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g"/>
  <Default Extension="mov" ContentType="video/quicktime"/>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51"/>
  </p:notesMasterIdLst>
  <p:sldIdLst>
    <p:sldId id="259" r:id="rId5"/>
    <p:sldId id="257" r:id="rId6"/>
    <p:sldId id="311" r:id="rId7"/>
    <p:sldId id="261" r:id="rId8"/>
    <p:sldId id="262" r:id="rId9"/>
    <p:sldId id="274" r:id="rId10"/>
    <p:sldId id="309" r:id="rId11"/>
    <p:sldId id="310" r:id="rId12"/>
    <p:sldId id="277" r:id="rId13"/>
    <p:sldId id="258" r:id="rId14"/>
    <p:sldId id="260" r:id="rId15"/>
    <p:sldId id="291" r:id="rId16"/>
    <p:sldId id="292" r:id="rId17"/>
    <p:sldId id="293" r:id="rId18"/>
    <p:sldId id="294" r:id="rId19"/>
    <p:sldId id="329" r:id="rId20"/>
    <p:sldId id="314" r:id="rId21"/>
    <p:sldId id="265" r:id="rId22"/>
    <p:sldId id="266" r:id="rId23"/>
    <p:sldId id="267" r:id="rId24"/>
    <p:sldId id="268" r:id="rId25"/>
    <p:sldId id="269" r:id="rId26"/>
    <p:sldId id="297" r:id="rId27"/>
    <p:sldId id="299" r:id="rId28"/>
    <p:sldId id="300" r:id="rId29"/>
    <p:sldId id="301" r:id="rId30"/>
    <p:sldId id="282" r:id="rId31"/>
    <p:sldId id="302" r:id="rId32"/>
    <p:sldId id="303" r:id="rId33"/>
    <p:sldId id="312" r:id="rId34"/>
    <p:sldId id="304" r:id="rId35"/>
    <p:sldId id="305" r:id="rId36"/>
    <p:sldId id="306" r:id="rId37"/>
    <p:sldId id="307" r:id="rId38"/>
    <p:sldId id="308" r:id="rId39"/>
    <p:sldId id="263" r:id="rId40"/>
    <p:sldId id="322" r:id="rId41"/>
    <p:sldId id="264" r:id="rId42"/>
    <p:sldId id="316" r:id="rId43"/>
    <p:sldId id="330" r:id="rId44"/>
    <p:sldId id="318" r:id="rId45"/>
    <p:sldId id="323" r:id="rId46"/>
    <p:sldId id="319" r:id="rId47"/>
    <p:sldId id="324" r:id="rId48"/>
    <p:sldId id="325" r:id="rId49"/>
    <p:sldId id="275" r:id="rId50"/>
  </p:sldIdLst>
  <p:sldSz cx="18288000" cy="10287000"/>
  <p:notesSz cx="6858000" cy="9144000"/>
  <p:embeddedFontLst>
    <p:embeddedFont>
      <p:font typeface="Abadi" panose="020B0604020104020204" pitchFamily="34" charset="0"/>
      <p:regular r:id="rId52"/>
    </p:embeddedFont>
    <p:embeddedFont>
      <p:font typeface="Avenir Book" panose="02000503020000020003" pitchFamily="2" charset="0"/>
      <p:regular r:id="rId53"/>
      <p:italic r:id="rId54"/>
    </p:embeddedFont>
    <p:embeddedFont>
      <p:font typeface="Avenir Medium" panose="02000503020000020003" pitchFamily="2" charset="0"/>
      <p:regular r:id="rId55"/>
      <p:italic r:id="rId56"/>
    </p:embeddedFont>
    <p:embeddedFont>
      <p:font typeface="Georgia" panose="02040502050405020303" pitchFamily="18" charset="0"/>
      <p:regular r:id="rId57"/>
      <p:bold r:id="rId58"/>
      <p:italic r:id="rId59"/>
      <p:boldItalic r:id="rId60"/>
    </p:embeddedFont>
    <p:embeddedFont>
      <p:font typeface="Gidole" panose="020F0502020204030204" pitchFamily="34" charset="0"/>
      <p:regular r:id="rId61"/>
      <p:bold r:id="rId62"/>
      <p:italic r:id="rId63"/>
      <p:boldItalic r:id="rId64"/>
    </p:embeddedFont>
    <p:embeddedFont>
      <p:font typeface="Open Sans Light" panose="020F0302020204030204" pitchFamily="34" charset="0"/>
      <p:regular r:id="rId65"/>
    </p:embeddedFont>
    <p:embeddedFont>
      <p:font typeface="Open Sauce" panose="020F0502020204030204" pitchFamily="34" charset="0"/>
      <p:regular r:id="rId66"/>
      <p:bold r:id="rId67"/>
      <p:italic r:id="rId68"/>
      <p:boldItalic r:id="rId69"/>
    </p:embeddedFont>
    <p:embeddedFont>
      <p:font typeface="Rockwell" panose="02060603020205020403" pitchFamily="18" charset="77"/>
      <p:regular r:id="rId70"/>
      <p:bold r:id="rId71"/>
      <p:italic r:id="rId72"/>
      <p:boldItalic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254"/>
    <a:srgbClr val="114181"/>
    <a:srgbClr val="1E5DA7"/>
    <a:srgbClr val="679FBD"/>
    <a:srgbClr val="3964AF"/>
    <a:srgbClr val="114281"/>
    <a:srgbClr val="4999C4"/>
    <a:srgbClr val="66A0BD"/>
    <a:srgbClr val="CBCECF"/>
    <a:srgbClr val="1D8D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C57F4-B4B7-0748-BCE5-05074AA1C3B5}" v="723" dt="2024-05-30T12:39:52.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99"/>
    <p:restoredTop sz="96190"/>
  </p:normalViewPr>
  <p:slideViewPr>
    <p:cSldViewPr snapToGrid="0">
      <p:cViewPr varScale="1">
        <p:scale>
          <a:sx n="82" d="100"/>
          <a:sy n="82" d="100"/>
        </p:scale>
        <p:origin x="1288"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C04B6-9D47-B244-A027-FAD908567E1B}" type="datetimeFigureOut">
              <a:rPr lang="en-US" smtClean="0"/>
              <a:t>5/30/24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38E18-49D2-754C-BA2D-C1564D728CAF}" type="slidenum">
              <a:rPr lang="en-US" smtClean="0"/>
              <a:t>‹#›</a:t>
            </a:fld>
            <a:endParaRPr lang="en-US" dirty="0"/>
          </a:p>
        </p:txBody>
      </p:sp>
    </p:spTree>
    <p:extLst>
      <p:ext uri="{BB962C8B-B14F-4D97-AF65-F5344CB8AC3E}">
        <p14:creationId xmlns:p14="http://schemas.microsoft.com/office/powerpoint/2010/main" val="2260557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E38E18-49D2-754C-BA2D-C1564D728CAF}" type="slidenum">
              <a:rPr lang="en-US" smtClean="0"/>
              <a:t>1</a:t>
            </a:fld>
            <a:endParaRPr lang="en-US" dirty="0"/>
          </a:p>
        </p:txBody>
      </p:sp>
    </p:spTree>
    <p:extLst>
      <p:ext uri="{BB962C8B-B14F-4D97-AF65-F5344CB8AC3E}">
        <p14:creationId xmlns:p14="http://schemas.microsoft.com/office/powerpoint/2010/main" val="102337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Temporary</a:t>
            </a:r>
          </a:p>
          <a:p>
            <a:r>
              <a:rPr lang="en-US" dirty="0"/>
              <a:t>Locum tenens</a:t>
            </a:r>
          </a:p>
          <a:p>
            <a:r>
              <a:rPr lang="en-US" dirty="0"/>
              <a:t>Permanent</a:t>
            </a:r>
          </a:p>
          <a:p>
            <a:r>
              <a:rPr lang="en-US" dirty="0"/>
              <a:t>Temp to Hire</a:t>
            </a:r>
          </a:p>
          <a:p>
            <a:r>
              <a:rPr lang="en-US" dirty="0"/>
              <a:t>Direct Hire</a:t>
            </a:r>
          </a:p>
          <a:p>
            <a:r>
              <a:rPr lang="en-US" dirty="0"/>
              <a:t>W2</a:t>
            </a:r>
          </a:p>
          <a:p>
            <a:endParaRPr lang="en-US" dirty="0"/>
          </a:p>
        </p:txBody>
      </p:sp>
      <p:sp>
        <p:nvSpPr>
          <p:cNvPr id="4" name="Slide Number Placeholder 3"/>
          <p:cNvSpPr>
            <a:spLocks noGrp="1"/>
          </p:cNvSpPr>
          <p:nvPr>
            <p:ph type="sldNum" sz="quarter" idx="5"/>
          </p:nvPr>
        </p:nvSpPr>
        <p:spPr/>
        <p:txBody>
          <a:bodyPr/>
          <a:lstStyle/>
          <a:p>
            <a:fld id="{E6E38E18-49D2-754C-BA2D-C1564D728CAF}" type="slidenum">
              <a:rPr lang="en-US" smtClean="0"/>
              <a:t>36</a:t>
            </a:fld>
            <a:endParaRPr lang="en-US" dirty="0"/>
          </a:p>
        </p:txBody>
      </p:sp>
    </p:spTree>
    <p:extLst>
      <p:ext uri="{BB962C8B-B14F-4D97-AF65-F5344CB8AC3E}">
        <p14:creationId xmlns:p14="http://schemas.microsoft.com/office/powerpoint/2010/main" val="1903540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92904" y="5403057"/>
            <a:ext cx="13502193" cy="2483643"/>
          </a:xfrm>
        </p:spPr>
        <p:txBody>
          <a:bodyPr/>
          <a:lstStyle>
            <a:lvl1pPr marL="0" indent="0" algn="ctr">
              <a:buNone/>
              <a:defRPr sz="3600" b="0" cap="none" spc="0">
                <a:ln>
                  <a:noFill/>
                </a:ln>
                <a:solidFill>
                  <a:schemeClr val="tx1"/>
                </a:solidFill>
                <a:effectLst/>
                <a:latin typeface="+mn-lt"/>
                <a:cs typeface="Avenir Medium" panose="020B0603020203020204" pitchFamily="34" charset="-78"/>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10" name="Title 9">
            <a:extLst>
              <a:ext uri="{FF2B5EF4-FFF2-40B4-BE49-F238E27FC236}">
                <a16:creationId xmlns:a16="http://schemas.microsoft.com/office/drawing/2014/main" id="{05190075-1523-2E15-D329-DF1E721FF36B}"/>
              </a:ext>
            </a:extLst>
          </p:cNvPr>
          <p:cNvSpPr>
            <a:spLocks noGrp="1"/>
          </p:cNvSpPr>
          <p:nvPr>
            <p:ph type="title"/>
          </p:nvPr>
        </p:nvSpPr>
        <p:spPr>
          <a:xfrm>
            <a:off x="1378678" y="3413575"/>
            <a:ext cx="15530642" cy="1989482"/>
          </a:xfrm>
        </p:spPr>
        <p:txBody>
          <a:bodyPr>
            <a:normAutofit/>
          </a:bodyPr>
          <a:lstStyle>
            <a:lvl1pPr>
              <a:defRPr sz="7200">
                <a:latin typeface="Abadi" panose="020B0604020104020204" pitchFamily="34" charset="0"/>
              </a:defRPr>
            </a:lvl1pPr>
          </a:lstStyle>
          <a:p>
            <a:r>
              <a:rPr lang="en-US"/>
              <a:t>Click to edit Master title style</a:t>
            </a:r>
            <a:endParaRPr lang="en-US" dirty="0"/>
          </a:p>
        </p:txBody>
      </p:sp>
      <p:pic>
        <p:nvPicPr>
          <p:cNvPr id="13" name="Picture 12" descr="A white text on a black background&#10;&#10;Description automatically generated with medium confidence">
            <a:extLst>
              <a:ext uri="{FF2B5EF4-FFF2-40B4-BE49-F238E27FC236}">
                <a16:creationId xmlns:a16="http://schemas.microsoft.com/office/drawing/2014/main" id="{BD78950B-19D0-0C92-47E1-35A14228C6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2022" y="-49493"/>
            <a:ext cx="3523955" cy="3523955"/>
          </a:xfrm>
          <a:prstGeom prst="rect">
            <a:avLst/>
          </a:prstGeom>
        </p:spPr>
      </p:pic>
      <p:cxnSp>
        <p:nvCxnSpPr>
          <p:cNvPr id="16" name="Straight Connector 15">
            <a:extLst>
              <a:ext uri="{FF2B5EF4-FFF2-40B4-BE49-F238E27FC236}">
                <a16:creationId xmlns:a16="http://schemas.microsoft.com/office/drawing/2014/main" id="{27D07B1E-926B-2B25-0A4E-BED9F3FE017B}"/>
              </a:ext>
            </a:extLst>
          </p:cNvPr>
          <p:cNvCxnSpPr>
            <a:cxnSpLocks/>
          </p:cNvCxnSpPr>
          <p:nvPr userDrawn="1"/>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49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3" y="914400"/>
            <a:ext cx="5898356" cy="3543300"/>
          </a:xfrm>
        </p:spPr>
        <p:txBody>
          <a:bodyPr anchor="b">
            <a:normAutofit/>
          </a:bodyPr>
          <a:lstStyle>
            <a:lvl1pPr>
              <a:defRPr sz="4200">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7617096" y="914400"/>
            <a:ext cx="9284238" cy="7772400"/>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75843" y="4457700"/>
            <a:ext cx="5898356" cy="4229099"/>
          </a:xfrm>
        </p:spPr>
        <p:txBody>
          <a:bodyPr/>
          <a:lstStyle>
            <a:lvl1pPr marL="0" indent="0" algn="ctr">
              <a:buNone/>
              <a:defRPr sz="2400">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pic>
        <p:nvPicPr>
          <p:cNvPr id="8" name="Picture 7" descr="A white text on a black background&#10;&#10;Description automatically generated with medium confidence">
            <a:extLst>
              <a:ext uri="{FF2B5EF4-FFF2-40B4-BE49-F238E27FC236}">
                <a16:creationId xmlns:a16="http://schemas.microsoft.com/office/drawing/2014/main" id="{1B86CD77-C8AE-47E2-0DB1-06F5E919A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9" name="Straight Connector 8">
            <a:extLst>
              <a:ext uri="{FF2B5EF4-FFF2-40B4-BE49-F238E27FC236}">
                <a16:creationId xmlns:a16="http://schemas.microsoft.com/office/drawing/2014/main" id="{7E3E0618-AEBD-FD54-B3F7-72AA9B19389D}"/>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20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1" y="914400"/>
            <a:ext cx="8894660" cy="3543300"/>
          </a:xfrm>
        </p:spPr>
        <p:txBody>
          <a:bodyPr anchor="b">
            <a:normAutofit/>
          </a:bodyPr>
          <a:lstStyle>
            <a:lvl1pPr>
              <a:defRPr sz="4800">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1137206" y="1138322"/>
            <a:ext cx="4883034" cy="7324557"/>
          </a:xfrm>
          <a:no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1370691" y="4457700"/>
            <a:ext cx="8902425" cy="4229100"/>
          </a:xfrm>
        </p:spPr>
        <p:txBody>
          <a:bodyPr>
            <a:normAutofit/>
          </a:bodyPr>
          <a:lstStyle>
            <a:lvl1pPr marL="0" indent="0" algn="ctr">
              <a:buNone/>
              <a:defRPr sz="2700">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pic>
        <p:nvPicPr>
          <p:cNvPr id="8" name="Picture 7" descr="A white text on a black background&#10;&#10;Description automatically generated with medium confidence">
            <a:extLst>
              <a:ext uri="{FF2B5EF4-FFF2-40B4-BE49-F238E27FC236}">
                <a16:creationId xmlns:a16="http://schemas.microsoft.com/office/drawing/2014/main" id="{493CFCF6-766B-C235-DE7D-3CB20EDC48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9" name="Straight Connector 8">
            <a:extLst>
              <a:ext uri="{FF2B5EF4-FFF2-40B4-BE49-F238E27FC236}">
                <a16:creationId xmlns:a16="http://schemas.microsoft.com/office/drawing/2014/main" id="{6F91A2DC-949A-45CB-38B6-0168A7B62618}"/>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802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709" y="6434059"/>
            <a:ext cx="15551346" cy="1229033"/>
          </a:xfrm>
        </p:spPr>
        <p:txBody>
          <a:bodyPr anchor="b">
            <a:normAutofit/>
          </a:bodyPr>
          <a:lstStyle>
            <a:lvl1pPr>
              <a:defRPr sz="4200">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0709" y="931982"/>
            <a:ext cx="15551346" cy="5069603"/>
          </a:xfrm>
          <a:no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1370693" y="7663092"/>
            <a:ext cx="15548997" cy="1023708"/>
          </a:xfrm>
        </p:spPr>
        <p:txBody>
          <a:bodyPr>
            <a:normAutofit/>
          </a:bodyPr>
          <a:lstStyle>
            <a:lvl1pPr marL="0" indent="0" algn="ctr">
              <a:buNone/>
              <a:defRPr sz="2700">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pic>
        <p:nvPicPr>
          <p:cNvPr id="8" name="Picture 7" descr="A white text on a black background&#10;&#10;Description automatically generated with medium confidence">
            <a:extLst>
              <a:ext uri="{FF2B5EF4-FFF2-40B4-BE49-F238E27FC236}">
                <a16:creationId xmlns:a16="http://schemas.microsoft.com/office/drawing/2014/main" id="{D86A183C-0E98-E026-2D12-99B2C46EE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9" name="Straight Connector 8">
            <a:extLst>
              <a:ext uri="{FF2B5EF4-FFF2-40B4-BE49-F238E27FC236}">
                <a16:creationId xmlns:a16="http://schemas.microsoft.com/office/drawing/2014/main" id="{B6B71001-367F-C003-9F7B-0149B8754616}"/>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063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692" y="965201"/>
            <a:ext cx="15530643" cy="5137289"/>
          </a:xfrm>
        </p:spPr>
        <p:txBody>
          <a:bodyPr anchor="ctr"/>
          <a:lstStyle>
            <a:lvl1pPr>
              <a:defRPr sz="480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1370693" y="6307230"/>
            <a:ext cx="15530642" cy="2388279"/>
          </a:xfrm>
        </p:spPr>
        <p:txBody>
          <a:bodyPr anchor="ctr"/>
          <a:lstStyle>
            <a:lvl1pPr marL="0" indent="0" algn="ctr">
              <a:buNone/>
              <a:defRPr sz="2400">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pic>
        <p:nvPicPr>
          <p:cNvPr id="3" name="Picture 2" descr="A white text on a black background&#10;&#10;Description automatically generated with medium confidence">
            <a:extLst>
              <a:ext uri="{FF2B5EF4-FFF2-40B4-BE49-F238E27FC236}">
                <a16:creationId xmlns:a16="http://schemas.microsoft.com/office/drawing/2014/main" id="{EC52C81D-31F8-4158-FD73-9A58F9250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8" name="Straight Connector 7">
            <a:extLst>
              <a:ext uri="{FF2B5EF4-FFF2-40B4-BE49-F238E27FC236}">
                <a16:creationId xmlns:a16="http://schemas.microsoft.com/office/drawing/2014/main" id="{C79A1891-9B38-A899-BED1-26899E8564B7}"/>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5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400"/>
            <a:ext cx="13954128" cy="4489356"/>
          </a:xfrm>
        </p:spPr>
        <p:txBody>
          <a:bodyPr anchor="ctr"/>
          <a:lstStyle>
            <a:lvl1pPr>
              <a:defRPr sz="4800">
                <a:latin typeface="+mj-lt"/>
              </a:defRPr>
            </a:lvl1pPr>
          </a:lstStyle>
          <a:p>
            <a:r>
              <a:rPr lang="en-US"/>
              <a:t>Click to edit Master title style</a:t>
            </a:r>
            <a:endParaRPr lang="en-US" dirty="0"/>
          </a:p>
        </p:txBody>
      </p:sp>
      <p:sp>
        <p:nvSpPr>
          <p:cNvPr id="12" name="Text Placeholder 3"/>
          <p:cNvSpPr>
            <a:spLocks noGrp="1"/>
          </p:cNvSpPr>
          <p:nvPr>
            <p:ph type="body" sz="half" idx="13"/>
          </p:nvPr>
        </p:nvSpPr>
        <p:spPr>
          <a:xfrm>
            <a:off x="2580967" y="5415048"/>
            <a:ext cx="13128449" cy="640218"/>
          </a:xfrm>
        </p:spPr>
        <p:txBody>
          <a:bodyPr anchor="t">
            <a:normAutofit/>
          </a:bodyPr>
          <a:lstStyle>
            <a:lvl1pPr marL="0" indent="0" algn="r">
              <a:buNone/>
              <a:defRPr sz="2100">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4" name="Text Placeholder 3"/>
          <p:cNvSpPr>
            <a:spLocks noGrp="1"/>
          </p:cNvSpPr>
          <p:nvPr>
            <p:ph type="body" sz="half" idx="2"/>
          </p:nvPr>
        </p:nvSpPr>
        <p:spPr>
          <a:xfrm>
            <a:off x="1370691" y="6307232"/>
            <a:ext cx="15530643" cy="2379570"/>
          </a:xfrm>
        </p:spPr>
        <p:txBody>
          <a:bodyPr anchor="ctr">
            <a:normAutofit/>
          </a:bodyPr>
          <a:lstStyle>
            <a:lvl1pPr marL="0" indent="0" algn="ctr">
              <a:buNone/>
              <a:defRPr sz="2400">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11" name="TextBox 10"/>
          <p:cNvSpPr txBox="1"/>
          <p:nvPr/>
        </p:nvSpPr>
        <p:spPr>
          <a:xfrm>
            <a:off x="1254918" y="1102862"/>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latin typeface="Rockwell" panose="02060603020205020403" pitchFamily="18" charset="0"/>
              </a:rPr>
              <a:t>“</a:t>
            </a:r>
          </a:p>
        </p:txBody>
      </p:sp>
      <p:sp>
        <p:nvSpPr>
          <p:cNvPr id="13" name="TextBox 12"/>
          <p:cNvSpPr txBox="1"/>
          <p:nvPr/>
        </p:nvSpPr>
        <p:spPr>
          <a:xfrm>
            <a:off x="15986934" y="4458140"/>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latin typeface="Rockwell" panose="02060603020205020403" pitchFamily="18" charset="0"/>
              </a:rPr>
              <a:t>”</a:t>
            </a:r>
          </a:p>
        </p:txBody>
      </p:sp>
      <p:pic>
        <p:nvPicPr>
          <p:cNvPr id="3" name="Picture 2" descr="A white text on a black background&#10;&#10;Description automatically generated with medium confidence">
            <a:extLst>
              <a:ext uri="{FF2B5EF4-FFF2-40B4-BE49-F238E27FC236}">
                <a16:creationId xmlns:a16="http://schemas.microsoft.com/office/drawing/2014/main" id="{01C82949-F5AC-63F2-366A-12265FD0D2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8" name="Straight Connector 7">
            <a:extLst>
              <a:ext uri="{FF2B5EF4-FFF2-40B4-BE49-F238E27FC236}">
                <a16:creationId xmlns:a16="http://schemas.microsoft.com/office/drawing/2014/main" id="{948F6EB5-FB7A-2FD8-609D-2B4377ABC70C}"/>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555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70710" y="3190414"/>
            <a:ext cx="15532991" cy="3767753"/>
          </a:xfrm>
        </p:spPr>
        <p:txBody>
          <a:bodyPr anchor="b"/>
          <a:lstStyle>
            <a:lvl1pPr>
              <a:defRPr sz="480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1370692" y="6975834"/>
            <a:ext cx="15530645" cy="1710966"/>
          </a:xfrm>
        </p:spPr>
        <p:txBody>
          <a:bodyPr anchor="t"/>
          <a:lstStyle>
            <a:lvl1pPr marL="0" indent="0" algn="ctr">
              <a:buNone/>
              <a:defRPr sz="2400">
                <a:latin typeface="+mn-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pic>
        <p:nvPicPr>
          <p:cNvPr id="3" name="Picture 2" descr="A white text on a black background&#10;&#10;Description automatically generated with medium confidence">
            <a:extLst>
              <a:ext uri="{FF2B5EF4-FFF2-40B4-BE49-F238E27FC236}">
                <a16:creationId xmlns:a16="http://schemas.microsoft.com/office/drawing/2014/main" id="{F9A950F3-4086-04C3-71AD-E99086632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8" name="Straight Connector 7">
            <a:extLst>
              <a:ext uri="{FF2B5EF4-FFF2-40B4-BE49-F238E27FC236}">
                <a16:creationId xmlns:a16="http://schemas.microsoft.com/office/drawing/2014/main" id="{C71076FE-39A6-5008-918C-8E8BC5BB81C8}"/>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4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370691" y="914401"/>
            <a:ext cx="15530643" cy="1988345"/>
          </a:xfrm>
        </p:spPr>
        <p:txBody>
          <a:bodyPr/>
          <a:lstStyle>
            <a:lvl1pPr>
              <a:defRPr>
                <a:latin typeface="+mj-lt"/>
              </a:defRPr>
            </a:lvl1pPr>
          </a:lstStyle>
          <a:p>
            <a:r>
              <a:rPr lang="en-US"/>
              <a:t>Click to edit Master title style</a:t>
            </a:r>
            <a:endParaRPr lang="en-US" dirty="0"/>
          </a:p>
        </p:txBody>
      </p:sp>
      <p:sp>
        <p:nvSpPr>
          <p:cNvPr id="7" name="Text Placeholder 2"/>
          <p:cNvSpPr>
            <a:spLocks noGrp="1"/>
          </p:cNvSpPr>
          <p:nvPr>
            <p:ph type="body" idx="1"/>
          </p:nvPr>
        </p:nvSpPr>
        <p:spPr>
          <a:xfrm>
            <a:off x="1370691" y="3132479"/>
            <a:ext cx="4948434" cy="1234958"/>
          </a:xfrm>
        </p:spPr>
        <p:txBody>
          <a:bodyPr anchor="b">
            <a:noAutofit/>
          </a:bodyPr>
          <a:lstStyle>
            <a:lvl1pPr marL="0" indent="0" algn="ctr">
              <a:lnSpc>
                <a:spcPct val="100000"/>
              </a:lnSpc>
              <a:buNone/>
              <a:defRPr sz="3600" b="0">
                <a:solidFill>
                  <a:schemeClr val="tx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8" name="Text Placeholder 3"/>
          <p:cNvSpPr>
            <a:spLocks noGrp="1"/>
          </p:cNvSpPr>
          <p:nvPr>
            <p:ph type="body" sz="half" idx="15"/>
          </p:nvPr>
        </p:nvSpPr>
        <p:spPr>
          <a:xfrm>
            <a:off x="1370691" y="4367436"/>
            <a:ext cx="4948434" cy="4319364"/>
          </a:xfrm>
        </p:spPr>
        <p:txBody>
          <a:bodyPr anchor="t">
            <a:normAutofit/>
          </a:bodyPr>
          <a:lstStyle>
            <a:lvl1pPr marL="0" indent="0" algn="ctr">
              <a:buNone/>
              <a:defRPr sz="2100">
                <a:latin typeface="+mn-lt"/>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9" name="Text Placeholder 4"/>
          <p:cNvSpPr>
            <a:spLocks noGrp="1"/>
          </p:cNvSpPr>
          <p:nvPr>
            <p:ph type="body" sz="quarter" idx="3"/>
          </p:nvPr>
        </p:nvSpPr>
        <p:spPr>
          <a:xfrm>
            <a:off x="6667317" y="3132480"/>
            <a:ext cx="4947837" cy="1234956"/>
          </a:xfrm>
        </p:spPr>
        <p:txBody>
          <a:bodyPr anchor="b">
            <a:noAutofit/>
          </a:bodyPr>
          <a:lstStyle>
            <a:lvl1pPr marL="0" indent="0" algn="ctr">
              <a:lnSpc>
                <a:spcPct val="100000"/>
              </a:lnSpc>
              <a:buNone/>
              <a:defRPr sz="3600" b="0">
                <a:solidFill>
                  <a:schemeClr val="tx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0" name="Text Placeholder 3"/>
          <p:cNvSpPr>
            <a:spLocks noGrp="1"/>
          </p:cNvSpPr>
          <p:nvPr>
            <p:ph type="body" sz="half" idx="16"/>
          </p:nvPr>
        </p:nvSpPr>
        <p:spPr>
          <a:xfrm>
            <a:off x="6667318" y="4367436"/>
            <a:ext cx="4949732" cy="4319364"/>
          </a:xfrm>
        </p:spPr>
        <p:txBody>
          <a:bodyPr anchor="t">
            <a:normAutofit/>
          </a:bodyPr>
          <a:lstStyle>
            <a:lvl1pPr marL="0" indent="0" algn="ctr">
              <a:buNone/>
              <a:defRPr sz="2100">
                <a:latin typeface="+mn-lt"/>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1" name="Text Placeholder 4"/>
          <p:cNvSpPr>
            <a:spLocks noGrp="1"/>
          </p:cNvSpPr>
          <p:nvPr>
            <p:ph type="body" sz="quarter" idx="13"/>
          </p:nvPr>
        </p:nvSpPr>
        <p:spPr>
          <a:xfrm>
            <a:off x="11959948" y="3132480"/>
            <a:ext cx="4936817" cy="1234956"/>
          </a:xfrm>
        </p:spPr>
        <p:txBody>
          <a:bodyPr anchor="b">
            <a:noAutofit/>
          </a:bodyPr>
          <a:lstStyle>
            <a:lvl1pPr marL="0" indent="0" algn="ctr">
              <a:lnSpc>
                <a:spcPct val="100000"/>
              </a:lnSpc>
              <a:buNone/>
              <a:defRPr sz="3600" b="0">
                <a:solidFill>
                  <a:schemeClr val="tx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Text Placeholder 3"/>
          <p:cNvSpPr>
            <a:spLocks noGrp="1"/>
          </p:cNvSpPr>
          <p:nvPr>
            <p:ph type="body" sz="half" idx="17"/>
          </p:nvPr>
        </p:nvSpPr>
        <p:spPr>
          <a:xfrm>
            <a:off x="11964520" y="4367436"/>
            <a:ext cx="4936817" cy="4319364"/>
          </a:xfrm>
        </p:spPr>
        <p:txBody>
          <a:bodyPr anchor="t">
            <a:normAutofit/>
          </a:bodyPr>
          <a:lstStyle>
            <a:lvl1pPr marL="0" indent="0" algn="ctr">
              <a:buNone/>
              <a:defRPr sz="2100">
                <a:latin typeface="+mn-lt"/>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pic>
        <p:nvPicPr>
          <p:cNvPr id="2" name="Picture 1" descr="A white text on a black background&#10;&#10;Description automatically generated with medium confidence">
            <a:extLst>
              <a:ext uri="{FF2B5EF4-FFF2-40B4-BE49-F238E27FC236}">
                <a16:creationId xmlns:a16="http://schemas.microsoft.com/office/drawing/2014/main" id="{236F6622-594F-8B3D-C868-29615118FC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6" name="Straight Connector 5">
            <a:extLst>
              <a:ext uri="{FF2B5EF4-FFF2-40B4-BE49-F238E27FC236}">
                <a16:creationId xmlns:a16="http://schemas.microsoft.com/office/drawing/2014/main" id="{2A452848-C45E-F5FC-D66A-0302FAACEEA2}"/>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14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370693" y="914401"/>
            <a:ext cx="15530643" cy="1988345"/>
          </a:xfrm>
        </p:spPr>
        <p:txBody>
          <a:bodyPr/>
          <a:lstStyle>
            <a:lvl1pPr>
              <a:defRPr>
                <a:latin typeface="+mj-lt"/>
              </a:defRPr>
            </a:lvl1pPr>
          </a:lstStyle>
          <a:p>
            <a:r>
              <a:rPr lang="en-US"/>
              <a:t>Click to edit Master title style</a:t>
            </a:r>
            <a:endParaRPr lang="en-US" dirty="0"/>
          </a:p>
        </p:txBody>
      </p:sp>
      <p:sp>
        <p:nvSpPr>
          <p:cNvPr id="19" name="Text Placeholder 2"/>
          <p:cNvSpPr>
            <a:spLocks noGrp="1"/>
          </p:cNvSpPr>
          <p:nvPr>
            <p:ph type="body" idx="1"/>
          </p:nvPr>
        </p:nvSpPr>
        <p:spPr>
          <a:xfrm>
            <a:off x="1370693" y="6293849"/>
            <a:ext cx="4948433" cy="864393"/>
          </a:xfrm>
        </p:spPr>
        <p:txBody>
          <a:bodyPr anchor="b">
            <a:noAutofit/>
          </a:bodyPr>
          <a:lstStyle>
            <a:lvl1pPr marL="0" indent="0" algn="ctr">
              <a:lnSpc>
                <a:spcPct val="100000"/>
              </a:lnSpc>
              <a:buNone/>
              <a:defRPr sz="3000" b="0">
                <a:solidFill>
                  <a:schemeClr val="tx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Picture Placeholder 2"/>
          <p:cNvSpPr>
            <a:spLocks noGrp="1" noChangeAspect="1"/>
          </p:cNvSpPr>
          <p:nvPr>
            <p:ph type="pic" idx="15"/>
          </p:nvPr>
        </p:nvSpPr>
        <p:spPr>
          <a:xfrm>
            <a:off x="1638030" y="3448481"/>
            <a:ext cx="4410075" cy="2286000"/>
          </a:xfrm>
          <a:prstGeom prst="roundRect">
            <a:avLst>
              <a:gd name="adj" fmla="val 0"/>
            </a:avLst>
          </a:prstGeom>
          <a:no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dirty="0"/>
              <a:t>Click icon to add picture</a:t>
            </a:r>
          </a:p>
        </p:txBody>
      </p:sp>
      <p:sp>
        <p:nvSpPr>
          <p:cNvPr id="21" name="Text Placeholder 3"/>
          <p:cNvSpPr>
            <a:spLocks noGrp="1"/>
          </p:cNvSpPr>
          <p:nvPr>
            <p:ph type="body" sz="half" idx="18"/>
          </p:nvPr>
        </p:nvSpPr>
        <p:spPr>
          <a:xfrm>
            <a:off x="1370693" y="7158242"/>
            <a:ext cx="4948433" cy="1528557"/>
          </a:xfrm>
        </p:spPr>
        <p:txBody>
          <a:bodyPr anchor="t">
            <a:normAutofit/>
          </a:bodyPr>
          <a:lstStyle>
            <a:lvl1pPr marL="0" indent="0" algn="ctr">
              <a:buNone/>
              <a:defRPr sz="2100">
                <a:latin typeface="+mn-lt"/>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2" name="Text Placeholder 4"/>
          <p:cNvSpPr>
            <a:spLocks noGrp="1"/>
          </p:cNvSpPr>
          <p:nvPr>
            <p:ph type="body" sz="quarter" idx="3"/>
          </p:nvPr>
        </p:nvSpPr>
        <p:spPr>
          <a:xfrm>
            <a:off x="6664052" y="6293849"/>
            <a:ext cx="4948475" cy="864393"/>
          </a:xfrm>
        </p:spPr>
        <p:txBody>
          <a:bodyPr anchor="b">
            <a:noAutofit/>
          </a:bodyPr>
          <a:lstStyle>
            <a:lvl1pPr marL="0" indent="0" algn="ctr">
              <a:lnSpc>
                <a:spcPct val="100000"/>
              </a:lnSpc>
              <a:buNone/>
              <a:defRPr sz="3000" b="0">
                <a:solidFill>
                  <a:schemeClr val="tx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3" name="Picture Placeholder 2"/>
          <p:cNvSpPr>
            <a:spLocks noGrp="1" noChangeAspect="1"/>
          </p:cNvSpPr>
          <p:nvPr>
            <p:ph type="pic" idx="21"/>
          </p:nvPr>
        </p:nvSpPr>
        <p:spPr>
          <a:xfrm>
            <a:off x="6853495" y="3448481"/>
            <a:ext cx="4395788" cy="2286000"/>
          </a:xfrm>
          <a:prstGeom prst="roundRect">
            <a:avLst>
              <a:gd name="adj" fmla="val 0"/>
            </a:avLst>
          </a:prstGeom>
          <a:no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dirty="0"/>
              <a:t>Click icon to add picture</a:t>
            </a:r>
          </a:p>
        </p:txBody>
      </p:sp>
      <p:sp>
        <p:nvSpPr>
          <p:cNvPr id="24" name="Text Placeholder 3"/>
          <p:cNvSpPr>
            <a:spLocks noGrp="1"/>
          </p:cNvSpPr>
          <p:nvPr>
            <p:ph type="body" sz="half" idx="19"/>
          </p:nvPr>
        </p:nvSpPr>
        <p:spPr>
          <a:xfrm>
            <a:off x="6662022" y="7158240"/>
            <a:ext cx="4950504" cy="1528557"/>
          </a:xfrm>
        </p:spPr>
        <p:txBody>
          <a:bodyPr anchor="t">
            <a:normAutofit/>
          </a:bodyPr>
          <a:lstStyle>
            <a:lvl1pPr marL="0" indent="0" algn="ctr">
              <a:buNone/>
              <a:defRPr sz="2100">
                <a:latin typeface="+mn-lt"/>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5" name="Text Placeholder 4"/>
          <p:cNvSpPr>
            <a:spLocks noGrp="1"/>
          </p:cNvSpPr>
          <p:nvPr>
            <p:ph type="body" sz="quarter" idx="13"/>
          </p:nvPr>
        </p:nvSpPr>
        <p:spPr>
          <a:xfrm>
            <a:off x="11960135" y="6293849"/>
            <a:ext cx="4934850" cy="864393"/>
          </a:xfrm>
        </p:spPr>
        <p:txBody>
          <a:bodyPr anchor="b">
            <a:noAutofit/>
          </a:bodyPr>
          <a:lstStyle>
            <a:lvl1pPr marL="0" indent="0" algn="ctr">
              <a:lnSpc>
                <a:spcPct val="100000"/>
              </a:lnSpc>
              <a:buNone/>
              <a:defRPr sz="3000" b="0">
                <a:solidFill>
                  <a:schemeClr val="tx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6" name="Picture Placeholder 2"/>
          <p:cNvSpPr>
            <a:spLocks noGrp="1" noChangeAspect="1"/>
          </p:cNvSpPr>
          <p:nvPr>
            <p:ph type="pic" idx="22"/>
          </p:nvPr>
        </p:nvSpPr>
        <p:spPr>
          <a:xfrm>
            <a:off x="12229205" y="3448481"/>
            <a:ext cx="4398170" cy="2286000"/>
          </a:xfrm>
          <a:prstGeom prst="roundRect">
            <a:avLst>
              <a:gd name="adj" fmla="val 0"/>
            </a:avLst>
          </a:prstGeom>
          <a:no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dirty="0"/>
              <a:t>Click icon to add picture</a:t>
            </a:r>
          </a:p>
        </p:txBody>
      </p:sp>
      <p:sp>
        <p:nvSpPr>
          <p:cNvPr id="27" name="Text Placeholder 3"/>
          <p:cNvSpPr>
            <a:spLocks noGrp="1"/>
          </p:cNvSpPr>
          <p:nvPr>
            <p:ph type="body" sz="half" idx="20"/>
          </p:nvPr>
        </p:nvSpPr>
        <p:spPr>
          <a:xfrm>
            <a:off x="11959947" y="7158242"/>
            <a:ext cx="4941387" cy="1528556"/>
          </a:xfrm>
        </p:spPr>
        <p:txBody>
          <a:bodyPr anchor="t">
            <a:normAutofit/>
          </a:bodyPr>
          <a:lstStyle>
            <a:lvl1pPr marL="0" indent="0" algn="ctr">
              <a:buNone/>
              <a:defRPr sz="2100">
                <a:latin typeface="+mn-lt"/>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pic>
        <p:nvPicPr>
          <p:cNvPr id="2" name="Picture 1" descr="A white text on a black background&#10;&#10;Description automatically generated with medium confidence">
            <a:extLst>
              <a:ext uri="{FF2B5EF4-FFF2-40B4-BE49-F238E27FC236}">
                <a16:creationId xmlns:a16="http://schemas.microsoft.com/office/drawing/2014/main" id="{D3FCB602-B020-80AB-DF4E-B443D7C227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6" name="Straight Connector 5">
            <a:extLst>
              <a:ext uri="{FF2B5EF4-FFF2-40B4-BE49-F238E27FC236}">
                <a16:creationId xmlns:a16="http://schemas.microsoft.com/office/drawing/2014/main" id="{D4B132F9-9DEB-F97F-94B3-31ACD7D50E1D}"/>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693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75" b="1" i="0">
                <a:solidFill>
                  <a:schemeClr val="tx1"/>
                </a:solidFill>
                <a:latin typeface="Arial"/>
                <a:cs typeface="Arial"/>
              </a:defRPr>
            </a:lvl1pPr>
          </a:lstStyle>
          <a:p>
            <a:endParaRPr/>
          </a:p>
        </p:txBody>
      </p:sp>
      <p:sp>
        <p:nvSpPr>
          <p:cNvPr id="3" name="Holder 3"/>
          <p:cNvSpPr>
            <a:spLocks noGrp="1"/>
          </p:cNvSpPr>
          <p:nvPr>
            <p:ph sz="half" idx="2"/>
          </p:nvPr>
        </p:nvSpPr>
        <p:spPr>
          <a:xfrm>
            <a:off x="914400" y="2366010"/>
            <a:ext cx="7955280" cy="52873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52873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8776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p>
        </p:txBody>
      </p:sp>
      <p:pic>
        <p:nvPicPr>
          <p:cNvPr id="17" name="bg object 17"/>
          <p:cNvPicPr/>
          <p:nvPr/>
        </p:nvPicPr>
        <p:blipFill>
          <a:blip r:embed="rId2" cstate="print"/>
          <a:stretch>
            <a:fillRect/>
          </a:stretch>
        </p:blipFill>
        <p:spPr>
          <a:xfrm>
            <a:off x="914400" y="9710928"/>
            <a:ext cx="3479292" cy="178308"/>
          </a:xfrm>
          <a:prstGeom prst="rect">
            <a:avLst/>
          </a:prstGeom>
        </p:spPr>
      </p:pic>
      <p:pic>
        <p:nvPicPr>
          <p:cNvPr id="18" name="bg object 18"/>
          <p:cNvPicPr/>
          <p:nvPr/>
        </p:nvPicPr>
        <p:blipFill>
          <a:blip r:embed="rId3" cstate="print"/>
          <a:stretch>
            <a:fillRect/>
          </a:stretch>
        </p:blipFill>
        <p:spPr>
          <a:xfrm>
            <a:off x="544027" y="2029943"/>
            <a:ext cx="5943662" cy="7646706"/>
          </a:xfrm>
          <a:prstGeom prst="rect">
            <a:avLst/>
          </a:prstGeom>
        </p:spPr>
      </p:pic>
      <p:pic>
        <p:nvPicPr>
          <p:cNvPr id="19" name="bg object 19"/>
          <p:cNvPicPr/>
          <p:nvPr/>
        </p:nvPicPr>
        <p:blipFill>
          <a:blip r:embed="rId4" cstate="print"/>
          <a:stretch>
            <a:fillRect/>
          </a:stretch>
        </p:blipFill>
        <p:spPr>
          <a:xfrm>
            <a:off x="571500" y="2057399"/>
            <a:ext cx="5744718" cy="7429500"/>
          </a:xfrm>
          <a:prstGeom prst="rect">
            <a:avLst/>
          </a:prstGeom>
        </p:spPr>
      </p:pic>
      <p:sp>
        <p:nvSpPr>
          <p:cNvPr id="20" name="bg object 20"/>
          <p:cNvSpPr/>
          <p:nvPr/>
        </p:nvSpPr>
        <p:spPr>
          <a:xfrm>
            <a:off x="564356" y="2050256"/>
            <a:ext cx="5759768" cy="7443788"/>
          </a:xfrm>
          <a:custGeom>
            <a:avLst/>
            <a:gdLst/>
            <a:ahLst/>
            <a:cxnLst/>
            <a:rect l="l" t="t" r="r" b="b"/>
            <a:pathLst>
              <a:path w="3839845" h="4962525">
                <a:moveTo>
                  <a:pt x="0" y="4962525"/>
                </a:moveTo>
                <a:lnTo>
                  <a:pt x="3839337" y="4962525"/>
                </a:lnTo>
                <a:lnTo>
                  <a:pt x="3839337" y="0"/>
                </a:lnTo>
                <a:lnTo>
                  <a:pt x="0" y="0"/>
                </a:lnTo>
                <a:lnTo>
                  <a:pt x="0" y="4962525"/>
                </a:lnTo>
                <a:close/>
              </a:path>
            </a:pathLst>
          </a:custGeom>
          <a:ln w="9524">
            <a:solidFill>
              <a:srgbClr val="000000"/>
            </a:solidFill>
          </a:ln>
        </p:spPr>
        <p:txBody>
          <a:bodyPr wrap="square" lIns="0" tIns="0" rIns="0" bIns="0" rtlCol="0"/>
          <a:lstStyle/>
          <a:p>
            <a:endParaRPr sz="2700"/>
          </a:p>
        </p:txBody>
      </p:sp>
      <p:pic>
        <p:nvPicPr>
          <p:cNvPr id="21" name="bg object 21"/>
          <p:cNvPicPr/>
          <p:nvPr/>
        </p:nvPicPr>
        <p:blipFill>
          <a:blip r:embed="rId5" cstate="print"/>
          <a:stretch>
            <a:fillRect/>
          </a:stretch>
        </p:blipFill>
        <p:spPr>
          <a:xfrm>
            <a:off x="15636239" y="640079"/>
            <a:ext cx="2194560" cy="1273301"/>
          </a:xfrm>
          <a:prstGeom prst="rect">
            <a:avLst/>
          </a:prstGeom>
        </p:spPr>
      </p:pic>
      <p:sp>
        <p:nvSpPr>
          <p:cNvPr id="2" name="Holder 2"/>
          <p:cNvSpPr>
            <a:spLocks noGrp="1"/>
          </p:cNvSpPr>
          <p:nvPr>
            <p:ph type="ctrTitle"/>
          </p:nvPr>
        </p:nvSpPr>
        <p:spPr>
          <a:xfrm>
            <a:off x="3078860" y="500744"/>
            <a:ext cx="9272588" cy="882934"/>
          </a:xfrm>
          <a:prstGeom prst="rect">
            <a:avLst/>
          </a:prstGeom>
        </p:spPr>
        <p:txBody>
          <a:bodyPr wrap="square" lIns="0" tIns="0" rIns="0" bIns="0">
            <a:spAutoFit/>
          </a:bodyPr>
          <a:lstStyle>
            <a:lvl1pPr>
              <a:defRPr sz="6375" b="1" i="0">
                <a:solidFill>
                  <a:schemeClr val="tx1"/>
                </a:solidFill>
                <a:latin typeface="Arial"/>
                <a:cs typeface="Arial"/>
              </a:defRPr>
            </a:lvl1pPr>
          </a:lstStyle>
          <a:p>
            <a:endParaRPr/>
          </a:p>
        </p:txBody>
      </p:sp>
      <p:sp>
        <p:nvSpPr>
          <p:cNvPr id="3" name="Holder 3"/>
          <p:cNvSpPr>
            <a:spLocks noGrp="1"/>
          </p:cNvSpPr>
          <p:nvPr>
            <p:ph type="subTitle" idx="4"/>
          </p:nvPr>
        </p:nvSpPr>
        <p:spPr>
          <a:xfrm>
            <a:off x="2743200" y="5760720"/>
            <a:ext cx="12801600" cy="804900"/>
          </a:xfrm>
          <a:prstGeom prst="rect">
            <a:avLst/>
          </a:prstGeom>
        </p:spPr>
        <p:txBody>
          <a:bodyPr wrap="square" lIns="0" tIns="0" rIns="0" bIns="0">
            <a:spAutoFit/>
          </a:bodyPr>
          <a:lstStyle>
            <a:lvl1pPr>
              <a:defRPr sz="4800" b="0" i="0">
                <a:solidFill>
                  <a:srgbClr val="BEBEB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459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ur Mission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2F45-AC28-4177-BC1A-260FD2DE6291}"/>
              </a:ext>
            </a:extLst>
          </p:cNvPr>
          <p:cNvSpPr>
            <a:spLocks noGrp="1"/>
          </p:cNvSpPr>
          <p:nvPr>
            <p:ph type="title" hasCustomPrompt="1"/>
          </p:nvPr>
        </p:nvSpPr>
        <p:spPr/>
        <p:txBody>
          <a:bodyPr/>
          <a:lstStyle>
            <a:lvl1pPr>
              <a:defRPr>
                <a:latin typeface="+mj-lt"/>
              </a:defRPr>
            </a:lvl1pPr>
          </a:lstStyle>
          <a:p>
            <a:r>
              <a:rPr lang="en-US" dirty="0"/>
              <a:t>Our Mission</a:t>
            </a:r>
          </a:p>
        </p:txBody>
      </p:sp>
      <p:sp>
        <p:nvSpPr>
          <p:cNvPr id="3" name="Content Placeholder 2">
            <a:extLst>
              <a:ext uri="{FF2B5EF4-FFF2-40B4-BE49-F238E27FC236}">
                <a16:creationId xmlns:a16="http://schemas.microsoft.com/office/drawing/2014/main" id="{8D634319-4A43-E4E6-91E8-2E3305C9EA76}"/>
              </a:ext>
            </a:extLst>
          </p:cNvPr>
          <p:cNvSpPr>
            <a:spLocks noGrp="1"/>
          </p:cNvSpPr>
          <p:nvPr>
            <p:ph idx="1" hasCustomPrompt="1"/>
          </p:nvPr>
        </p:nvSpPr>
        <p:spPr>
          <a:xfrm>
            <a:off x="1370693" y="3144096"/>
            <a:ext cx="15530643" cy="5542704"/>
          </a:xfrm>
        </p:spPr>
        <p:txBody>
          <a:bodyPr/>
          <a:lstStyle>
            <a:lvl1pPr marL="342900" indent="-342900">
              <a:buClr>
                <a:srgbClr val="00A3E1"/>
              </a:buClr>
              <a:buSzPct val="125000"/>
              <a:buFont typeface="Wingdings" panose="05000000000000000000" pitchFamily="2" charset="2"/>
              <a:buChar char="§"/>
              <a:defRPr>
                <a:latin typeface="+mn-lt"/>
              </a:defRPr>
            </a:lvl1pPr>
            <a:lvl2pPr marL="1028700" indent="-342900">
              <a:buClr>
                <a:srgbClr val="00A3E1"/>
              </a:buClr>
              <a:buSzPct val="125000"/>
              <a:buFont typeface="Wingdings" panose="05000000000000000000" pitchFamily="2" charset="2"/>
              <a:buChar char="§"/>
              <a:defRPr/>
            </a:lvl2pPr>
            <a:lvl3pPr marL="1714500" indent="-342900">
              <a:buClr>
                <a:srgbClr val="00A3E1"/>
              </a:buClr>
              <a:buSzPct val="125000"/>
              <a:buFont typeface="Wingdings" panose="05000000000000000000" pitchFamily="2" charset="2"/>
              <a:buChar char="§"/>
              <a:defRPr/>
            </a:lvl3pPr>
            <a:lvl4pPr marL="2400300" indent="-342900">
              <a:buClr>
                <a:srgbClr val="00A3E1"/>
              </a:buClr>
              <a:buSzPct val="125000"/>
              <a:buFont typeface="Wingdings" panose="05000000000000000000" pitchFamily="2" charset="2"/>
              <a:buChar char="§"/>
              <a:defRPr/>
            </a:lvl4pPr>
            <a:lvl5pPr marL="3086100" indent="-342900">
              <a:buClr>
                <a:srgbClr val="00A3E1"/>
              </a:buClr>
              <a:buSzPct val="125000"/>
              <a:buFont typeface="Wingdings" panose="05000000000000000000" pitchFamily="2" charset="2"/>
              <a:buChar char="§"/>
              <a:defRPr/>
            </a:lvl5pPr>
          </a:lstStyle>
          <a:p>
            <a:pPr lvl="0"/>
            <a:r>
              <a:rPr lang="en-US" dirty="0"/>
              <a:t>Do good, do well, save lives.</a:t>
            </a:r>
          </a:p>
        </p:txBody>
      </p:sp>
      <p:pic>
        <p:nvPicPr>
          <p:cNvPr id="4" name="Picture 3" descr="A white text on a black background&#10;&#10;Description automatically generated with medium confidence">
            <a:extLst>
              <a:ext uri="{FF2B5EF4-FFF2-40B4-BE49-F238E27FC236}">
                <a16:creationId xmlns:a16="http://schemas.microsoft.com/office/drawing/2014/main" id="{500D7633-CA3D-3F86-F98D-B4E1AD43D2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5" name="Straight Connector 4">
            <a:extLst>
              <a:ext uri="{FF2B5EF4-FFF2-40B4-BE49-F238E27FC236}">
                <a16:creationId xmlns:a16="http://schemas.microsoft.com/office/drawing/2014/main" id="{B131448A-8FDE-95CF-C8C0-15EC8B2523CF}"/>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50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Clr>
                <a:srgbClr val="00A3E1"/>
              </a:buClr>
              <a:buSzPct val="125000"/>
              <a:buFont typeface="Wingdings" panose="05000000000000000000" pitchFamily="2" charset="2"/>
              <a:buChar char="§"/>
              <a:defRPr>
                <a:latin typeface="+mn-lt"/>
              </a:defRPr>
            </a:lvl1pPr>
            <a:lvl2pPr marL="1028700" indent="-342900">
              <a:buClr>
                <a:srgbClr val="00A3E1"/>
              </a:buClr>
              <a:buSzPct val="125000"/>
              <a:buFont typeface="Wingdings" panose="05000000000000000000" pitchFamily="2" charset="2"/>
              <a:buChar char="§"/>
              <a:defRPr>
                <a:latin typeface="+mn-lt"/>
              </a:defRPr>
            </a:lvl2pPr>
            <a:lvl3pPr marL="1714500" indent="-342900">
              <a:buClr>
                <a:srgbClr val="00A3E1"/>
              </a:buClr>
              <a:buSzPct val="125000"/>
              <a:buFont typeface="Wingdings" panose="05000000000000000000" pitchFamily="2" charset="2"/>
              <a:buChar char="§"/>
              <a:defRPr>
                <a:latin typeface="+mn-lt"/>
              </a:defRPr>
            </a:lvl3pPr>
            <a:lvl4pPr marL="2400300" indent="-342900">
              <a:buClr>
                <a:srgbClr val="00A3E1"/>
              </a:buClr>
              <a:buSzPct val="125000"/>
              <a:buFont typeface="Wingdings" panose="05000000000000000000" pitchFamily="2" charset="2"/>
              <a:buChar char="§"/>
              <a:defRPr>
                <a:latin typeface="+mn-lt"/>
              </a:defRPr>
            </a:lvl4pPr>
            <a:lvl5pPr marL="3086100" indent="-342900">
              <a:buClr>
                <a:srgbClr val="00A3E1"/>
              </a:buClr>
              <a:buSzPct val="12500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BA581028-7051-A5D8-A994-C424DE5AB92F}"/>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pic>
        <p:nvPicPr>
          <p:cNvPr id="8" name="Picture 7" descr="A white text on a black background&#10;&#10;Description automatically generated with medium confidence">
            <a:extLst>
              <a:ext uri="{FF2B5EF4-FFF2-40B4-BE49-F238E27FC236}">
                <a16:creationId xmlns:a16="http://schemas.microsoft.com/office/drawing/2014/main" id="{5D725F52-AFB4-362B-3B9C-EF74F68B57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10" name="Straight Connector 9">
            <a:extLst>
              <a:ext uri="{FF2B5EF4-FFF2-40B4-BE49-F238E27FC236}">
                <a16:creationId xmlns:a16="http://schemas.microsoft.com/office/drawing/2014/main" id="{76652D63-0662-8363-3C8A-8BC22F432CD4}"/>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340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43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3866" y="985840"/>
            <a:ext cx="14600268" cy="4279106"/>
          </a:xfrm>
        </p:spPr>
        <p:txBody>
          <a:bodyPr anchor="b">
            <a:normAutofit/>
          </a:bodyPr>
          <a:lstStyle>
            <a:lvl1pPr>
              <a:defRPr sz="510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1843866" y="5403058"/>
            <a:ext cx="14600268" cy="2250281"/>
          </a:xfrm>
        </p:spPr>
        <p:txBody>
          <a:bodyPr/>
          <a:lstStyle>
            <a:lvl1pPr marL="0" indent="0" algn="ctr">
              <a:buNone/>
              <a:defRPr sz="3600">
                <a:solidFill>
                  <a:schemeClr val="tx1">
                    <a:tint val="75000"/>
                  </a:schemeClr>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pic>
        <p:nvPicPr>
          <p:cNvPr id="7" name="Picture 6" descr="A white text on a black background&#10;&#10;Description automatically generated with medium confidence">
            <a:extLst>
              <a:ext uri="{FF2B5EF4-FFF2-40B4-BE49-F238E27FC236}">
                <a16:creationId xmlns:a16="http://schemas.microsoft.com/office/drawing/2014/main" id="{371829F5-ACB5-CB4C-7AC0-7C34132D68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8" name="Straight Connector 7">
            <a:extLst>
              <a:ext uri="{FF2B5EF4-FFF2-40B4-BE49-F238E27FC236}">
                <a16:creationId xmlns:a16="http://schemas.microsoft.com/office/drawing/2014/main" id="{B46BF475-C562-DF5A-29D8-E0466F84ABE7}"/>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355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693" y="914401"/>
            <a:ext cx="15530642" cy="1989482"/>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1370693" y="3132479"/>
            <a:ext cx="7659006" cy="5554322"/>
          </a:xfrm>
        </p:spPr>
        <p:txBody>
          <a:bodyPr/>
          <a:lstStyle>
            <a:lvl1pPr marL="342900" indent="-342900">
              <a:buClr>
                <a:srgbClr val="00A3E1"/>
              </a:buClr>
              <a:buSzPct val="125000"/>
              <a:buFont typeface="Wingdings" panose="05000000000000000000" pitchFamily="2" charset="2"/>
              <a:buChar char="§"/>
              <a:defRPr>
                <a:latin typeface="+mn-lt"/>
              </a:defRPr>
            </a:lvl1pPr>
            <a:lvl2pPr marL="1028700" indent="-342900">
              <a:buClr>
                <a:srgbClr val="00A3E1"/>
              </a:buClr>
              <a:buSzPct val="125000"/>
              <a:buFont typeface="Wingdings" panose="05000000000000000000" pitchFamily="2" charset="2"/>
              <a:buChar char="§"/>
              <a:defRPr>
                <a:latin typeface="+mn-lt"/>
              </a:defRPr>
            </a:lvl2pPr>
            <a:lvl3pPr marL="1714500" indent="-342900">
              <a:buClr>
                <a:srgbClr val="00A3E1"/>
              </a:buClr>
              <a:buSzPct val="125000"/>
              <a:buFont typeface="Wingdings" panose="05000000000000000000" pitchFamily="2" charset="2"/>
              <a:buChar char="§"/>
              <a:defRPr>
                <a:latin typeface="+mn-lt"/>
              </a:defRPr>
            </a:lvl3pPr>
            <a:lvl4pPr marL="2400300" indent="-342900">
              <a:buClr>
                <a:srgbClr val="00A3E1"/>
              </a:buClr>
              <a:buSzPct val="125000"/>
              <a:buFont typeface="Wingdings" panose="05000000000000000000" pitchFamily="2" charset="2"/>
              <a:buChar char="§"/>
              <a:defRPr>
                <a:latin typeface="+mn-lt"/>
              </a:defRPr>
            </a:lvl4pPr>
            <a:lvl5pPr marL="3086100" indent="-342900">
              <a:buClr>
                <a:srgbClr val="00A3E1"/>
              </a:buClr>
              <a:buSzPct val="12500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60105" y="3132479"/>
            <a:ext cx="7641231" cy="5554322"/>
          </a:xfrm>
        </p:spPr>
        <p:txBody>
          <a:bodyPr/>
          <a:lstStyle>
            <a:lvl1pPr marL="342900" indent="-342900">
              <a:buClr>
                <a:srgbClr val="00A3E1"/>
              </a:buClr>
              <a:buSzPct val="125000"/>
              <a:buFont typeface="Wingdings" panose="05000000000000000000" pitchFamily="2" charset="2"/>
              <a:buChar char="§"/>
              <a:defRPr>
                <a:latin typeface="+mn-lt"/>
              </a:defRPr>
            </a:lvl1pPr>
            <a:lvl2pPr marL="1028700" indent="-342900">
              <a:buClr>
                <a:srgbClr val="00A3E1"/>
              </a:buClr>
              <a:buSzPct val="125000"/>
              <a:buFont typeface="Wingdings" panose="05000000000000000000" pitchFamily="2" charset="2"/>
              <a:buChar char="§"/>
              <a:defRPr>
                <a:latin typeface="+mn-lt"/>
              </a:defRPr>
            </a:lvl2pPr>
            <a:lvl3pPr marL="1714500" indent="-342900">
              <a:buClr>
                <a:srgbClr val="00A3E1"/>
              </a:buClr>
              <a:buSzPct val="125000"/>
              <a:buFont typeface="Wingdings" panose="05000000000000000000" pitchFamily="2" charset="2"/>
              <a:buChar char="§"/>
              <a:defRPr>
                <a:latin typeface="+mn-lt"/>
              </a:defRPr>
            </a:lvl3pPr>
            <a:lvl4pPr marL="2400300" indent="-342900">
              <a:buClr>
                <a:srgbClr val="00A3E1"/>
              </a:buClr>
              <a:buSzPct val="125000"/>
              <a:buFont typeface="Wingdings" panose="05000000000000000000" pitchFamily="2" charset="2"/>
              <a:buChar char="§"/>
              <a:defRPr>
                <a:latin typeface="+mn-lt"/>
              </a:defRPr>
            </a:lvl4pPr>
            <a:lvl5pPr marL="3086100" indent="-342900">
              <a:buClr>
                <a:srgbClr val="00A3E1"/>
              </a:buClr>
              <a:buSzPct val="12500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white text on a black background&#10;&#10;Description automatically generated with medium confidence">
            <a:extLst>
              <a:ext uri="{FF2B5EF4-FFF2-40B4-BE49-F238E27FC236}">
                <a16:creationId xmlns:a16="http://schemas.microsoft.com/office/drawing/2014/main" id="{57189645-1739-4F37-99CD-B548BCADE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9" name="Straight Connector 8">
            <a:extLst>
              <a:ext uri="{FF2B5EF4-FFF2-40B4-BE49-F238E27FC236}">
                <a16:creationId xmlns:a16="http://schemas.microsoft.com/office/drawing/2014/main" id="{09E1B6C4-FC6B-2F2B-96AD-70ABAE86E127}"/>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46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0693" y="914401"/>
            <a:ext cx="15530642" cy="1988345"/>
          </a:xfrm>
        </p:spPr>
        <p:txBody>
          <a:bodyPr/>
          <a:lstStyle>
            <a:lvl1pPr>
              <a:defRPr>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1712707" y="3132480"/>
            <a:ext cx="7318799" cy="1235868"/>
          </a:xfrm>
        </p:spPr>
        <p:txBody>
          <a:bodyPr anchor="b"/>
          <a:lstStyle>
            <a:lvl1pPr marL="0" indent="0">
              <a:lnSpc>
                <a:spcPct val="100000"/>
              </a:lnSpc>
              <a:buNone/>
              <a:defRPr sz="3600" b="1">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370693" y="4368348"/>
            <a:ext cx="7660812" cy="4318452"/>
          </a:xfrm>
        </p:spPr>
        <p:txBody>
          <a:bodyPr/>
          <a:lstStyle>
            <a:lvl1pPr marL="342900" indent="-342900">
              <a:buClr>
                <a:srgbClr val="00A3E1"/>
              </a:buClr>
              <a:buSzPct val="125000"/>
              <a:buFont typeface="Wingdings" panose="05000000000000000000" pitchFamily="2" charset="2"/>
              <a:buChar char="§"/>
              <a:defRPr>
                <a:latin typeface="+mn-lt"/>
              </a:defRPr>
            </a:lvl1pPr>
            <a:lvl2pPr marL="1028700" indent="-342900">
              <a:buClr>
                <a:srgbClr val="00A3E1"/>
              </a:buClr>
              <a:buSzPct val="125000"/>
              <a:buFont typeface="Wingdings" panose="05000000000000000000" pitchFamily="2" charset="2"/>
              <a:buChar char="§"/>
              <a:defRPr>
                <a:latin typeface="+mn-lt"/>
              </a:defRPr>
            </a:lvl2pPr>
            <a:lvl3pPr marL="1714500" indent="-342900">
              <a:buClr>
                <a:srgbClr val="00A3E1"/>
              </a:buClr>
              <a:buSzPct val="125000"/>
              <a:buFont typeface="Wingdings" panose="05000000000000000000" pitchFamily="2" charset="2"/>
              <a:buChar char="§"/>
              <a:defRPr>
                <a:latin typeface="+mn-lt"/>
              </a:defRPr>
            </a:lvl3pPr>
            <a:lvl4pPr marL="2400300" indent="-342900">
              <a:buClr>
                <a:srgbClr val="00A3E1"/>
              </a:buClr>
              <a:buSzPct val="125000"/>
              <a:buFont typeface="Wingdings" panose="05000000000000000000" pitchFamily="2" charset="2"/>
              <a:buChar char="§"/>
              <a:defRPr>
                <a:latin typeface="+mn-lt"/>
              </a:defRPr>
            </a:lvl4pPr>
            <a:lvl5pPr marL="3086100" indent="-342900">
              <a:buClr>
                <a:srgbClr val="00A3E1"/>
              </a:buClr>
              <a:buSzPct val="12500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603005" y="3132480"/>
            <a:ext cx="7298331" cy="1235868"/>
          </a:xfrm>
        </p:spPr>
        <p:txBody>
          <a:bodyPr anchor="b"/>
          <a:lstStyle>
            <a:lvl1pPr marL="0" indent="0">
              <a:lnSpc>
                <a:spcPct val="100000"/>
              </a:lnSpc>
              <a:buNone/>
              <a:defRPr sz="3600" b="1">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4368348"/>
            <a:ext cx="7643036" cy="4318452"/>
          </a:xfrm>
        </p:spPr>
        <p:txBody>
          <a:bodyPr/>
          <a:lstStyle>
            <a:lvl1pPr marL="342900" indent="-342900">
              <a:buClr>
                <a:srgbClr val="00A3E1"/>
              </a:buClr>
              <a:buSzPct val="125000"/>
              <a:buFont typeface="Wingdings" panose="05000000000000000000" pitchFamily="2" charset="2"/>
              <a:buChar char="§"/>
              <a:defRPr>
                <a:latin typeface="+mn-lt"/>
              </a:defRPr>
            </a:lvl1pPr>
            <a:lvl2pPr marL="1028700" indent="-342900">
              <a:buClr>
                <a:srgbClr val="00A3E1"/>
              </a:buClr>
              <a:buSzPct val="125000"/>
              <a:buFont typeface="Wingdings" panose="05000000000000000000" pitchFamily="2" charset="2"/>
              <a:buChar char="§"/>
              <a:defRPr>
                <a:latin typeface="+mn-lt"/>
              </a:defRPr>
            </a:lvl2pPr>
            <a:lvl3pPr marL="1714500" indent="-342900">
              <a:buClr>
                <a:srgbClr val="00A3E1"/>
              </a:buClr>
              <a:buSzPct val="125000"/>
              <a:buFont typeface="Wingdings" panose="05000000000000000000" pitchFamily="2" charset="2"/>
              <a:buChar char="§"/>
              <a:defRPr>
                <a:latin typeface="+mn-lt"/>
              </a:defRPr>
            </a:lvl3pPr>
            <a:lvl4pPr marL="2400300" indent="-342900">
              <a:buClr>
                <a:srgbClr val="00A3E1"/>
              </a:buClr>
              <a:buSzPct val="125000"/>
              <a:buFont typeface="Wingdings" panose="05000000000000000000" pitchFamily="2" charset="2"/>
              <a:buChar char="§"/>
              <a:defRPr>
                <a:latin typeface="+mn-lt"/>
              </a:defRPr>
            </a:lvl4pPr>
            <a:lvl5pPr marL="3086100" indent="-342900">
              <a:buClr>
                <a:srgbClr val="00A3E1"/>
              </a:buClr>
              <a:buSzPct val="12500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white text on a black background&#10;&#10;Description automatically generated with medium confidence">
            <a:extLst>
              <a:ext uri="{FF2B5EF4-FFF2-40B4-BE49-F238E27FC236}">
                <a16:creationId xmlns:a16="http://schemas.microsoft.com/office/drawing/2014/main" id="{61B33A95-4C6C-39AB-89DC-C46BC18D3D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11" name="Straight Connector 10">
            <a:extLst>
              <a:ext uri="{FF2B5EF4-FFF2-40B4-BE49-F238E27FC236}">
                <a16:creationId xmlns:a16="http://schemas.microsoft.com/office/drawing/2014/main" id="{6EF00325-BED4-56A4-F4F0-4892AEBD5E5B}"/>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146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pic>
        <p:nvPicPr>
          <p:cNvPr id="6" name="Picture 5" descr="A white text on a black background&#10;&#10;Description automatically generated with medium confidence">
            <a:extLst>
              <a:ext uri="{FF2B5EF4-FFF2-40B4-BE49-F238E27FC236}">
                <a16:creationId xmlns:a16="http://schemas.microsoft.com/office/drawing/2014/main" id="{0FBD23FB-84AC-1E10-B81C-BF8F28CC41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cxnSp>
        <p:nvCxnSpPr>
          <p:cNvPr id="7" name="Straight Connector 6">
            <a:extLst>
              <a:ext uri="{FF2B5EF4-FFF2-40B4-BE49-F238E27FC236}">
                <a16:creationId xmlns:a16="http://schemas.microsoft.com/office/drawing/2014/main" id="{97A5B373-B839-6332-4446-291D3CBD6A47}"/>
              </a:ext>
            </a:extLst>
          </p:cNvPr>
          <p:cNvCxnSpPr>
            <a:cxnSpLocks/>
          </p:cNvCxnSpPr>
          <p:nvPr/>
        </p:nvCxnSpPr>
        <p:spPr>
          <a:xfrm>
            <a:off x="1378678" y="8686800"/>
            <a:ext cx="15709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27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A1BF68-6F11-33AD-3BC0-142EB3C88EB9}"/>
              </a:ext>
            </a:extLst>
          </p:cNvPr>
          <p:cNvSpPr>
            <a:spLocks noGrp="1"/>
          </p:cNvSpPr>
          <p:nvPr>
            <p:ph type="title"/>
          </p:nvPr>
        </p:nvSpPr>
        <p:spPr/>
        <p:txBody>
          <a:bodyPr/>
          <a:lstStyle>
            <a:lvl1pPr>
              <a:defRPr>
                <a:latin typeface="+mj-lt"/>
              </a:defRPr>
            </a:lvl1pPr>
          </a:lstStyle>
          <a:p>
            <a:r>
              <a:rPr lang="en-US"/>
              <a:t>Click to edit Master title style</a:t>
            </a:r>
          </a:p>
        </p:txBody>
      </p:sp>
      <p:pic>
        <p:nvPicPr>
          <p:cNvPr id="6" name="Picture 5" descr="A white text on a black background&#10;&#10;Description automatically generated with medium confidence">
            <a:extLst>
              <a:ext uri="{FF2B5EF4-FFF2-40B4-BE49-F238E27FC236}">
                <a16:creationId xmlns:a16="http://schemas.microsoft.com/office/drawing/2014/main" id="{60E5084D-5010-EEC7-6BFE-1F1619CA86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436" y="8686800"/>
            <a:ext cx="1761977" cy="1761977"/>
          </a:xfrm>
          <a:prstGeom prst="rect">
            <a:avLst/>
          </a:prstGeom>
        </p:spPr>
      </p:pic>
    </p:spTree>
    <p:extLst>
      <p:ext uri="{BB962C8B-B14F-4D97-AF65-F5344CB8AC3E}">
        <p14:creationId xmlns:p14="http://schemas.microsoft.com/office/powerpoint/2010/main" val="4172373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0693" y="914401"/>
            <a:ext cx="15530642" cy="19894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0693" y="3144096"/>
            <a:ext cx="15530643" cy="55427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6817503"/>
      </p:ext>
    </p:extLst>
  </p:cSld>
  <p:clrMap bg1="dk1" tx1="lt1" bg2="dk2" tx2="lt2" accent1="accent1" accent2="accent2" accent3="accent3" accent4="accent4" accent5="accent5" accent6="accent6" hlink="hlink" folHlink="folHlink"/>
  <p:sldLayoutIdLst>
    <p:sldLayoutId id="2147483661" r:id="rId1"/>
    <p:sldLayoutId id="2147483676" r:id="rId2"/>
    <p:sldLayoutId id="2147483662" r:id="rId3"/>
    <p:sldLayoutId id="2147483680"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7" r:id="rId18"/>
    <p:sldLayoutId id="2147483679" r:id="rId19"/>
  </p:sldLayoutIdLst>
  <p:txStyles>
    <p:titleStyle>
      <a:lvl1pPr algn="ctr" defTabSz="1371600" rtl="0" eaLnBrk="1" latinLnBrk="0" hangingPunct="1">
        <a:lnSpc>
          <a:spcPct val="90000"/>
        </a:lnSpc>
        <a:spcBef>
          <a:spcPct val="0"/>
        </a:spcBef>
        <a:buNone/>
        <a:defRPr sz="6600" b="0" i="0" kern="1200" cap="none" spc="0">
          <a:ln>
            <a:noFill/>
          </a:ln>
          <a:solidFill>
            <a:schemeClr val="tx1"/>
          </a:solidFill>
          <a:effectLst/>
          <a:latin typeface="Avenir Medium" panose="020B0603020203020204" pitchFamily="34" charset="-78"/>
          <a:ea typeface="+mj-ea"/>
          <a:cs typeface="Avenir Medium" panose="020B0603020203020204" pitchFamily="34" charset="-78"/>
        </a:defRPr>
      </a:lvl1pPr>
    </p:titleStyle>
    <p:bodyStyle>
      <a:lvl1pPr marL="342900" indent="-342900" algn="l" defTabSz="1371600" rtl="0" eaLnBrk="1" latinLnBrk="0" hangingPunct="1">
        <a:lnSpc>
          <a:spcPct val="120000"/>
        </a:lnSpc>
        <a:spcBef>
          <a:spcPts val="1500"/>
        </a:spcBef>
        <a:buClr>
          <a:srgbClr val="00A3E1"/>
        </a:buClr>
        <a:buSzPct val="125000"/>
        <a:buFont typeface="Wingdings" panose="05000000000000000000" pitchFamily="2" charset="2"/>
        <a:buChar char="§"/>
        <a:defRPr sz="3000" b="0" kern="1200" cap="none" spc="0">
          <a:ln>
            <a:noFill/>
          </a:ln>
          <a:solidFill>
            <a:schemeClr val="tx1"/>
          </a:solidFill>
          <a:effectLst/>
          <a:latin typeface="Avenir Medium" panose="020B0603020203020204" pitchFamily="34" charset="-78"/>
          <a:ea typeface="+mn-ea"/>
          <a:cs typeface="Avenir Medium" panose="020B0603020203020204" pitchFamily="34" charset="-78"/>
        </a:defRPr>
      </a:lvl1pPr>
      <a:lvl2pPr marL="10287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700" b="0" kern="1200" cap="none" spc="0">
          <a:ln>
            <a:noFill/>
          </a:ln>
          <a:solidFill>
            <a:schemeClr val="tx1"/>
          </a:solidFill>
          <a:effectLst/>
          <a:latin typeface="Avenir Medium" panose="020B0603020203020204" pitchFamily="34" charset="-78"/>
          <a:ea typeface="+mn-ea"/>
          <a:cs typeface="Avenir Medium" panose="020B0603020203020204" pitchFamily="34" charset="-78"/>
        </a:defRPr>
      </a:lvl2pPr>
      <a:lvl3pPr marL="17145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Avenir Medium" panose="020B0603020203020204" pitchFamily="34" charset="-78"/>
          <a:ea typeface="+mn-ea"/>
          <a:cs typeface="Avenir Medium" panose="020B0603020203020204" pitchFamily="34" charset="-78"/>
        </a:defRPr>
      </a:lvl3pPr>
      <a:lvl4pPr marL="24003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Avenir Medium" panose="020B0603020203020204" pitchFamily="34" charset="-78"/>
          <a:ea typeface="+mn-ea"/>
          <a:cs typeface="Avenir Medium" panose="020B0603020203020204" pitchFamily="34" charset="-78"/>
        </a:defRPr>
      </a:lvl4pPr>
      <a:lvl5pPr marL="30861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Avenir Medium" panose="020B0603020203020204" pitchFamily="34" charset="-78"/>
          <a:ea typeface="+mn-ea"/>
          <a:cs typeface="Avenir Medium" panose="020B0603020203020204" pitchFamily="34" charset="-78"/>
        </a:defRPr>
      </a:lvl5pPr>
      <a:lvl6pPr marL="37719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577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435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293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2.staffingindustry.com/Research/Research-Reports/Americas/US-Staffing-Industry-Forecast-March-2024-Update" TargetMode="Externa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9.png"/><Relationship Id="rId4" Type="http://schemas.openxmlformats.org/officeDocument/2006/relationships/image" Target="../media/image28.gif"/></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AEFE5-9DA2-A5CF-3484-A24654B91621}"/>
              </a:ext>
            </a:extLst>
          </p:cNvPr>
          <p:cNvSpPr>
            <a:spLocks noGrp="1"/>
          </p:cNvSpPr>
          <p:nvPr>
            <p:ph type="title"/>
          </p:nvPr>
        </p:nvSpPr>
        <p:spPr>
          <a:xfrm>
            <a:off x="1378678" y="3413575"/>
            <a:ext cx="15530642" cy="1989482"/>
          </a:xfrm>
        </p:spPr>
        <p:txBody>
          <a:bodyPr>
            <a:normAutofit/>
          </a:bodyPr>
          <a:lstStyle/>
          <a:p>
            <a:r>
              <a:rPr lang="en-US" dirty="0">
                <a:latin typeface="Avenir Book" panose="02000503020000020003" pitchFamily="2" charset="0"/>
              </a:rPr>
              <a:t>The Future of Healthcare Staffing</a:t>
            </a:r>
          </a:p>
        </p:txBody>
      </p:sp>
    </p:spTree>
    <p:extLst>
      <p:ext uri="{BB962C8B-B14F-4D97-AF65-F5344CB8AC3E}">
        <p14:creationId xmlns:p14="http://schemas.microsoft.com/office/powerpoint/2010/main" val="102379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29726" y="9305984"/>
            <a:ext cx="8165783" cy="729046"/>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a:p>
            <a:pPr marL="3480435">
              <a:spcBef>
                <a:spcPts val="344"/>
              </a:spcBef>
            </a:pPr>
            <a:r>
              <a:rPr sz="1500" i="1" dirty="0">
                <a:latin typeface="Times New Roman"/>
                <a:cs typeface="Times New Roman"/>
              </a:rPr>
              <a:t>Source:</a:t>
            </a:r>
            <a:r>
              <a:rPr sz="1500" i="1" spc="-30" dirty="0">
                <a:latin typeface="Times New Roman"/>
                <a:cs typeface="Times New Roman"/>
              </a:rPr>
              <a:t> </a:t>
            </a:r>
            <a:r>
              <a:rPr sz="1500" i="1" u="sng" dirty="0">
                <a:solidFill>
                  <a:srgbClr val="0462C1"/>
                </a:solidFill>
                <a:uFill>
                  <a:solidFill>
                    <a:srgbClr val="0462C1"/>
                  </a:solidFill>
                </a:uFill>
                <a:latin typeface="Times New Roman"/>
                <a:cs typeface="Times New Roman"/>
                <a:hlinkClick r:id="rId2"/>
              </a:rPr>
              <a:t>US</a:t>
            </a:r>
            <a:r>
              <a:rPr sz="1500" i="1" u="sng" spc="-30" dirty="0">
                <a:solidFill>
                  <a:srgbClr val="0462C1"/>
                </a:solidFill>
                <a:uFill>
                  <a:solidFill>
                    <a:srgbClr val="0462C1"/>
                  </a:solidFill>
                </a:uFill>
                <a:latin typeface="Times New Roman"/>
                <a:cs typeface="Times New Roman"/>
                <a:hlinkClick r:id="rId2"/>
              </a:rPr>
              <a:t> </a:t>
            </a:r>
            <a:r>
              <a:rPr sz="1500" i="1" u="sng" dirty="0">
                <a:solidFill>
                  <a:srgbClr val="0462C1"/>
                </a:solidFill>
                <a:uFill>
                  <a:solidFill>
                    <a:srgbClr val="0462C1"/>
                  </a:solidFill>
                </a:uFill>
                <a:latin typeface="Times New Roman"/>
                <a:cs typeface="Times New Roman"/>
                <a:hlinkClick r:id="rId2"/>
              </a:rPr>
              <a:t>Staffing</a:t>
            </a:r>
            <a:r>
              <a:rPr sz="1500" i="1" u="sng" spc="-60" dirty="0">
                <a:solidFill>
                  <a:srgbClr val="0462C1"/>
                </a:solidFill>
                <a:uFill>
                  <a:solidFill>
                    <a:srgbClr val="0462C1"/>
                  </a:solidFill>
                </a:uFill>
                <a:latin typeface="Times New Roman"/>
                <a:cs typeface="Times New Roman"/>
                <a:hlinkClick r:id="rId2"/>
              </a:rPr>
              <a:t> </a:t>
            </a:r>
            <a:r>
              <a:rPr sz="1500" i="1" u="sng" dirty="0">
                <a:solidFill>
                  <a:srgbClr val="0462C1"/>
                </a:solidFill>
                <a:uFill>
                  <a:solidFill>
                    <a:srgbClr val="0462C1"/>
                  </a:solidFill>
                </a:uFill>
                <a:latin typeface="Times New Roman"/>
                <a:cs typeface="Times New Roman"/>
                <a:hlinkClick r:id="rId2"/>
              </a:rPr>
              <a:t>Industry</a:t>
            </a:r>
            <a:r>
              <a:rPr sz="1500" i="1" u="sng" spc="-38" dirty="0">
                <a:solidFill>
                  <a:srgbClr val="0462C1"/>
                </a:solidFill>
                <a:uFill>
                  <a:solidFill>
                    <a:srgbClr val="0462C1"/>
                  </a:solidFill>
                </a:uFill>
                <a:latin typeface="Times New Roman"/>
                <a:cs typeface="Times New Roman"/>
                <a:hlinkClick r:id="rId2"/>
              </a:rPr>
              <a:t> </a:t>
            </a:r>
            <a:r>
              <a:rPr sz="1500" i="1" u="sng" dirty="0">
                <a:solidFill>
                  <a:srgbClr val="0462C1"/>
                </a:solidFill>
                <a:uFill>
                  <a:solidFill>
                    <a:srgbClr val="0462C1"/>
                  </a:solidFill>
                </a:uFill>
                <a:latin typeface="Times New Roman"/>
                <a:cs typeface="Times New Roman"/>
                <a:hlinkClick r:id="rId2"/>
              </a:rPr>
              <a:t>Forecast:</a:t>
            </a:r>
            <a:r>
              <a:rPr sz="1500" i="1" u="sng" spc="-15" dirty="0">
                <a:solidFill>
                  <a:srgbClr val="0462C1"/>
                </a:solidFill>
                <a:uFill>
                  <a:solidFill>
                    <a:srgbClr val="0462C1"/>
                  </a:solidFill>
                </a:uFill>
                <a:latin typeface="Times New Roman"/>
                <a:cs typeface="Times New Roman"/>
                <a:hlinkClick r:id="rId2"/>
              </a:rPr>
              <a:t> </a:t>
            </a:r>
            <a:r>
              <a:rPr sz="1500" i="1" u="sng" dirty="0">
                <a:solidFill>
                  <a:srgbClr val="0462C1"/>
                </a:solidFill>
                <a:uFill>
                  <a:solidFill>
                    <a:srgbClr val="0462C1"/>
                  </a:solidFill>
                </a:uFill>
                <a:latin typeface="Times New Roman"/>
                <a:cs typeface="Times New Roman"/>
                <a:hlinkClick r:id="rId2"/>
              </a:rPr>
              <a:t>March</a:t>
            </a:r>
            <a:r>
              <a:rPr sz="1500" i="1" u="sng" spc="-15" dirty="0">
                <a:solidFill>
                  <a:srgbClr val="0462C1"/>
                </a:solidFill>
                <a:uFill>
                  <a:solidFill>
                    <a:srgbClr val="0462C1"/>
                  </a:solidFill>
                </a:uFill>
                <a:latin typeface="Times New Roman"/>
                <a:cs typeface="Times New Roman"/>
                <a:hlinkClick r:id="rId2"/>
              </a:rPr>
              <a:t> </a:t>
            </a:r>
            <a:r>
              <a:rPr sz="1500" i="1" u="sng" dirty="0">
                <a:solidFill>
                  <a:srgbClr val="0462C1"/>
                </a:solidFill>
                <a:uFill>
                  <a:solidFill>
                    <a:srgbClr val="0462C1"/>
                  </a:solidFill>
                </a:uFill>
                <a:latin typeface="Times New Roman"/>
                <a:cs typeface="Times New Roman"/>
                <a:hlinkClick r:id="rId2"/>
              </a:rPr>
              <a:t>2024</a:t>
            </a:r>
            <a:r>
              <a:rPr sz="1500" i="1" u="sng" spc="-60" dirty="0">
                <a:solidFill>
                  <a:srgbClr val="0462C1"/>
                </a:solidFill>
                <a:uFill>
                  <a:solidFill>
                    <a:srgbClr val="0462C1"/>
                  </a:solidFill>
                </a:uFill>
                <a:latin typeface="Times New Roman"/>
                <a:cs typeface="Times New Roman"/>
                <a:hlinkClick r:id="rId2"/>
              </a:rPr>
              <a:t> </a:t>
            </a:r>
            <a:r>
              <a:rPr sz="1500" i="1" u="sng" spc="-15" dirty="0">
                <a:solidFill>
                  <a:srgbClr val="0462C1"/>
                </a:solidFill>
                <a:uFill>
                  <a:solidFill>
                    <a:srgbClr val="0462C1"/>
                  </a:solidFill>
                </a:uFill>
                <a:latin typeface="Times New Roman"/>
                <a:cs typeface="Times New Roman"/>
                <a:hlinkClick r:id="rId2"/>
              </a:rPr>
              <a:t>Update</a:t>
            </a:r>
            <a:endParaRPr sz="1500" dirty="0">
              <a:latin typeface="Times New Roman"/>
              <a:cs typeface="Times New Roman"/>
            </a:endParaRPr>
          </a:p>
        </p:txBody>
      </p:sp>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p>
        </p:txBody>
      </p:sp>
      <p:pic>
        <p:nvPicPr>
          <p:cNvPr id="4" name="object 4"/>
          <p:cNvPicPr/>
          <p:nvPr/>
        </p:nvPicPr>
        <p:blipFill>
          <a:blip r:embed="rId3" cstate="print"/>
          <a:stretch>
            <a:fillRect/>
          </a:stretch>
        </p:blipFill>
        <p:spPr>
          <a:xfrm>
            <a:off x="914400" y="9710928"/>
            <a:ext cx="3479292" cy="178308"/>
          </a:xfrm>
          <a:prstGeom prst="rect">
            <a:avLst/>
          </a:prstGeom>
        </p:spPr>
      </p:pic>
      <p:pic>
        <p:nvPicPr>
          <p:cNvPr id="5" name="object 5"/>
          <p:cNvPicPr/>
          <p:nvPr/>
        </p:nvPicPr>
        <p:blipFill>
          <a:blip r:embed="rId4" cstate="print"/>
          <a:stretch>
            <a:fillRect/>
          </a:stretch>
        </p:blipFill>
        <p:spPr>
          <a:xfrm>
            <a:off x="15636239" y="640079"/>
            <a:ext cx="2194560" cy="1273301"/>
          </a:xfrm>
          <a:prstGeom prst="rect">
            <a:avLst/>
          </a:prstGeom>
        </p:spPr>
      </p:pic>
      <p:sp>
        <p:nvSpPr>
          <p:cNvPr id="7" name="object 7"/>
          <p:cNvSpPr txBox="1"/>
          <p:nvPr/>
        </p:nvSpPr>
        <p:spPr>
          <a:xfrm>
            <a:off x="2768918" y="2036065"/>
            <a:ext cx="4212908" cy="434734"/>
          </a:xfrm>
          <a:prstGeom prst="rect">
            <a:avLst/>
          </a:prstGeom>
        </p:spPr>
        <p:txBody>
          <a:bodyPr vert="horz" wrap="square" lIns="0" tIns="19050" rIns="0" bIns="0" rtlCol="0">
            <a:spAutoFit/>
          </a:bodyPr>
          <a:lstStyle/>
          <a:p>
            <a:pPr marL="19050">
              <a:spcBef>
                <a:spcPts val="150"/>
              </a:spcBef>
            </a:pPr>
            <a:r>
              <a:rPr sz="2700" i="1" spc="-90" dirty="0">
                <a:solidFill>
                  <a:schemeClr val="bg1"/>
                </a:solidFill>
                <a:latin typeface="Arial"/>
                <a:cs typeface="Arial"/>
              </a:rPr>
              <a:t>Staffing</a:t>
            </a:r>
            <a:r>
              <a:rPr sz="2700" i="1" spc="-135" dirty="0">
                <a:solidFill>
                  <a:schemeClr val="bg1"/>
                </a:solidFill>
                <a:latin typeface="Arial"/>
                <a:cs typeface="Arial"/>
              </a:rPr>
              <a:t> </a:t>
            </a:r>
            <a:r>
              <a:rPr sz="2700" i="1" spc="-45" dirty="0">
                <a:solidFill>
                  <a:schemeClr val="bg1"/>
                </a:solidFill>
                <a:latin typeface="Arial"/>
                <a:cs typeface="Arial"/>
              </a:rPr>
              <a:t>Market</a:t>
            </a:r>
            <a:r>
              <a:rPr sz="2700" i="1" spc="-113" dirty="0">
                <a:solidFill>
                  <a:schemeClr val="bg1"/>
                </a:solidFill>
                <a:latin typeface="Arial"/>
                <a:cs typeface="Arial"/>
              </a:rPr>
              <a:t> </a:t>
            </a:r>
            <a:r>
              <a:rPr sz="2700" i="1" spc="-278" dirty="0">
                <a:solidFill>
                  <a:schemeClr val="bg1"/>
                </a:solidFill>
                <a:latin typeface="Arial"/>
                <a:cs typeface="Arial"/>
              </a:rPr>
              <a:t>Size</a:t>
            </a:r>
            <a:r>
              <a:rPr sz="2700" i="1" spc="-127" dirty="0">
                <a:solidFill>
                  <a:schemeClr val="bg1"/>
                </a:solidFill>
                <a:latin typeface="Arial"/>
                <a:cs typeface="Arial"/>
              </a:rPr>
              <a:t> </a:t>
            </a:r>
            <a:r>
              <a:rPr sz="2700" i="1" spc="-113" dirty="0">
                <a:solidFill>
                  <a:schemeClr val="bg1"/>
                </a:solidFill>
                <a:latin typeface="Arial"/>
                <a:cs typeface="Arial"/>
              </a:rPr>
              <a:t>($</a:t>
            </a:r>
            <a:r>
              <a:rPr sz="2700" i="1" spc="-98" dirty="0">
                <a:solidFill>
                  <a:schemeClr val="bg1"/>
                </a:solidFill>
                <a:latin typeface="Arial"/>
                <a:cs typeface="Arial"/>
              </a:rPr>
              <a:t> </a:t>
            </a:r>
            <a:r>
              <a:rPr sz="2700" i="1" spc="-15" dirty="0">
                <a:solidFill>
                  <a:schemeClr val="bg1"/>
                </a:solidFill>
                <a:latin typeface="Arial"/>
                <a:cs typeface="Arial"/>
              </a:rPr>
              <a:t>billion)</a:t>
            </a:r>
            <a:endParaRPr sz="2700">
              <a:solidFill>
                <a:schemeClr val="bg1"/>
              </a:solidFill>
              <a:latin typeface="Arial"/>
              <a:cs typeface="Arial"/>
            </a:endParaRPr>
          </a:p>
        </p:txBody>
      </p:sp>
      <p:graphicFrame>
        <p:nvGraphicFramePr>
          <p:cNvPr id="8" name="object 8"/>
          <p:cNvGraphicFramePr>
            <a:graphicFrameLocks noGrp="1"/>
          </p:cNvGraphicFramePr>
          <p:nvPr>
            <p:extLst>
              <p:ext uri="{D42A27DB-BD31-4B8C-83A1-F6EECF244321}">
                <p14:modId xmlns:p14="http://schemas.microsoft.com/office/powerpoint/2010/main" val="2512273905"/>
              </p:ext>
            </p:extLst>
          </p:nvPr>
        </p:nvGraphicFramePr>
        <p:xfrm>
          <a:off x="2759012" y="2553461"/>
          <a:ext cx="13061634" cy="6556061"/>
        </p:xfrm>
        <a:graphic>
          <a:graphicData uri="http://schemas.openxmlformats.org/drawingml/2006/table">
            <a:tbl>
              <a:tblPr firstRow="1" bandRow="1">
                <a:tableStyleId>{2D5ABB26-0587-4C30-8999-92F81FD0307C}</a:tableStyleId>
              </a:tblPr>
              <a:tblGrid>
                <a:gridCol w="4213860">
                  <a:extLst>
                    <a:ext uri="{9D8B030D-6E8A-4147-A177-3AD203B41FA5}">
                      <a16:colId xmlns:a16="http://schemas.microsoft.com/office/drawing/2014/main" val="20000"/>
                    </a:ext>
                  </a:extLst>
                </a:gridCol>
                <a:gridCol w="1263966">
                  <a:extLst>
                    <a:ext uri="{9D8B030D-6E8A-4147-A177-3AD203B41FA5}">
                      <a16:colId xmlns:a16="http://schemas.microsoft.com/office/drawing/2014/main" val="20001"/>
                    </a:ext>
                  </a:extLst>
                </a:gridCol>
                <a:gridCol w="1263968">
                  <a:extLst>
                    <a:ext uri="{9D8B030D-6E8A-4147-A177-3AD203B41FA5}">
                      <a16:colId xmlns:a16="http://schemas.microsoft.com/office/drawing/2014/main" val="20002"/>
                    </a:ext>
                  </a:extLst>
                </a:gridCol>
                <a:gridCol w="1263968">
                  <a:extLst>
                    <a:ext uri="{9D8B030D-6E8A-4147-A177-3AD203B41FA5}">
                      <a16:colId xmlns:a16="http://schemas.microsoft.com/office/drawing/2014/main" val="20003"/>
                    </a:ext>
                  </a:extLst>
                </a:gridCol>
                <a:gridCol w="1263968">
                  <a:extLst>
                    <a:ext uri="{9D8B030D-6E8A-4147-A177-3AD203B41FA5}">
                      <a16:colId xmlns:a16="http://schemas.microsoft.com/office/drawing/2014/main" val="20004"/>
                    </a:ext>
                  </a:extLst>
                </a:gridCol>
                <a:gridCol w="1263968">
                  <a:extLst>
                    <a:ext uri="{9D8B030D-6E8A-4147-A177-3AD203B41FA5}">
                      <a16:colId xmlns:a16="http://schemas.microsoft.com/office/drawing/2014/main" val="20005"/>
                    </a:ext>
                  </a:extLst>
                </a:gridCol>
                <a:gridCol w="1263968">
                  <a:extLst>
                    <a:ext uri="{9D8B030D-6E8A-4147-A177-3AD203B41FA5}">
                      <a16:colId xmlns:a16="http://schemas.microsoft.com/office/drawing/2014/main" val="20006"/>
                    </a:ext>
                  </a:extLst>
                </a:gridCol>
                <a:gridCol w="1263968">
                  <a:extLst>
                    <a:ext uri="{9D8B030D-6E8A-4147-A177-3AD203B41FA5}">
                      <a16:colId xmlns:a16="http://schemas.microsoft.com/office/drawing/2014/main" val="20007"/>
                    </a:ext>
                  </a:extLst>
                </a:gridCol>
              </a:tblGrid>
              <a:tr h="613410">
                <a:tc>
                  <a:txBody>
                    <a:bodyPr/>
                    <a:lstStyle/>
                    <a:p>
                      <a:pPr>
                        <a:lnSpc>
                          <a:spcPct val="100000"/>
                        </a:lnSpc>
                      </a:pPr>
                      <a:endParaRPr sz="2900">
                        <a:solidFill>
                          <a:schemeClr val="bg1"/>
                        </a:solidFill>
                        <a:latin typeface="Times New Roman"/>
                        <a:cs typeface="Times New Roman"/>
                      </a:endParaRPr>
                    </a:p>
                  </a:txBody>
                  <a:tcPr marL="0" marR="0" marT="0" marB="0">
                    <a:lnR w="12700">
                      <a:solidFill>
                        <a:srgbClr val="000000"/>
                      </a:solidFill>
                      <a:prstDash val="solid"/>
                    </a:lnR>
                    <a:lnB w="12700">
                      <a:solidFill>
                        <a:srgbClr val="000000"/>
                      </a:solidFill>
                      <a:prstDash val="solid"/>
                    </a:lnB>
                  </a:tcPr>
                </a:tc>
                <a:tc>
                  <a:txBody>
                    <a:bodyPr/>
                    <a:lstStyle/>
                    <a:p>
                      <a:pPr marL="635" algn="ctr">
                        <a:lnSpc>
                          <a:spcPct val="100000"/>
                        </a:lnSpc>
                        <a:spcBef>
                          <a:spcPts val="300"/>
                        </a:spcBef>
                      </a:pPr>
                      <a:r>
                        <a:rPr sz="3000" b="1" spc="-20" dirty="0">
                          <a:solidFill>
                            <a:schemeClr val="bg1"/>
                          </a:solidFill>
                          <a:latin typeface="Arial"/>
                          <a:cs typeface="Arial"/>
                        </a:rPr>
                        <a:t>2019</a:t>
                      </a:r>
                      <a:endParaRPr sz="3000">
                        <a:solidFill>
                          <a:schemeClr val="bg1"/>
                        </a:solidFill>
                        <a:latin typeface="Arial"/>
                        <a:cs typeface="Arial"/>
                      </a:endParaRPr>
                    </a:p>
                  </a:txBody>
                  <a:tcPr marL="0" marR="0" marT="57150" marB="0">
                    <a:lnL w="1270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B81C"/>
                    </a:solidFill>
                  </a:tcPr>
                </a:tc>
                <a:tc>
                  <a:txBody>
                    <a:bodyPr/>
                    <a:lstStyle/>
                    <a:p>
                      <a:pPr marL="635" algn="ctr">
                        <a:lnSpc>
                          <a:spcPct val="100000"/>
                        </a:lnSpc>
                        <a:spcBef>
                          <a:spcPts val="300"/>
                        </a:spcBef>
                      </a:pPr>
                      <a:r>
                        <a:rPr sz="3000" b="1" spc="-20" dirty="0">
                          <a:solidFill>
                            <a:schemeClr val="bg1"/>
                          </a:solidFill>
                          <a:latin typeface="Arial"/>
                          <a:cs typeface="Arial"/>
                        </a:rPr>
                        <a:t>2020</a:t>
                      </a:r>
                      <a:endParaRPr sz="3000">
                        <a:solidFill>
                          <a:schemeClr val="bg1"/>
                        </a:solidFill>
                        <a:latin typeface="Arial"/>
                        <a:cs typeface="Arial"/>
                      </a:endParaRPr>
                    </a:p>
                  </a:txBody>
                  <a:tcPr marL="0" marR="0" marT="5715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B81C"/>
                    </a:solidFill>
                  </a:tcPr>
                </a:tc>
                <a:tc>
                  <a:txBody>
                    <a:bodyPr/>
                    <a:lstStyle/>
                    <a:p>
                      <a:pPr marL="1270" algn="ctr">
                        <a:lnSpc>
                          <a:spcPct val="100000"/>
                        </a:lnSpc>
                        <a:spcBef>
                          <a:spcPts val="300"/>
                        </a:spcBef>
                      </a:pPr>
                      <a:r>
                        <a:rPr sz="3000" b="1" spc="-20" dirty="0">
                          <a:solidFill>
                            <a:schemeClr val="bg1"/>
                          </a:solidFill>
                          <a:latin typeface="Arial"/>
                          <a:cs typeface="Arial"/>
                        </a:rPr>
                        <a:t>2021</a:t>
                      </a:r>
                      <a:endParaRPr sz="3000">
                        <a:solidFill>
                          <a:schemeClr val="bg1"/>
                        </a:solidFill>
                        <a:latin typeface="Arial"/>
                        <a:cs typeface="Arial"/>
                      </a:endParaRPr>
                    </a:p>
                  </a:txBody>
                  <a:tcPr marL="0" marR="0" marT="5715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B81C"/>
                    </a:solidFill>
                  </a:tcPr>
                </a:tc>
                <a:tc>
                  <a:txBody>
                    <a:bodyPr/>
                    <a:lstStyle/>
                    <a:p>
                      <a:pPr marL="1270" algn="ctr">
                        <a:lnSpc>
                          <a:spcPct val="100000"/>
                        </a:lnSpc>
                        <a:spcBef>
                          <a:spcPts val="300"/>
                        </a:spcBef>
                      </a:pPr>
                      <a:r>
                        <a:rPr sz="3000" b="1" spc="-20" dirty="0">
                          <a:solidFill>
                            <a:schemeClr val="bg1"/>
                          </a:solidFill>
                          <a:latin typeface="Arial"/>
                          <a:cs typeface="Arial"/>
                        </a:rPr>
                        <a:t>2022</a:t>
                      </a:r>
                      <a:endParaRPr sz="3000">
                        <a:solidFill>
                          <a:schemeClr val="bg1"/>
                        </a:solidFill>
                        <a:latin typeface="Arial"/>
                        <a:cs typeface="Arial"/>
                      </a:endParaRPr>
                    </a:p>
                  </a:txBody>
                  <a:tcPr marL="0" marR="0" marT="5715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B81C"/>
                    </a:solidFill>
                  </a:tcPr>
                </a:tc>
                <a:tc>
                  <a:txBody>
                    <a:bodyPr/>
                    <a:lstStyle/>
                    <a:p>
                      <a:pPr marL="1270" algn="ctr">
                        <a:lnSpc>
                          <a:spcPct val="100000"/>
                        </a:lnSpc>
                        <a:spcBef>
                          <a:spcPts val="300"/>
                        </a:spcBef>
                      </a:pPr>
                      <a:r>
                        <a:rPr sz="3000" b="1" spc="-10" dirty="0">
                          <a:solidFill>
                            <a:schemeClr val="bg1"/>
                          </a:solidFill>
                          <a:latin typeface="Arial"/>
                          <a:cs typeface="Arial"/>
                        </a:rPr>
                        <a:t>2023P</a:t>
                      </a:r>
                      <a:endParaRPr sz="3000">
                        <a:solidFill>
                          <a:schemeClr val="bg1"/>
                        </a:solidFill>
                        <a:latin typeface="Arial"/>
                        <a:cs typeface="Arial"/>
                      </a:endParaRPr>
                    </a:p>
                  </a:txBody>
                  <a:tcPr marL="0" marR="0" marT="5715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B81C"/>
                    </a:solidFill>
                  </a:tcPr>
                </a:tc>
                <a:tc>
                  <a:txBody>
                    <a:bodyPr/>
                    <a:lstStyle/>
                    <a:p>
                      <a:pPr marL="635" algn="ctr">
                        <a:lnSpc>
                          <a:spcPct val="100000"/>
                        </a:lnSpc>
                        <a:spcBef>
                          <a:spcPts val="300"/>
                        </a:spcBef>
                      </a:pPr>
                      <a:r>
                        <a:rPr sz="3000" b="1" spc="-10" dirty="0">
                          <a:solidFill>
                            <a:schemeClr val="bg1"/>
                          </a:solidFill>
                          <a:latin typeface="Arial"/>
                          <a:cs typeface="Arial"/>
                        </a:rPr>
                        <a:t>2024P</a:t>
                      </a:r>
                      <a:endParaRPr sz="3000">
                        <a:solidFill>
                          <a:schemeClr val="bg1"/>
                        </a:solidFill>
                        <a:latin typeface="Arial"/>
                        <a:cs typeface="Arial"/>
                      </a:endParaRPr>
                    </a:p>
                  </a:txBody>
                  <a:tcPr marL="0" marR="0" marT="5715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B81C"/>
                    </a:solidFill>
                  </a:tcPr>
                </a:tc>
                <a:tc>
                  <a:txBody>
                    <a:bodyPr/>
                    <a:lstStyle/>
                    <a:p>
                      <a:pPr marL="635" algn="ctr">
                        <a:lnSpc>
                          <a:spcPct val="100000"/>
                        </a:lnSpc>
                        <a:spcBef>
                          <a:spcPts val="300"/>
                        </a:spcBef>
                      </a:pPr>
                      <a:r>
                        <a:rPr sz="3000" b="1" spc="-10" dirty="0">
                          <a:solidFill>
                            <a:schemeClr val="bg1"/>
                          </a:solidFill>
                          <a:latin typeface="Arial"/>
                          <a:cs typeface="Arial"/>
                        </a:rPr>
                        <a:t>2025P</a:t>
                      </a:r>
                      <a:endParaRPr sz="3000" dirty="0">
                        <a:solidFill>
                          <a:schemeClr val="bg1"/>
                        </a:solidFill>
                        <a:latin typeface="Arial"/>
                        <a:cs typeface="Arial"/>
                      </a:endParaRPr>
                    </a:p>
                  </a:txBody>
                  <a:tcPr marL="0" marR="0" marT="57150" marB="0">
                    <a:lnL w="63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B81C"/>
                    </a:solidFill>
                  </a:tcPr>
                </a:tc>
                <a:extLst>
                  <a:ext uri="{0D108BD9-81ED-4DB2-BD59-A6C34878D82A}">
                    <a16:rowId xmlns:a16="http://schemas.microsoft.com/office/drawing/2014/main" val="10000"/>
                  </a:ext>
                </a:extLst>
              </a:tr>
              <a:tr h="589598">
                <a:tc>
                  <a:txBody>
                    <a:bodyPr/>
                    <a:lstStyle/>
                    <a:p>
                      <a:pPr marL="170180">
                        <a:lnSpc>
                          <a:spcPct val="100000"/>
                        </a:lnSpc>
                        <a:spcBef>
                          <a:spcPts val="235"/>
                        </a:spcBef>
                      </a:pPr>
                      <a:r>
                        <a:rPr sz="3000" b="1" spc="-130" dirty="0">
                          <a:solidFill>
                            <a:schemeClr val="bg1"/>
                          </a:solidFill>
                          <a:latin typeface="Arial"/>
                          <a:cs typeface="Arial"/>
                        </a:rPr>
                        <a:t>Travel</a:t>
                      </a:r>
                      <a:r>
                        <a:rPr sz="3000" b="1" spc="-100" dirty="0">
                          <a:solidFill>
                            <a:schemeClr val="bg1"/>
                          </a:solidFill>
                          <a:latin typeface="Arial"/>
                          <a:cs typeface="Arial"/>
                        </a:rPr>
                        <a:t> </a:t>
                      </a:r>
                      <a:r>
                        <a:rPr sz="3000" b="1" spc="-10" dirty="0">
                          <a:solidFill>
                            <a:schemeClr val="bg1"/>
                          </a:solidFill>
                          <a:latin typeface="Arial"/>
                          <a:cs typeface="Arial"/>
                        </a:rPr>
                        <a:t>Nurse</a:t>
                      </a:r>
                      <a:endParaRPr sz="3000">
                        <a:solidFill>
                          <a:schemeClr val="bg1"/>
                        </a:solidFill>
                        <a:latin typeface="Arial"/>
                        <a:cs typeface="Arial"/>
                      </a:endParaRPr>
                    </a:p>
                  </a:txBody>
                  <a:tcPr marL="0" marR="0" marT="44768" marB="0">
                    <a:lnL w="12700">
                      <a:solidFill>
                        <a:srgbClr val="000000"/>
                      </a:solidFill>
                      <a:prstDash val="solid"/>
                    </a:lnL>
                    <a:lnR w="6350">
                      <a:solidFill>
                        <a:srgbClr val="000000"/>
                      </a:solidFill>
                      <a:prstDash val="solid"/>
                    </a:lnR>
                    <a:lnT w="12700">
                      <a:solidFill>
                        <a:srgbClr val="000000"/>
                      </a:solidFill>
                      <a:prstDash val="solid"/>
                    </a:lnT>
                  </a:tcPr>
                </a:tc>
                <a:tc>
                  <a:txBody>
                    <a:bodyPr/>
                    <a:lstStyle/>
                    <a:p>
                      <a:pPr algn="ctr">
                        <a:lnSpc>
                          <a:spcPct val="100000"/>
                        </a:lnSpc>
                        <a:spcBef>
                          <a:spcPts val="570"/>
                        </a:spcBef>
                      </a:pPr>
                      <a:r>
                        <a:rPr sz="3000" spc="-25" dirty="0">
                          <a:solidFill>
                            <a:schemeClr val="bg1"/>
                          </a:solidFill>
                          <a:latin typeface="Arial"/>
                          <a:cs typeface="Arial"/>
                        </a:rPr>
                        <a:t>6.5</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algn="ctr">
                        <a:lnSpc>
                          <a:spcPct val="100000"/>
                        </a:lnSpc>
                        <a:spcBef>
                          <a:spcPts val="570"/>
                        </a:spcBef>
                      </a:pPr>
                      <a:r>
                        <a:rPr sz="3000" spc="-25" dirty="0">
                          <a:solidFill>
                            <a:schemeClr val="bg1"/>
                          </a:solidFill>
                          <a:latin typeface="Arial"/>
                          <a:cs typeface="Arial"/>
                        </a:rPr>
                        <a:t>9.7</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algn="ctr">
                        <a:lnSpc>
                          <a:spcPct val="100000"/>
                        </a:lnSpc>
                        <a:spcBef>
                          <a:spcPts val="570"/>
                        </a:spcBef>
                      </a:pPr>
                      <a:r>
                        <a:rPr sz="3000" spc="-20" dirty="0">
                          <a:solidFill>
                            <a:schemeClr val="bg1"/>
                          </a:solidFill>
                          <a:latin typeface="Arial"/>
                          <a:cs typeface="Arial"/>
                        </a:rPr>
                        <a:t>28.1</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algn="ctr">
                        <a:lnSpc>
                          <a:spcPct val="100000"/>
                        </a:lnSpc>
                        <a:spcBef>
                          <a:spcPts val="570"/>
                        </a:spcBef>
                      </a:pPr>
                      <a:r>
                        <a:rPr sz="3000" spc="-20" dirty="0">
                          <a:solidFill>
                            <a:schemeClr val="bg1"/>
                          </a:solidFill>
                          <a:latin typeface="Arial"/>
                          <a:cs typeface="Arial"/>
                        </a:rPr>
                        <a:t>42.7</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algn="ctr">
                        <a:lnSpc>
                          <a:spcPct val="100000"/>
                        </a:lnSpc>
                        <a:spcBef>
                          <a:spcPts val="570"/>
                        </a:spcBef>
                      </a:pPr>
                      <a:r>
                        <a:rPr sz="3000" spc="-20" dirty="0">
                          <a:solidFill>
                            <a:schemeClr val="bg1"/>
                          </a:solidFill>
                          <a:latin typeface="Arial"/>
                          <a:cs typeface="Arial"/>
                        </a:rPr>
                        <a:t>25.6</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algn="ctr">
                        <a:lnSpc>
                          <a:spcPct val="100000"/>
                        </a:lnSpc>
                        <a:spcBef>
                          <a:spcPts val="570"/>
                        </a:spcBef>
                      </a:pPr>
                      <a:r>
                        <a:rPr sz="3000" spc="-20" dirty="0">
                          <a:solidFill>
                            <a:schemeClr val="bg1"/>
                          </a:solidFill>
                          <a:latin typeface="Arial"/>
                          <a:cs typeface="Arial"/>
                        </a:rPr>
                        <a:t>20.5</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marL="635" algn="ctr">
                        <a:lnSpc>
                          <a:spcPct val="100000"/>
                        </a:lnSpc>
                        <a:spcBef>
                          <a:spcPts val="570"/>
                        </a:spcBef>
                      </a:pPr>
                      <a:r>
                        <a:rPr sz="3000" spc="-20" dirty="0">
                          <a:solidFill>
                            <a:schemeClr val="bg1"/>
                          </a:solidFill>
                          <a:latin typeface="Arial"/>
                          <a:cs typeface="Arial"/>
                        </a:rPr>
                        <a:t>19.5</a:t>
                      </a:r>
                      <a:endParaRPr sz="3000">
                        <a:solidFill>
                          <a:schemeClr val="bg1"/>
                        </a:solidFill>
                        <a:latin typeface="Arial"/>
                        <a:cs typeface="Arial"/>
                      </a:endParaRPr>
                    </a:p>
                  </a:txBody>
                  <a:tcPr marL="0" marR="0" marT="108585" marB="0">
                    <a:lnL w="6350">
                      <a:solidFill>
                        <a:srgbClr val="000000"/>
                      </a:solidFill>
                      <a:prstDash val="solid"/>
                    </a:lnL>
                    <a:lnR w="12700">
                      <a:solidFill>
                        <a:srgbClr val="000000"/>
                      </a:solidFill>
                      <a:prstDash val="solid"/>
                    </a:lnR>
                    <a:lnT w="12700">
                      <a:solidFill>
                        <a:srgbClr val="000000"/>
                      </a:solidFill>
                      <a:prstDash val="solid"/>
                    </a:lnT>
                  </a:tcPr>
                </a:tc>
                <a:extLst>
                  <a:ext uri="{0D108BD9-81ED-4DB2-BD59-A6C34878D82A}">
                    <a16:rowId xmlns:a16="http://schemas.microsoft.com/office/drawing/2014/main" val="10001"/>
                  </a:ext>
                </a:extLst>
              </a:tr>
              <a:tr h="589598">
                <a:tc>
                  <a:txBody>
                    <a:bodyPr/>
                    <a:lstStyle/>
                    <a:p>
                      <a:pPr marL="170180">
                        <a:lnSpc>
                          <a:spcPct val="100000"/>
                        </a:lnSpc>
                        <a:spcBef>
                          <a:spcPts val="235"/>
                        </a:spcBef>
                      </a:pPr>
                      <a:r>
                        <a:rPr sz="3000" spc="-150" dirty="0">
                          <a:solidFill>
                            <a:schemeClr val="bg1"/>
                          </a:solidFill>
                          <a:latin typeface="Arial"/>
                          <a:cs typeface="Arial"/>
                        </a:rPr>
                        <a:t>Year-</a:t>
                      </a:r>
                      <a:r>
                        <a:rPr sz="3000" spc="-75" dirty="0">
                          <a:solidFill>
                            <a:schemeClr val="bg1"/>
                          </a:solidFill>
                          <a:latin typeface="Arial"/>
                          <a:cs typeface="Arial"/>
                        </a:rPr>
                        <a:t>over-</a:t>
                      </a:r>
                      <a:r>
                        <a:rPr sz="3000" spc="-95" dirty="0">
                          <a:solidFill>
                            <a:schemeClr val="bg1"/>
                          </a:solidFill>
                          <a:latin typeface="Arial"/>
                          <a:cs typeface="Arial"/>
                        </a:rPr>
                        <a:t>year</a:t>
                      </a:r>
                      <a:r>
                        <a:rPr sz="3000" spc="30" dirty="0">
                          <a:solidFill>
                            <a:schemeClr val="bg1"/>
                          </a:solidFill>
                          <a:latin typeface="Arial"/>
                          <a:cs typeface="Arial"/>
                        </a:rPr>
                        <a:t> </a:t>
                      </a:r>
                      <a:r>
                        <a:rPr sz="3000" spc="-20" dirty="0">
                          <a:solidFill>
                            <a:schemeClr val="bg1"/>
                          </a:solidFill>
                          <a:latin typeface="Arial"/>
                          <a:cs typeface="Arial"/>
                        </a:rPr>
                        <a:t>chg.</a:t>
                      </a:r>
                      <a:endParaRPr sz="3000">
                        <a:solidFill>
                          <a:schemeClr val="bg1"/>
                        </a:solidFill>
                        <a:latin typeface="Arial"/>
                        <a:cs typeface="Arial"/>
                      </a:endParaRPr>
                    </a:p>
                  </a:txBody>
                  <a:tcPr marL="0" marR="0" marT="44768" marB="0">
                    <a:lnL w="1270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algn="ctr">
                        <a:lnSpc>
                          <a:spcPct val="100000"/>
                        </a:lnSpc>
                        <a:spcBef>
                          <a:spcPts val="570"/>
                        </a:spcBef>
                      </a:pPr>
                      <a:r>
                        <a:rPr sz="3000" spc="-25" dirty="0">
                          <a:solidFill>
                            <a:schemeClr val="bg1"/>
                          </a:solidFill>
                          <a:latin typeface="Arial"/>
                          <a:cs typeface="Arial"/>
                        </a:rPr>
                        <a:t>15%</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635" algn="ctr">
                        <a:lnSpc>
                          <a:spcPct val="100000"/>
                        </a:lnSpc>
                        <a:spcBef>
                          <a:spcPts val="570"/>
                        </a:spcBef>
                      </a:pPr>
                      <a:r>
                        <a:rPr sz="3000" spc="-25" dirty="0">
                          <a:solidFill>
                            <a:schemeClr val="bg1"/>
                          </a:solidFill>
                          <a:latin typeface="Arial"/>
                          <a:cs typeface="Arial"/>
                        </a:rPr>
                        <a:t>50%</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1905" algn="ctr">
                        <a:lnSpc>
                          <a:spcPct val="100000"/>
                        </a:lnSpc>
                        <a:spcBef>
                          <a:spcPts val="570"/>
                        </a:spcBef>
                      </a:pPr>
                      <a:r>
                        <a:rPr sz="3000" spc="-20" dirty="0">
                          <a:solidFill>
                            <a:schemeClr val="bg1"/>
                          </a:solidFill>
                          <a:latin typeface="Arial"/>
                          <a:cs typeface="Arial"/>
                        </a:rPr>
                        <a:t>190%</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635" algn="ctr">
                        <a:lnSpc>
                          <a:spcPct val="100000"/>
                        </a:lnSpc>
                        <a:spcBef>
                          <a:spcPts val="570"/>
                        </a:spcBef>
                      </a:pPr>
                      <a:r>
                        <a:rPr sz="3000" spc="-25" dirty="0">
                          <a:solidFill>
                            <a:schemeClr val="bg1"/>
                          </a:solidFill>
                          <a:latin typeface="Arial"/>
                          <a:cs typeface="Arial"/>
                        </a:rPr>
                        <a:t>52%</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3175" algn="ctr">
                        <a:lnSpc>
                          <a:spcPct val="100000"/>
                        </a:lnSpc>
                        <a:spcBef>
                          <a:spcPts val="570"/>
                        </a:spcBef>
                      </a:pPr>
                      <a:r>
                        <a:rPr sz="3000" spc="-65" dirty="0">
                          <a:solidFill>
                            <a:schemeClr val="bg1"/>
                          </a:solidFill>
                          <a:latin typeface="Arial"/>
                          <a:cs typeface="Arial"/>
                        </a:rPr>
                        <a:t>-</a:t>
                      </a:r>
                      <a:r>
                        <a:rPr sz="3000" spc="-25" dirty="0">
                          <a:solidFill>
                            <a:schemeClr val="bg1"/>
                          </a:solidFill>
                          <a:latin typeface="Arial"/>
                          <a:cs typeface="Arial"/>
                        </a:rPr>
                        <a:t>40%</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3175" algn="ctr">
                        <a:lnSpc>
                          <a:spcPct val="100000"/>
                        </a:lnSpc>
                        <a:spcBef>
                          <a:spcPts val="570"/>
                        </a:spcBef>
                      </a:pPr>
                      <a:r>
                        <a:rPr sz="3000" spc="-65" dirty="0">
                          <a:solidFill>
                            <a:schemeClr val="bg1"/>
                          </a:solidFill>
                          <a:latin typeface="Arial"/>
                          <a:cs typeface="Arial"/>
                        </a:rPr>
                        <a:t>-</a:t>
                      </a:r>
                      <a:r>
                        <a:rPr sz="3000" spc="-25" dirty="0">
                          <a:solidFill>
                            <a:schemeClr val="bg1"/>
                          </a:solidFill>
                          <a:latin typeface="Arial"/>
                          <a:cs typeface="Arial"/>
                        </a:rPr>
                        <a:t>20%</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1905" algn="ctr">
                        <a:lnSpc>
                          <a:spcPct val="100000"/>
                        </a:lnSpc>
                        <a:spcBef>
                          <a:spcPts val="570"/>
                        </a:spcBef>
                      </a:pPr>
                      <a:r>
                        <a:rPr sz="3000" spc="-65" dirty="0">
                          <a:solidFill>
                            <a:schemeClr val="bg1"/>
                          </a:solidFill>
                          <a:latin typeface="Arial"/>
                          <a:cs typeface="Arial"/>
                        </a:rPr>
                        <a:t>-</a:t>
                      </a:r>
                      <a:r>
                        <a:rPr sz="3000" spc="-25" dirty="0">
                          <a:solidFill>
                            <a:schemeClr val="bg1"/>
                          </a:solidFill>
                          <a:latin typeface="Arial"/>
                          <a:cs typeface="Arial"/>
                        </a:rPr>
                        <a:t>5%</a:t>
                      </a:r>
                      <a:endParaRPr sz="3000">
                        <a:solidFill>
                          <a:schemeClr val="bg1"/>
                        </a:solidFill>
                        <a:latin typeface="Arial"/>
                        <a:cs typeface="Arial"/>
                      </a:endParaRPr>
                    </a:p>
                  </a:txBody>
                  <a:tcPr marL="0" marR="0" marT="108585" marB="0">
                    <a:lnL w="6350">
                      <a:solidFill>
                        <a:srgbClr val="000000"/>
                      </a:solidFill>
                      <a:prstDash val="solid"/>
                    </a:lnL>
                    <a:lnR w="12700">
                      <a:solidFill>
                        <a:srgbClr val="000000"/>
                      </a:solidFill>
                      <a:prstDash val="solid"/>
                    </a:lnR>
                    <a:lnB w="6350">
                      <a:solidFill>
                        <a:srgbClr val="000000"/>
                      </a:solidFill>
                      <a:prstDash val="solid"/>
                    </a:lnB>
                    <a:solidFill>
                      <a:srgbClr val="E2E8EB"/>
                    </a:solidFill>
                  </a:tcPr>
                </a:tc>
                <a:extLst>
                  <a:ext uri="{0D108BD9-81ED-4DB2-BD59-A6C34878D82A}">
                    <a16:rowId xmlns:a16="http://schemas.microsoft.com/office/drawing/2014/main" val="10002"/>
                  </a:ext>
                </a:extLst>
              </a:tr>
              <a:tr h="589598">
                <a:tc>
                  <a:txBody>
                    <a:bodyPr/>
                    <a:lstStyle/>
                    <a:p>
                      <a:pPr marL="170180">
                        <a:lnSpc>
                          <a:spcPct val="100000"/>
                        </a:lnSpc>
                        <a:spcBef>
                          <a:spcPts val="235"/>
                        </a:spcBef>
                      </a:pPr>
                      <a:r>
                        <a:rPr sz="3000" b="1" spc="-160" dirty="0">
                          <a:solidFill>
                            <a:schemeClr val="bg1"/>
                          </a:solidFill>
                          <a:latin typeface="Arial"/>
                          <a:cs typeface="Arial"/>
                        </a:rPr>
                        <a:t>Per</a:t>
                      </a:r>
                      <a:r>
                        <a:rPr sz="3000" b="1" spc="-95" dirty="0">
                          <a:solidFill>
                            <a:schemeClr val="bg1"/>
                          </a:solidFill>
                          <a:latin typeface="Arial"/>
                          <a:cs typeface="Arial"/>
                        </a:rPr>
                        <a:t> </a:t>
                      </a:r>
                      <a:r>
                        <a:rPr sz="3000" b="1" spc="-140" dirty="0">
                          <a:solidFill>
                            <a:schemeClr val="bg1"/>
                          </a:solidFill>
                          <a:latin typeface="Arial"/>
                          <a:cs typeface="Arial"/>
                        </a:rPr>
                        <a:t>Diem</a:t>
                      </a:r>
                      <a:r>
                        <a:rPr sz="3000" b="1" spc="-100" dirty="0">
                          <a:solidFill>
                            <a:schemeClr val="bg1"/>
                          </a:solidFill>
                          <a:latin typeface="Arial"/>
                          <a:cs typeface="Arial"/>
                        </a:rPr>
                        <a:t> </a:t>
                      </a:r>
                      <a:r>
                        <a:rPr sz="3000" b="1" spc="-10" dirty="0">
                          <a:solidFill>
                            <a:schemeClr val="bg1"/>
                          </a:solidFill>
                          <a:latin typeface="Arial"/>
                          <a:cs typeface="Arial"/>
                        </a:rPr>
                        <a:t>Nurse</a:t>
                      </a:r>
                      <a:endParaRPr sz="3000">
                        <a:solidFill>
                          <a:schemeClr val="bg1"/>
                        </a:solidFill>
                        <a:latin typeface="Arial"/>
                        <a:cs typeface="Arial"/>
                      </a:endParaRPr>
                    </a:p>
                  </a:txBody>
                  <a:tcPr marL="0" marR="0" marT="44768" marB="0">
                    <a:lnL w="1270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570"/>
                        </a:spcBef>
                      </a:pPr>
                      <a:r>
                        <a:rPr sz="3000" spc="-25" dirty="0">
                          <a:solidFill>
                            <a:schemeClr val="bg1"/>
                          </a:solidFill>
                          <a:latin typeface="Arial"/>
                          <a:cs typeface="Arial"/>
                        </a:rPr>
                        <a:t>3.7</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570"/>
                        </a:spcBef>
                      </a:pPr>
                      <a:r>
                        <a:rPr sz="3000" spc="-25" dirty="0">
                          <a:solidFill>
                            <a:schemeClr val="bg1"/>
                          </a:solidFill>
                          <a:latin typeface="Arial"/>
                          <a:cs typeface="Arial"/>
                        </a:rPr>
                        <a:t>4.2</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35" algn="ctr">
                        <a:lnSpc>
                          <a:spcPct val="100000"/>
                        </a:lnSpc>
                        <a:spcBef>
                          <a:spcPts val="570"/>
                        </a:spcBef>
                      </a:pPr>
                      <a:r>
                        <a:rPr sz="3000" spc="-25" dirty="0">
                          <a:solidFill>
                            <a:schemeClr val="bg1"/>
                          </a:solidFill>
                          <a:latin typeface="Arial"/>
                          <a:cs typeface="Arial"/>
                        </a:rPr>
                        <a:t>6.4</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35" algn="ctr">
                        <a:lnSpc>
                          <a:spcPct val="100000"/>
                        </a:lnSpc>
                        <a:spcBef>
                          <a:spcPts val="570"/>
                        </a:spcBef>
                      </a:pPr>
                      <a:r>
                        <a:rPr sz="3000" spc="-25" dirty="0">
                          <a:solidFill>
                            <a:schemeClr val="bg1"/>
                          </a:solidFill>
                          <a:latin typeface="Arial"/>
                          <a:cs typeface="Arial"/>
                        </a:rPr>
                        <a:t>7.6</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1270" algn="ctr">
                        <a:lnSpc>
                          <a:spcPct val="100000"/>
                        </a:lnSpc>
                        <a:spcBef>
                          <a:spcPts val="570"/>
                        </a:spcBef>
                      </a:pPr>
                      <a:r>
                        <a:rPr sz="3000" spc="-25" dirty="0">
                          <a:solidFill>
                            <a:schemeClr val="bg1"/>
                          </a:solidFill>
                          <a:latin typeface="Arial"/>
                          <a:cs typeface="Arial"/>
                        </a:rPr>
                        <a:t>6.0</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1270" algn="ctr">
                        <a:lnSpc>
                          <a:spcPct val="100000"/>
                        </a:lnSpc>
                        <a:spcBef>
                          <a:spcPts val="570"/>
                        </a:spcBef>
                      </a:pPr>
                      <a:r>
                        <a:rPr sz="3000" spc="-25" dirty="0">
                          <a:solidFill>
                            <a:schemeClr val="bg1"/>
                          </a:solidFill>
                          <a:latin typeface="Arial"/>
                          <a:cs typeface="Arial"/>
                        </a:rPr>
                        <a:t>5.1</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1905" algn="ctr">
                        <a:lnSpc>
                          <a:spcPct val="100000"/>
                        </a:lnSpc>
                        <a:spcBef>
                          <a:spcPts val="570"/>
                        </a:spcBef>
                      </a:pPr>
                      <a:r>
                        <a:rPr sz="3000" spc="-25" dirty="0">
                          <a:solidFill>
                            <a:schemeClr val="bg1"/>
                          </a:solidFill>
                          <a:latin typeface="Arial"/>
                          <a:cs typeface="Arial"/>
                        </a:rPr>
                        <a:t>5.1</a:t>
                      </a:r>
                      <a:endParaRPr sz="3000">
                        <a:solidFill>
                          <a:schemeClr val="bg1"/>
                        </a:solidFill>
                        <a:latin typeface="Arial"/>
                        <a:cs typeface="Arial"/>
                      </a:endParaRPr>
                    </a:p>
                  </a:txBody>
                  <a:tcPr marL="0" marR="0" marT="108585" marB="0">
                    <a:lnL w="6350">
                      <a:solidFill>
                        <a:srgbClr val="000000"/>
                      </a:solidFill>
                      <a:prstDash val="solid"/>
                    </a:lnL>
                    <a:lnR w="12700">
                      <a:solidFill>
                        <a:srgbClr val="000000"/>
                      </a:solidFill>
                      <a:prstDash val="solid"/>
                    </a:lnR>
                    <a:lnT w="6350">
                      <a:solidFill>
                        <a:srgbClr val="000000"/>
                      </a:solidFill>
                      <a:prstDash val="solid"/>
                    </a:lnT>
                  </a:tcPr>
                </a:tc>
                <a:extLst>
                  <a:ext uri="{0D108BD9-81ED-4DB2-BD59-A6C34878D82A}">
                    <a16:rowId xmlns:a16="http://schemas.microsoft.com/office/drawing/2014/main" val="10003"/>
                  </a:ext>
                </a:extLst>
              </a:tr>
              <a:tr h="589598">
                <a:tc>
                  <a:txBody>
                    <a:bodyPr/>
                    <a:lstStyle/>
                    <a:p>
                      <a:pPr marL="170180">
                        <a:lnSpc>
                          <a:spcPct val="100000"/>
                        </a:lnSpc>
                        <a:spcBef>
                          <a:spcPts val="235"/>
                        </a:spcBef>
                      </a:pPr>
                      <a:r>
                        <a:rPr sz="3000" spc="-150" dirty="0">
                          <a:solidFill>
                            <a:schemeClr val="bg1"/>
                          </a:solidFill>
                          <a:latin typeface="Arial"/>
                          <a:cs typeface="Arial"/>
                        </a:rPr>
                        <a:t>Year-</a:t>
                      </a:r>
                      <a:r>
                        <a:rPr sz="3000" spc="-75" dirty="0">
                          <a:solidFill>
                            <a:schemeClr val="bg1"/>
                          </a:solidFill>
                          <a:latin typeface="Arial"/>
                          <a:cs typeface="Arial"/>
                        </a:rPr>
                        <a:t>over-</a:t>
                      </a:r>
                      <a:r>
                        <a:rPr sz="3000" spc="-95" dirty="0">
                          <a:solidFill>
                            <a:schemeClr val="bg1"/>
                          </a:solidFill>
                          <a:latin typeface="Arial"/>
                          <a:cs typeface="Arial"/>
                        </a:rPr>
                        <a:t>year</a:t>
                      </a:r>
                      <a:r>
                        <a:rPr sz="3000" spc="30" dirty="0">
                          <a:solidFill>
                            <a:schemeClr val="bg1"/>
                          </a:solidFill>
                          <a:latin typeface="Arial"/>
                          <a:cs typeface="Arial"/>
                        </a:rPr>
                        <a:t> </a:t>
                      </a:r>
                      <a:r>
                        <a:rPr sz="3000" spc="-20" dirty="0">
                          <a:solidFill>
                            <a:schemeClr val="bg1"/>
                          </a:solidFill>
                          <a:latin typeface="Arial"/>
                          <a:cs typeface="Arial"/>
                        </a:rPr>
                        <a:t>chg.</a:t>
                      </a:r>
                      <a:endParaRPr sz="3000">
                        <a:solidFill>
                          <a:schemeClr val="bg1"/>
                        </a:solidFill>
                        <a:latin typeface="Arial"/>
                        <a:cs typeface="Arial"/>
                      </a:endParaRPr>
                    </a:p>
                  </a:txBody>
                  <a:tcPr marL="0" marR="0" marT="44768" marB="0">
                    <a:lnL w="1270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1905" algn="ctr">
                        <a:lnSpc>
                          <a:spcPct val="100000"/>
                        </a:lnSpc>
                        <a:spcBef>
                          <a:spcPts val="570"/>
                        </a:spcBef>
                      </a:pPr>
                      <a:r>
                        <a:rPr sz="3000" spc="-25" dirty="0">
                          <a:solidFill>
                            <a:schemeClr val="bg1"/>
                          </a:solidFill>
                          <a:latin typeface="Arial"/>
                          <a:cs typeface="Arial"/>
                        </a:rPr>
                        <a:t>3%</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635" algn="ctr">
                        <a:lnSpc>
                          <a:spcPct val="100000"/>
                        </a:lnSpc>
                        <a:spcBef>
                          <a:spcPts val="570"/>
                        </a:spcBef>
                      </a:pPr>
                      <a:r>
                        <a:rPr sz="3000" spc="-25" dirty="0">
                          <a:solidFill>
                            <a:schemeClr val="bg1"/>
                          </a:solidFill>
                          <a:latin typeface="Arial"/>
                          <a:cs typeface="Arial"/>
                        </a:rPr>
                        <a:t>15%</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635" algn="ctr">
                        <a:lnSpc>
                          <a:spcPct val="100000"/>
                        </a:lnSpc>
                        <a:spcBef>
                          <a:spcPts val="570"/>
                        </a:spcBef>
                      </a:pPr>
                      <a:r>
                        <a:rPr sz="3000" spc="-25" dirty="0">
                          <a:solidFill>
                            <a:schemeClr val="bg1"/>
                          </a:solidFill>
                          <a:latin typeface="Arial"/>
                          <a:cs typeface="Arial"/>
                        </a:rPr>
                        <a:t>50%</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635" algn="ctr">
                        <a:lnSpc>
                          <a:spcPct val="100000"/>
                        </a:lnSpc>
                        <a:spcBef>
                          <a:spcPts val="570"/>
                        </a:spcBef>
                      </a:pPr>
                      <a:r>
                        <a:rPr sz="3000" spc="-25" dirty="0">
                          <a:solidFill>
                            <a:schemeClr val="bg1"/>
                          </a:solidFill>
                          <a:latin typeface="Arial"/>
                          <a:cs typeface="Arial"/>
                        </a:rPr>
                        <a:t>20%</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3175" algn="ctr">
                        <a:lnSpc>
                          <a:spcPct val="100000"/>
                        </a:lnSpc>
                        <a:spcBef>
                          <a:spcPts val="570"/>
                        </a:spcBef>
                      </a:pPr>
                      <a:r>
                        <a:rPr sz="3000" spc="-65" dirty="0">
                          <a:solidFill>
                            <a:schemeClr val="bg1"/>
                          </a:solidFill>
                          <a:latin typeface="Arial"/>
                          <a:cs typeface="Arial"/>
                        </a:rPr>
                        <a:t>-</a:t>
                      </a:r>
                      <a:r>
                        <a:rPr sz="3000" spc="-25" dirty="0">
                          <a:solidFill>
                            <a:schemeClr val="bg1"/>
                          </a:solidFill>
                          <a:latin typeface="Arial"/>
                          <a:cs typeface="Arial"/>
                        </a:rPr>
                        <a:t>22%</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3175" algn="ctr">
                        <a:lnSpc>
                          <a:spcPct val="100000"/>
                        </a:lnSpc>
                        <a:spcBef>
                          <a:spcPts val="570"/>
                        </a:spcBef>
                      </a:pPr>
                      <a:r>
                        <a:rPr sz="3000" spc="-65" dirty="0">
                          <a:solidFill>
                            <a:schemeClr val="bg1"/>
                          </a:solidFill>
                          <a:latin typeface="Arial"/>
                          <a:cs typeface="Arial"/>
                        </a:rPr>
                        <a:t>-</a:t>
                      </a:r>
                      <a:r>
                        <a:rPr sz="3000" spc="-25" dirty="0">
                          <a:solidFill>
                            <a:schemeClr val="bg1"/>
                          </a:solidFill>
                          <a:latin typeface="Arial"/>
                          <a:cs typeface="Arial"/>
                        </a:rPr>
                        <a:t>15%</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3175" algn="ctr">
                        <a:lnSpc>
                          <a:spcPct val="100000"/>
                        </a:lnSpc>
                        <a:spcBef>
                          <a:spcPts val="570"/>
                        </a:spcBef>
                      </a:pPr>
                      <a:r>
                        <a:rPr sz="3000" spc="-25" dirty="0">
                          <a:solidFill>
                            <a:schemeClr val="bg1"/>
                          </a:solidFill>
                          <a:latin typeface="Arial"/>
                          <a:cs typeface="Arial"/>
                        </a:rPr>
                        <a:t>0%</a:t>
                      </a:r>
                      <a:endParaRPr sz="3000">
                        <a:solidFill>
                          <a:schemeClr val="bg1"/>
                        </a:solidFill>
                        <a:latin typeface="Arial"/>
                        <a:cs typeface="Arial"/>
                      </a:endParaRPr>
                    </a:p>
                  </a:txBody>
                  <a:tcPr marL="0" marR="0" marT="108585" marB="0">
                    <a:lnL w="6350">
                      <a:solidFill>
                        <a:srgbClr val="000000"/>
                      </a:solidFill>
                      <a:prstDash val="solid"/>
                    </a:lnL>
                    <a:lnR w="12700">
                      <a:solidFill>
                        <a:srgbClr val="000000"/>
                      </a:solidFill>
                      <a:prstDash val="solid"/>
                    </a:lnR>
                    <a:lnB w="6350">
                      <a:solidFill>
                        <a:srgbClr val="000000"/>
                      </a:solidFill>
                      <a:prstDash val="solid"/>
                    </a:lnB>
                    <a:solidFill>
                      <a:srgbClr val="E2E8EB"/>
                    </a:solidFill>
                  </a:tcPr>
                </a:tc>
                <a:extLst>
                  <a:ext uri="{0D108BD9-81ED-4DB2-BD59-A6C34878D82A}">
                    <a16:rowId xmlns:a16="http://schemas.microsoft.com/office/drawing/2014/main" val="10004"/>
                  </a:ext>
                </a:extLst>
              </a:tr>
              <a:tr h="588645">
                <a:tc>
                  <a:txBody>
                    <a:bodyPr/>
                    <a:lstStyle/>
                    <a:p>
                      <a:pPr marR="538480" algn="r">
                        <a:lnSpc>
                          <a:spcPct val="100000"/>
                        </a:lnSpc>
                        <a:spcBef>
                          <a:spcPts val="235"/>
                        </a:spcBef>
                      </a:pPr>
                      <a:r>
                        <a:rPr sz="3000" b="1" spc="-235" dirty="0">
                          <a:solidFill>
                            <a:schemeClr val="bg1"/>
                          </a:solidFill>
                          <a:latin typeface="Arial"/>
                          <a:cs typeface="Arial"/>
                        </a:rPr>
                        <a:t>Locum</a:t>
                      </a:r>
                      <a:r>
                        <a:rPr sz="3000" b="1" spc="-95" dirty="0">
                          <a:solidFill>
                            <a:schemeClr val="bg1"/>
                          </a:solidFill>
                          <a:latin typeface="Arial"/>
                          <a:cs typeface="Arial"/>
                        </a:rPr>
                        <a:t> </a:t>
                      </a:r>
                      <a:r>
                        <a:rPr sz="3000" b="1" spc="-190" dirty="0">
                          <a:solidFill>
                            <a:schemeClr val="bg1"/>
                          </a:solidFill>
                          <a:latin typeface="Arial"/>
                          <a:cs typeface="Arial"/>
                        </a:rPr>
                        <a:t>Tenens</a:t>
                      </a:r>
                      <a:r>
                        <a:rPr sz="3000" b="1" spc="-70" dirty="0">
                          <a:solidFill>
                            <a:schemeClr val="bg1"/>
                          </a:solidFill>
                          <a:latin typeface="Arial"/>
                          <a:cs typeface="Arial"/>
                        </a:rPr>
                        <a:t> </a:t>
                      </a:r>
                      <a:r>
                        <a:rPr sz="3000" b="1" spc="-50" dirty="0">
                          <a:solidFill>
                            <a:schemeClr val="bg1"/>
                          </a:solidFill>
                          <a:latin typeface="Arial"/>
                          <a:cs typeface="Arial"/>
                        </a:rPr>
                        <a:t>&amp;</a:t>
                      </a:r>
                      <a:r>
                        <a:rPr sz="3000" b="1" spc="-75" dirty="0">
                          <a:solidFill>
                            <a:schemeClr val="bg1"/>
                          </a:solidFill>
                          <a:latin typeface="Arial"/>
                          <a:cs typeface="Arial"/>
                        </a:rPr>
                        <a:t> </a:t>
                      </a:r>
                      <a:r>
                        <a:rPr sz="3000" b="1" spc="-295" dirty="0">
                          <a:solidFill>
                            <a:schemeClr val="bg1"/>
                          </a:solidFill>
                          <a:latin typeface="Arial"/>
                          <a:cs typeface="Arial"/>
                        </a:rPr>
                        <a:t>AP</a:t>
                      </a:r>
                      <a:endParaRPr sz="3000">
                        <a:solidFill>
                          <a:schemeClr val="bg1"/>
                        </a:solidFill>
                        <a:latin typeface="Arial"/>
                        <a:cs typeface="Arial"/>
                      </a:endParaRPr>
                    </a:p>
                  </a:txBody>
                  <a:tcPr marL="0" marR="0" marT="44768" marB="0">
                    <a:lnL w="1270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570"/>
                        </a:spcBef>
                      </a:pPr>
                      <a:r>
                        <a:rPr sz="3000" spc="-25" dirty="0">
                          <a:solidFill>
                            <a:schemeClr val="bg1"/>
                          </a:solidFill>
                          <a:latin typeface="Arial"/>
                          <a:cs typeface="Arial"/>
                        </a:rPr>
                        <a:t>4.4</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570"/>
                        </a:spcBef>
                      </a:pPr>
                      <a:r>
                        <a:rPr sz="3000" spc="-25" dirty="0">
                          <a:solidFill>
                            <a:schemeClr val="bg1"/>
                          </a:solidFill>
                          <a:latin typeface="Arial"/>
                          <a:cs typeface="Arial"/>
                        </a:rPr>
                        <a:t>4.2</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35" algn="ctr">
                        <a:lnSpc>
                          <a:spcPct val="100000"/>
                        </a:lnSpc>
                        <a:spcBef>
                          <a:spcPts val="570"/>
                        </a:spcBef>
                      </a:pPr>
                      <a:r>
                        <a:rPr sz="3000" spc="-25" dirty="0">
                          <a:solidFill>
                            <a:schemeClr val="bg1"/>
                          </a:solidFill>
                          <a:latin typeface="Arial"/>
                          <a:cs typeface="Arial"/>
                        </a:rPr>
                        <a:t>5.0</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35" algn="ctr">
                        <a:lnSpc>
                          <a:spcPct val="100000"/>
                        </a:lnSpc>
                        <a:spcBef>
                          <a:spcPts val="570"/>
                        </a:spcBef>
                      </a:pPr>
                      <a:r>
                        <a:rPr sz="3000" spc="-25" dirty="0">
                          <a:solidFill>
                            <a:schemeClr val="bg1"/>
                          </a:solidFill>
                          <a:latin typeface="Arial"/>
                          <a:cs typeface="Arial"/>
                        </a:rPr>
                        <a:t>6.4</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1270" algn="ctr">
                        <a:lnSpc>
                          <a:spcPct val="100000"/>
                        </a:lnSpc>
                        <a:spcBef>
                          <a:spcPts val="570"/>
                        </a:spcBef>
                      </a:pPr>
                      <a:r>
                        <a:rPr sz="3000" spc="-25" dirty="0">
                          <a:solidFill>
                            <a:schemeClr val="bg1"/>
                          </a:solidFill>
                          <a:latin typeface="Arial"/>
                          <a:cs typeface="Arial"/>
                        </a:rPr>
                        <a:t>7.5</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1270" algn="ctr">
                        <a:lnSpc>
                          <a:spcPct val="100000"/>
                        </a:lnSpc>
                        <a:spcBef>
                          <a:spcPts val="570"/>
                        </a:spcBef>
                      </a:pPr>
                      <a:r>
                        <a:rPr sz="3000" spc="-25" dirty="0">
                          <a:solidFill>
                            <a:schemeClr val="bg1"/>
                          </a:solidFill>
                          <a:latin typeface="Arial"/>
                          <a:cs typeface="Arial"/>
                        </a:rPr>
                        <a:t>8.4</a:t>
                      </a:r>
                      <a:endParaRPr sz="3000">
                        <a:solidFill>
                          <a:schemeClr val="bg1"/>
                        </a:solidFill>
                        <a:latin typeface="Arial"/>
                        <a:cs typeface="Arial"/>
                      </a:endParaRPr>
                    </a:p>
                  </a:txBody>
                  <a:tcPr marL="0" marR="0" marT="108585"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1905" algn="ctr">
                        <a:lnSpc>
                          <a:spcPct val="100000"/>
                        </a:lnSpc>
                        <a:spcBef>
                          <a:spcPts val="570"/>
                        </a:spcBef>
                      </a:pPr>
                      <a:r>
                        <a:rPr sz="3000" spc="-25" dirty="0">
                          <a:solidFill>
                            <a:schemeClr val="bg1"/>
                          </a:solidFill>
                          <a:latin typeface="Arial"/>
                          <a:cs typeface="Arial"/>
                        </a:rPr>
                        <a:t>8.8</a:t>
                      </a:r>
                      <a:endParaRPr sz="3000">
                        <a:solidFill>
                          <a:schemeClr val="bg1"/>
                        </a:solidFill>
                        <a:latin typeface="Arial"/>
                        <a:cs typeface="Arial"/>
                      </a:endParaRPr>
                    </a:p>
                  </a:txBody>
                  <a:tcPr marL="0" marR="0" marT="108585" marB="0">
                    <a:lnL w="6350">
                      <a:solidFill>
                        <a:srgbClr val="000000"/>
                      </a:solidFill>
                      <a:prstDash val="solid"/>
                    </a:lnL>
                    <a:lnR w="12700">
                      <a:solidFill>
                        <a:srgbClr val="000000"/>
                      </a:solidFill>
                      <a:prstDash val="solid"/>
                    </a:lnR>
                    <a:lnT w="6350">
                      <a:solidFill>
                        <a:srgbClr val="000000"/>
                      </a:solidFill>
                      <a:prstDash val="solid"/>
                    </a:lnT>
                  </a:tcPr>
                </a:tc>
                <a:extLst>
                  <a:ext uri="{0D108BD9-81ED-4DB2-BD59-A6C34878D82A}">
                    <a16:rowId xmlns:a16="http://schemas.microsoft.com/office/drawing/2014/main" val="10005"/>
                  </a:ext>
                </a:extLst>
              </a:tr>
              <a:tr h="589598">
                <a:tc>
                  <a:txBody>
                    <a:bodyPr/>
                    <a:lstStyle/>
                    <a:p>
                      <a:pPr marL="170180">
                        <a:lnSpc>
                          <a:spcPct val="100000"/>
                        </a:lnSpc>
                        <a:spcBef>
                          <a:spcPts val="240"/>
                        </a:spcBef>
                      </a:pPr>
                      <a:r>
                        <a:rPr sz="3000" spc="-150" dirty="0">
                          <a:solidFill>
                            <a:schemeClr val="bg1"/>
                          </a:solidFill>
                          <a:latin typeface="Arial"/>
                          <a:cs typeface="Arial"/>
                        </a:rPr>
                        <a:t>Year-</a:t>
                      </a:r>
                      <a:r>
                        <a:rPr sz="3000" spc="-75" dirty="0">
                          <a:solidFill>
                            <a:schemeClr val="bg1"/>
                          </a:solidFill>
                          <a:latin typeface="Arial"/>
                          <a:cs typeface="Arial"/>
                        </a:rPr>
                        <a:t>over-</a:t>
                      </a:r>
                      <a:r>
                        <a:rPr sz="3000" spc="-95" dirty="0">
                          <a:solidFill>
                            <a:schemeClr val="bg1"/>
                          </a:solidFill>
                          <a:latin typeface="Arial"/>
                          <a:cs typeface="Arial"/>
                        </a:rPr>
                        <a:t>year</a:t>
                      </a:r>
                      <a:r>
                        <a:rPr sz="3000" spc="30" dirty="0">
                          <a:solidFill>
                            <a:schemeClr val="bg1"/>
                          </a:solidFill>
                          <a:latin typeface="Arial"/>
                          <a:cs typeface="Arial"/>
                        </a:rPr>
                        <a:t> </a:t>
                      </a:r>
                      <a:r>
                        <a:rPr sz="3000" spc="-20" dirty="0">
                          <a:solidFill>
                            <a:schemeClr val="bg1"/>
                          </a:solidFill>
                          <a:latin typeface="Arial"/>
                          <a:cs typeface="Arial"/>
                        </a:rPr>
                        <a:t>chg.</a:t>
                      </a:r>
                      <a:endParaRPr sz="3000">
                        <a:solidFill>
                          <a:schemeClr val="bg1"/>
                        </a:solidFill>
                        <a:latin typeface="Arial"/>
                        <a:cs typeface="Arial"/>
                      </a:endParaRPr>
                    </a:p>
                  </a:txBody>
                  <a:tcPr marL="0" marR="0" marB="0">
                    <a:lnL w="1270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1905" algn="ctr">
                        <a:lnSpc>
                          <a:spcPct val="100000"/>
                        </a:lnSpc>
                        <a:spcBef>
                          <a:spcPts val="575"/>
                        </a:spcBef>
                      </a:pPr>
                      <a:r>
                        <a:rPr sz="3000" spc="-25" dirty="0">
                          <a:solidFill>
                            <a:schemeClr val="bg1"/>
                          </a:solidFill>
                          <a:latin typeface="Arial"/>
                          <a:cs typeface="Arial"/>
                        </a:rPr>
                        <a:t>7%</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635" algn="ctr">
                        <a:lnSpc>
                          <a:spcPct val="100000"/>
                        </a:lnSpc>
                        <a:spcBef>
                          <a:spcPts val="575"/>
                        </a:spcBef>
                      </a:pPr>
                      <a:r>
                        <a:rPr sz="3000" spc="-65" dirty="0">
                          <a:solidFill>
                            <a:schemeClr val="bg1"/>
                          </a:solidFill>
                          <a:latin typeface="Arial"/>
                          <a:cs typeface="Arial"/>
                        </a:rPr>
                        <a:t>-</a:t>
                      </a:r>
                      <a:r>
                        <a:rPr sz="3000" spc="-25" dirty="0">
                          <a:solidFill>
                            <a:schemeClr val="bg1"/>
                          </a:solidFill>
                          <a:latin typeface="Arial"/>
                          <a:cs typeface="Arial"/>
                        </a:rPr>
                        <a:t>5%</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635" algn="ctr">
                        <a:lnSpc>
                          <a:spcPct val="100000"/>
                        </a:lnSpc>
                        <a:spcBef>
                          <a:spcPts val="575"/>
                        </a:spcBef>
                      </a:pPr>
                      <a:r>
                        <a:rPr sz="3000" spc="-25" dirty="0">
                          <a:solidFill>
                            <a:schemeClr val="bg1"/>
                          </a:solidFill>
                          <a:latin typeface="Arial"/>
                          <a:cs typeface="Arial"/>
                        </a:rPr>
                        <a:t>20%</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635" algn="ctr">
                        <a:lnSpc>
                          <a:spcPct val="100000"/>
                        </a:lnSpc>
                        <a:spcBef>
                          <a:spcPts val="575"/>
                        </a:spcBef>
                      </a:pPr>
                      <a:r>
                        <a:rPr sz="3000" spc="-25" dirty="0">
                          <a:solidFill>
                            <a:schemeClr val="bg1"/>
                          </a:solidFill>
                          <a:latin typeface="Arial"/>
                          <a:cs typeface="Arial"/>
                        </a:rPr>
                        <a:t>27%</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1270" algn="ctr">
                        <a:lnSpc>
                          <a:spcPct val="100000"/>
                        </a:lnSpc>
                        <a:spcBef>
                          <a:spcPts val="575"/>
                        </a:spcBef>
                      </a:pPr>
                      <a:r>
                        <a:rPr sz="3000" spc="-25" dirty="0">
                          <a:solidFill>
                            <a:schemeClr val="bg1"/>
                          </a:solidFill>
                          <a:latin typeface="Arial"/>
                          <a:cs typeface="Arial"/>
                        </a:rPr>
                        <a:t>17%</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1905" algn="ctr">
                        <a:lnSpc>
                          <a:spcPct val="100000"/>
                        </a:lnSpc>
                        <a:spcBef>
                          <a:spcPts val="575"/>
                        </a:spcBef>
                      </a:pPr>
                      <a:r>
                        <a:rPr sz="3000" spc="-25" dirty="0">
                          <a:solidFill>
                            <a:schemeClr val="bg1"/>
                          </a:solidFill>
                          <a:latin typeface="Arial"/>
                          <a:cs typeface="Arial"/>
                        </a:rPr>
                        <a:t>12%</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B w="6350">
                      <a:solidFill>
                        <a:srgbClr val="000000"/>
                      </a:solidFill>
                      <a:prstDash val="solid"/>
                    </a:lnB>
                    <a:solidFill>
                      <a:srgbClr val="E2E8EB"/>
                    </a:solidFill>
                  </a:tcPr>
                </a:tc>
                <a:tc>
                  <a:txBody>
                    <a:bodyPr/>
                    <a:lstStyle/>
                    <a:p>
                      <a:pPr marL="3175" algn="ctr">
                        <a:lnSpc>
                          <a:spcPct val="100000"/>
                        </a:lnSpc>
                        <a:spcBef>
                          <a:spcPts val="575"/>
                        </a:spcBef>
                      </a:pPr>
                      <a:r>
                        <a:rPr sz="3000" spc="-25" dirty="0">
                          <a:solidFill>
                            <a:schemeClr val="bg1"/>
                          </a:solidFill>
                          <a:latin typeface="Arial"/>
                          <a:cs typeface="Arial"/>
                        </a:rPr>
                        <a:t>5%</a:t>
                      </a:r>
                      <a:endParaRPr sz="3000">
                        <a:solidFill>
                          <a:schemeClr val="bg1"/>
                        </a:solidFill>
                        <a:latin typeface="Arial"/>
                        <a:cs typeface="Arial"/>
                      </a:endParaRPr>
                    </a:p>
                  </a:txBody>
                  <a:tcPr marL="0" marR="0" marT="109538" marB="0">
                    <a:lnL w="6350">
                      <a:solidFill>
                        <a:srgbClr val="000000"/>
                      </a:solidFill>
                      <a:prstDash val="solid"/>
                    </a:lnL>
                    <a:lnR w="12700">
                      <a:solidFill>
                        <a:srgbClr val="000000"/>
                      </a:solidFill>
                      <a:prstDash val="solid"/>
                    </a:lnR>
                    <a:lnB w="6350">
                      <a:solidFill>
                        <a:srgbClr val="000000"/>
                      </a:solidFill>
                      <a:prstDash val="solid"/>
                    </a:lnB>
                    <a:solidFill>
                      <a:srgbClr val="E2E8EB"/>
                    </a:solidFill>
                  </a:tcPr>
                </a:tc>
                <a:extLst>
                  <a:ext uri="{0D108BD9-81ED-4DB2-BD59-A6C34878D82A}">
                    <a16:rowId xmlns:a16="http://schemas.microsoft.com/office/drawing/2014/main" val="10006"/>
                  </a:ext>
                </a:extLst>
              </a:tr>
              <a:tr h="589598">
                <a:tc>
                  <a:txBody>
                    <a:bodyPr/>
                    <a:lstStyle/>
                    <a:p>
                      <a:pPr marL="170180">
                        <a:lnSpc>
                          <a:spcPct val="100000"/>
                        </a:lnSpc>
                        <a:spcBef>
                          <a:spcPts val="240"/>
                        </a:spcBef>
                      </a:pPr>
                      <a:r>
                        <a:rPr sz="3000" b="1" spc="-10" dirty="0">
                          <a:solidFill>
                            <a:schemeClr val="bg1"/>
                          </a:solidFill>
                          <a:latin typeface="Arial"/>
                          <a:cs typeface="Arial"/>
                        </a:rPr>
                        <a:t>Allied</a:t>
                      </a:r>
                      <a:endParaRPr sz="3000">
                        <a:solidFill>
                          <a:schemeClr val="bg1"/>
                        </a:solidFill>
                        <a:latin typeface="Arial"/>
                        <a:cs typeface="Arial"/>
                      </a:endParaRPr>
                    </a:p>
                  </a:txBody>
                  <a:tcPr marL="0" marR="0" marB="0">
                    <a:lnL w="1270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575"/>
                        </a:spcBef>
                      </a:pPr>
                      <a:r>
                        <a:rPr sz="3000" spc="-25" dirty="0">
                          <a:solidFill>
                            <a:schemeClr val="bg1"/>
                          </a:solidFill>
                          <a:latin typeface="Arial"/>
                          <a:cs typeface="Arial"/>
                        </a:rPr>
                        <a:t>4.3</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575"/>
                        </a:spcBef>
                      </a:pPr>
                      <a:r>
                        <a:rPr sz="3000" spc="-25" dirty="0">
                          <a:solidFill>
                            <a:schemeClr val="bg1"/>
                          </a:solidFill>
                          <a:latin typeface="Arial"/>
                          <a:cs typeface="Arial"/>
                        </a:rPr>
                        <a:t>5.0</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35" algn="ctr">
                        <a:lnSpc>
                          <a:spcPct val="100000"/>
                        </a:lnSpc>
                        <a:spcBef>
                          <a:spcPts val="575"/>
                        </a:spcBef>
                      </a:pPr>
                      <a:r>
                        <a:rPr sz="3000" spc="-25" dirty="0">
                          <a:solidFill>
                            <a:schemeClr val="bg1"/>
                          </a:solidFill>
                          <a:latin typeface="Arial"/>
                          <a:cs typeface="Arial"/>
                        </a:rPr>
                        <a:t>8.0</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575"/>
                        </a:spcBef>
                      </a:pPr>
                      <a:r>
                        <a:rPr sz="3000" spc="-20" dirty="0">
                          <a:solidFill>
                            <a:schemeClr val="bg1"/>
                          </a:solidFill>
                          <a:latin typeface="Arial"/>
                          <a:cs typeface="Arial"/>
                        </a:rPr>
                        <a:t>12.0</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575"/>
                        </a:spcBef>
                      </a:pPr>
                      <a:r>
                        <a:rPr sz="3000" spc="-20" dirty="0">
                          <a:solidFill>
                            <a:schemeClr val="bg1"/>
                          </a:solidFill>
                          <a:latin typeface="Arial"/>
                          <a:cs typeface="Arial"/>
                        </a:rPr>
                        <a:t>12.9</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575"/>
                        </a:spcBef>
                      </a:pPr>
                      <a:r>
                        <a:rPr sz="3000" spc="-20" dirty="0">
                          <a:solidFill>
                            <a:schemeClr val="bg1"/>
                          </a:solidFill>
                          <a:latin typeface="Arial"/>
                          <a:cs typeface="Arial"/>
                        </a:rPr>
                        <a:t>12.3</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35" algn="ctr">
                        <a:lnSpc>
                          <a:spcPct val="100000"/>
                        </a:lnSpc>
                        <a:spcBef>
                          <a:spcPts val="575"/>
                        </a:spcBef>
                      </a:pPr>
                      <a:r>
                        <a:rPr sz="3000" spc="-20" dirty="0">
                          <a:solidFill>
                            <a:schemeClr val="bg1"/>
                          </a:solidFill>
                          <a:latin typeface="Arial"/>
                          <a:cs typeface="Arial"/>
                        </a:rPr>
                        <a:t>12.0</a:t>
                      </a:r>
                      <a:endParaRPr sz="3000">
                        <a:solidFill>
                          <a:schemeClr val="bg1"/>
                        </a:solidFill>
                        <a:latin typeface="Arial"/>
                        <a:cs typeface="Arial"/>
                      </a:endParaRPr>
                    </a:p>
                  </a:txBody>
                  <a:tcPr marL="0" marR="0" marT="109538" marB="0">
                    <a:lnL w="6350">
                      <a:solidFill>
                        <a:srgbClr val="000000"/>
                      </a:solidFill>
                      <a:prstDash val="solid"/>
                    </a:lnL>
                    <a:lnR w="12700">
                      <a:solidFill>
                        <a:srgbClr val="000000"/>
                      </a:solidFill>
                      <a:prstDash val="solid"/>
                    </a:lnR>
                    <a:lnT w="6350">
                      <a:solidFill>
                        <a:srgbClr val="000000"/>
                      </a:solidFill>
                      <a:prstDash val="solid"/>
                    </a:lnT>
                  </a:tcPr>
                </a:tc>
                <a:extLst>
                  <a:ext uri="{0D108BD9-81ED-4DB2-BD59-A6C34878D82A}">
                    <a16:rowId xmlns:a16="http://schemas.microsoft.com/office/drawing/2014/main" val="10007"/>
                  </a:ext>
                </a:extLst>
              </a:tr>
              <a:tr h="613410">
                <a:tc>
                  <a:txBody>
                    <a:bodyPr/>
                    <a:lstStyle/>
                    <a:p>
                      <a:pPr marL="170180">
                        <a:lnSpc>
                          <a:spcPct val="100000"/>
                        </a:lnSpc>
                        <a:spcBef>
                          <a:spcPts val="305"/>
                        </a:spcBef>
                      </a:pPr>
                      <a:r>
                        <a:rPr sz="3000" spc="-150" dirty="0">
                          <a:solidFill>
                            <a:schemeClr val="bg1"/>
                          </a:solidFill>
                          <a:latin typeface="Arial"/>
                          <a:cs typeface="Arial"/>
                        </a:rPr>
                        <a:t>Year-</a:t>
                      </a:r>
                      <a:r>
                        <a:rPr sz="3000" spc="-75" dirty="0">
                          <a:solidFill>
                            <a:schemeClr val="bg1"/>
                          </a:solidFill>
                          <a:latin typeface="Arial"/>
                          <a:cs typeface="Arial"/>
                        </a:rPr>
                        <a:t>over-</a:t>
                      </a:r>
                      <a:r>
                        <a:rPr sz="3000" spc="-95" dirty="0">
                          <a:solidFill>
                            <a:schemeClr val="bg1"/>
                          </a:solidFill>
                          <a:latin typeface="Arial"/>
                          <a:cs typeface="Arial"/>
                        </a:rPr>
                        <a:t>year</a:t>
                      </a:r>
                      <a:r>
                        <a:rPr sz="3000" spc="30" dirty="0">
                          <a:solidFill>
                            <a:schemeClr val="bg1"/>
                          </a:solidFill>
                          <a:latin typeface="Arial"/>
                          <a:cs typeface="Arial"/>
                        </a:rPr>
                        <a:t> </a:t>
                      </a:r>
                      <a:r>
                        <a:rPr sz="3000" spc="-20" dirty="0">
                          <a:solidFill>
                            <a:schemeClr val="bg1"/>
                          </a:solidFill>
                          <a:latin typeface="Arial"/>
                          <a:cs typeface="Arial"/>
                        </a:rPr>
                        <a:t>chg.</a:t>
                      </a:r>
                      <a:endParaRPr sz="3000">
                        <a:solidFill>
                          <a:schemeClr val="bg1"/>
                        </a:solidFill>
                        <a:latin typeface="Arial"/>
                        <a:cs typeface="Arial"/>
                      </a:endParaRPr>
                    </a:p>
                  </a:txBody>
                  <a:tcPr marL="0" marR="0" marT="58103" marB="0">
                    <a:lnL w="1270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1905" algn="ctr">
                        <a:lnSpc>
                          <a:spcPct val="100000"/>
                        </a:lnSpc>
                        <a:spcBef>
                          <a:spcPts val="705"/>
                        </a:spcBef>
                      </a:pPr>
                      <a:r>
                        <a:rPr sz="3000" spc="-25" dirty="0">
                          <a:solidFill>
                            <a:schemeClr val="bg1"/>
                          </a:solidFill>
                          <a:latin typeface="Arial"/>
                          <a:cs typeface="Arial"/>
                        </a:rPr>
                        <a:t>8%</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635" algn="ctr">
                        <a:lnSpc>
                          <a:spcPct val="100000"/>
                        </a:lnSpc>
                        <a:spcBef>
                          <a:spcPts val="705"/>
                        </a:spcBef>
                      </a:pPr>
                      <a:r>
                        <a:rPr sz="3000" spc="-25" dirty="0">
                          <a:solidFill>
                            <a:schemeClr val="bg1"/>
                          </a:solidFill>
                          <a:latin typeface="Arial"/>
                          <a:cs typeface="Arial"/>
                        </a:rPr>
                        <a:t>15%</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635" algn="ctr">
                        <a:lnSpc>
                          <a:spcPct val="100000"/>
                        </a:lnSpc>
                        <a:spcBef>
                          <a:spcPts val="705"/>
                        </a:spcBef>
                      </a:pPr>
                      <a:r>
                        <a:rPr sz="3000" spc="-25" dirty="0">
                          <a:solidFill>
                            <a:schemeClr val="bg1"/>
                          </a:solidFill>
                          <a:latin typeface="Arial"/>
                          <a:cs typeface="Arial"/>
                        </a:rPr>
                        <a:t>60%</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635" algn="ctr">
                        <a:lnSpc>
                          <a:spcPct val="100000"/>
                        </a:lnSpc>
                        <a:spcBef>
                          <a:spcPts val="705"/>
                        </a:spcBef>
                      </a:pPr>
                      <a:r>
                        <a:rPr sz="3000" spc="-25" dirty="0">
                          <a:solidFill>
                            <a:schemeClr val="bg1"/>
                          </a:solidFill>
                          <a:latin typeface="Arial"/>
                          <a:cs typeface="Arial"/>
                        </a:rPr>
                        <a:t>50%</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3175" algn="ctr">
                        <a:lnSpc>
                          <a:spcPct val="100000"/>
                        </a:lnSpc>
                        <a:spcBef>
                          <a:spcPts val="705"/>
                        </a:spcBef>
                      </a:pPr>
                      <a:r>
                        <a:rPr sz="3000" spc="-25" dirty="0">
                          <a:solidFill>
                            <a:schemeClr val="bg1"/>
                          </a:solidFill>
                          <a:latin typeface="Arial"/>
                          <a:cs typeface="Arial"/>
                        </a:rPr>
                        <a:t>8%</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1270" algn="ctr">
                        <a:lnSpc>
                          <a:spcPct val="100000"/>
                        </a:lnSpc>
                        <a:spcBef>
                          <a:spcPts val="705"/>
                        </a:spcBef>
                      </a:pPr>
                      <a:r>
                        <a:rPr sz="3000" spc="-60" dirty="0">
                          <a:solidFill>
                            <a:schemeClr val="bg1"/>
                          </a:solidFill>
                          <a:latin typeface="Arial"/>
                          <a:cs typeface="Arial"/>
                        </a:rPr>
                        <a:t>-</a:t>
                      </a:r>
                      <a:r>
                        <a:rPr sz="3000" spc="-25" dirty="0">
                          <a:solidFill>
                            <a:schemeClr val="bg1"/>
                          </a:solidFill>
                          <a:latin typeface="Arial"/>
                          <a:cs typeface="Arial"/>
                        </a:rPr>
                        <a:t>5%</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1905" algn="ctr">
                        <a:lnSpc>
                          <a:spcPct val="100000"/>
                        </a:lnSpc>
                        <a:spcBef>
                          <a:spcPts val="705"/>
                        </a:spcBef>
                      </a:pPr>
                      <a:r>
                        <a:rPr sz="3000" spc="-65" dirty="0">
                          <a:solidFill>
                            <a:schemeClr val="bg1"/>
                          </a:solidFill>
                          <a:latin typeface="Arial"/>
                          <a:cs typeface="Arial"/>
                        </a:rPr>
                        <a:t>-</a:t>
                      </a:r>
                      <a:r>
                        <a:rPr sz="3000" spc="-25" dirty="0">
                          <a:solidFill>
                            <a:schemeClr val="bg1"/>
                          </a:solidFill>
                          <a:latin typeface="Arial"/>
                          <a:cs typeface="Arial"/>
                        </a:rPr>
                        <a:t>2%</a:t>
                      </a:r>
                      <a:endParaRPr sz="3000">
                        <a:solidFill>
                          <a:schemeClr val="bg1"/>
                        </a:solidFill>
                        <a:latin typeface="Arial"/>
                        <a:cs typeface="Arial"/>
                      </a:endParaRPr>
                    </a:p>
                  </a:txBody>
                  <a:tcPr marL="0" marR="0" marT="134303" marB="0">
                    <a:lnL w="6350">
                      <a:solidFill>
                        <a:srgbClr val="000000"/>
                      </a:solidFill>
                      <a:prstDash val="solid"/>
                    </a:lnL>
                    <a:lnR w="12700">
                      <a:solidFill>
                        <a:srgbClr val="000000"/>
                      </a:solidFill>
                      <a:prstDash val="solid"/>
                    </a:lnR>
                    <a:lnB w="12700">
                      <a:solidFill>
                        <a:srgbClr val="000000"/>
                      </a:solidFill>
                      <a:prstDash val="solid"/>
                    </a:lnB>
                    <a:solidFill>
                      <a:srgbClr val="E2E8EB"/>
                    </a:solidFill>
                  </a:tcPr>
                </a:tc>
                <a:extLst>
                  <a:ext uri="{0D108BD9-81ED-4DB2-BD59-A6C34878D82A}">
                    <a16:rowId xmlns:a16="http://schemas.microsoft.com/office/drawing/2014/main" val="10008"/>
                  </a:ext>
                </a:extLst>
              </a:tr>
              <a:tr h="589598">
                <a:tc>
                  <a:txBody>
                    <a:bodyPr/>
                    <a:lstStyle/>
                    <a:p>
                      <a:pPr marL="55880">
                        <a:lnSpc>
                          <a:spcPct val="100000"/>
                        </a:lnSpc>
                        <a:spcBef>
                          <a:spcPts val="240"/>
                        </a:spcBef>
                      </a:pPr>
                      <a:r>
                        <a:rPr sz="3000" b="1" spc="-110" dirty="0">
                          <a:solidFill>
                            <a:schemeClr val="bg1"/>
                          </a:solidFill>
                          <a:latin typeface="Arial"/>
                          <a:cs typeface="Arial"/>
                        </a:rPr>
                        <a:t>Total </a:t>
                      </a:r>
                      <a:r>
                        <a:rPr sz="3000" b="1" spc="-30" dirty="0">
                          <a:solidFill>
                            <a:schemeClr val="bg1"/>
                          </a:solidFill>
                          <a:latin typeface="Arial"/>
                          <a:cs typeface="Arial"/>
                        </a:rPr>
                        <a:t>Healthcare</a:t>
                      </a:r>
                      <a:endParaRPr sz="3000">
                        <a:solidFill>
                          <a:schemeClr val="bg1"/>
                        </a:solidFill>
                        <a:latin typeface="Arial"/>
                        <a:cs typeface="Arial"/>
                      </a:endParaRPr>
                    </a:p>
                  </a:txBody>
                  <a:tcPr marL="0" marR="0" marB="0">
                    <a:lnL w="12700">
                      <a:solidFill>
                        <a:srgbClr val="000000"/>
                      </a:solidFill>
                      <a:prstDash val="solid"/>
                    </a:lnL>
                    <a:lnR w="6350">
                      <a:solidFill>
                        <a:srgbClr val="000000"/>
                      </a:solidFill>
                      <a:prstDash val="solid"/>
                    </a:lnR>
                    <a:lnT w="12700">
                      <a:solidFill>
                        <a:srgbClr val="000000"/>
                      </a:solidFill>
                      <a:prstDash val="solid"/>
                    </a:lnT>
                  </a:tcPr>
                </a:tc>
                <a:tc>
                  <a:txBody>
                    <a:bodyPr/>
                    <a:lstStyle/>
                    <a:p>
                      <a:pPr marL="635" algn="ctr">
                        <a:lnSpc>
                          <a:spcPct val="100000"/>
                        </a:lnSpc>
                        <a:spcBef>
                          <a:spcPts val="575"/>
                        </a:spcBef>
                      </a:pPr>
                      <a:r>
                        <a:rPr sz="3000" b="1" spc="-20" dirty="0">
                          <a:solidFill>
                            <a:schemeClr val="bg1"/>
                          </a:solidFill>
                          <a:latin typeface="Arial"/>
                          <a:cs typeface="Arial"/>
                        </a:rPr>
                        <a:t>18.9</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marL="635" algn="ctr">
                        <a:lnSpc>
                          <a:spcPct val="100000"/>
                        </a:lnSpc>
                        <a:spcBef>
                          <a:spcPts val="575"/>
                        </a:spcBef>
                      </a:pPr>
                      <a:r>
                        <a:rPr sz="3000" b="1" spc="-20" dirty="0">
                          <a:solidFill>
                            <a:schemeClr val="bg1"/>
                          </a:solidFill>
                          <a:latin typeface="Arial"/>
                          <a:cs typeface="Arial"/>
                        </a:rPr>
                        <a:t>23.1</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marL="1270" algn="ctr">
                        <a:lnSpc>
                          <a:spcPct val="100000"/>
                        </a:lnSpc>
                        <a:spcBef>
                          <a:spcPts val="575"/>
                        </a:spcBef>
                      </a:pPr>
                      <a:r>
                        <a:rPr sz="3000" b="1" spc="-20" dirty="0">
                          <a:solidFill>
                            <a:schemeClr val="bg1"/>
                          </a:solidFill>
                          <a:latin typeface="Arial"/>
                          <a:cs typeface="Arial"/>
                        </a:rPr>
                        <a:t>47.5</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marL="1270" algn="ctr">
                        <a:lnSpc>
                          <a:spcPct val="100000"/>
                        </a:lnSpc>
                        <a:spcBef>
                          <a:spcPts val="575"/>
                        </a:spcBef>
                      </a:pPr>
                      <a:r>
                        <a:rPr sz="3000" b="1" spc="-20" dirty="0">
                          <a:solidFill>
                            <a:schemeClr val="bg1"/>
                          </a:solidFill>
                          <a:latin typeface="Arial"/>
                          <a:cs typeface="Arial"/>
                        </a:rPr>
                        <a:t>68.7</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marL="1270" algn="ctr">
                        <a:lnSpc>
                          <a:spcPct val="100000"/>
                        </a:lnSpc>
                        <a:spcBef>
                          <a:spcPts val="575"/>
                        </a:spcBef>
                      </a:pPr>
                      <a:r>
                        <a:rPr sz="3000" b="1" spc="-20" dirty="0">
                          <a:solidFill>
                            <a:schemeClr val="bg1"/>
                          </a:solidFill>
                          <a:latin typeface="Arial"/>
                          <a:cs typeface="Arial"/>
                        </a:rPr>
                        <a:t>52.0</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marL="635" algn="ctr">
                        <a:lnSpc>
                          <a:spcPct val="100000"/>
                        </a:lnSpc>
                        <a:spcBef>
                          <a:spcPts val="575"/>
                        </a:spcBef>
                      </a:pPr>
                      <a:r>
                        <a:rPr sz="3000" b="1" spc="-20" dirty="0">
                          <a:solidFill>
                            <a:schemeClr val="bg1"/>
                          </a:solidFill>
                          <a:latin typeface="Arial"/>
                          <a:cs typeface="Arial"/>
                        </a:rPr>
                        <a:t>46.2</a:t>
                      </a:r>
                      <a:endParaRPr sz="3000">
                        <a:solidFill>
                          <a:schemeClr val="bg1"/>
                        </a:solidFill>
                        <a:latin typeface="Arial"/>
                        <a:cs typeface="Arial"/>
                      </a:endParaRPr>
                    </a:p>
                  </a:txBody>
                  <a:tcPr marL="0" marR="0" marT="109538" marB="0">
                    <a:lnL w="6350">
                      <a:solidFill>
                        <a:srgbClr val="000000"/>
                      </a:solidFill>
                      <a:prstDash val="solid"/>
                    </a:lnL>
                    <a:lnR w="6350">
                      <a:solidFill>
                        <a:srgbClr val="000000"/>
                      </a:solidFill>
                      <a:prstDash val="solid"/>
                    </a:lnR>
                    <a:lnT w="12700">
                      <a:solidFill>
                        <a:srgbClr val="000000"/>
                      </a:solidFill>
                      <a:prstDash val="solid"/>
                    </a:lnT>
                  </a:tcPr>
                </a:tc>
                <a:tc>
                  <a:txBody>
                    <a:bodyPr/>
                    <a:lstStyle/>
                    <a:p>
                      <a:pPr marL="2540" algn="ctr">
                        <a:lnSpc>
                          <a:spcPct val="100000"/>
                        </a:lnSpc>
                        <a:spcBef>
                          <a:spcPts val="575"/>
                        </a:spcBef>
                      </a:pPr>
                      <a:r>
                        <a:rPr sz="3000" b="1" spc="-20" dirty="0">
                          <a:solidFill>
                            <a:schemeClr val="bg1"/>
                          </a:solidFill>
                          <a:latin typeface="Arial"/>
                          <a:cs typeface="Arial"/>
                        </a:rPr>
                        <a:t>45.4</a:t>
                      </a:r>
                      <a:endParaRPr sz="3000">
                        <a:solidFill>
                          <a:schemeClr val="bg1"/>
                        </a:solidFill>
                        <a:latin typeface="Arial"/>
                        <a:cs typeface="Arial"/>
                      </a:endParaRPr>
                    </a:p>
                  </a:txBody>
                  <a:tcPr marL="0" marR="0" marT="109538" marB="0">
                    <a:lnL w="6350">
                      <a:solidFill>
                        <a:srgbClr val="000000"/>
                      </a:solidFill>
                      <a:prstDash val="solid"/>
                    </a:lnL>
                    <a:lnR w="12700">
                      <a:solidFill>
                        <a:srgbClr val="000000"/>
                      </a:solidFill>
                      <a:prstDash val="solid"/>
                    </a:lnR>
                    <a:lnT w="12700">
                      <a:solidFill>
                        <a:srgbClr val="000000"/>
                      </a:solidFill>
                      <a:prstDash val="solid"/>
                    </a:lnT>
                  </a:tcPr>
                </a:tc>
                <a:extLst>
                  <a:ext uri="{0D108BD9-81ED-4DB2-BD59-A6C34878D82A}">
                    <a16:rowId xmlns:a16="http://schemas.microsoft.com/office/drawing/2014/main" val="10009"/>
                  </a:ext>
                </a:extLst>
              </a:tr>
              <a:tr h="613410">
                <a:tc>
                  <a:txBody>
                    <a:bodyPr/>
                    <a:lstStyle/>
                    <a:p>
                      <a:pPr marR="508634" algn="r">
                        <a:lnSpc>
                          <a:spcPct val="100000"/>
                        </a:lnSpc>
                        <a:spcBef>
                          <a:spcPts val="305"/>
                        </a:spcBef>
                      </a:pPr>
                      <a:r>
                        <a:rPr sz="3000" b="1" spc="-145" dirty="0">
                          <a:solidFill>
                            <a:schemeClr val="bg1"/>
                          </a:solidFill>
                          <a:latin typeface="Arial"/>
                          <a:cs typeface="Arial"/>
                        </a:rPr>
                        <a:t>Year-</a:t>
                      </a:r>
                      <a:r>
                        <a:rPr sz="3000" b="1" spc="-125" dirty="0">
                          <a:solidFill>
                            <a:schemeClr val="bg1"/>
                          </a:solidFill>
                          <a:latin typeface="Arial"/>
                          <a:cs typeface="Arial"/>
                        </a:rPr>
                        <a:t>over-</a:t>
                      </a:r>
                      <a:r>
                        <a:rPr sz="3000" b="1" spc="-130" dirty="0">
                          <a:solidFill>
                            <a:schemeClr val="bg1"/>
                          </a:solidFill>
                          <a:latin typeface="Arial"/>
                          <a:cs typeface="Arial"/>
                        </a:rPr>
                        <a:t>year</a:t>
                      </a:r>
                      <a:r>
                        <a:rPr sz="3000" b="1" spc="35" dirty="0">
                          <a:solidFill>
                            <a:schemeClr val="bg1"/>
                          </a:solidFill>
                          <a:latin typeface="Arial"/>
                          <a:cs typeface="Arial"/>
                        </a:rPr>
                        <a:t> </a:t>
                      </a:r>
                      <a:r>
                        <a:rPr sz="3000" b="1" spc="-20" dirty="0">
                          <a:solidFill>
                            <a:schemeClr val="bg1"/>
                          </a:solidFill>
                          <a:latin typeface="Arial"/>
                          <a:cs typeface="Arial"/>
                        </a:rPr>
                        <a:t>chg.</a:t>
                      </a:r>
                      <a:endParaRPr sz="3000">
                        <a:solidFill>
                          <a:schemeClr val="bg1"/>
                        </a:solidFill>
                        <a:latin typeface="Arial"/>
                        <a:cs typeface="Arial"/>
                      </a:endParaRPr>
                    </a:p>
                  </a:txBody>
                  <a:tcPr marL="0" marR="0" marT="58103" marB="0">
                    <a:lnL w="1270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algn="ctr">
                        <a:lnSpc>
                          <a:spcPct val="100000"/>
                        </a:lnSpc>
                        <a:spcBef>
                          <a:spcPts val="705"/>
                        </a:spcBef>
                      </a:pPr>
                      <a:r>
                        <a:rPr sz="3000" b="1" spc="-25" dirty="0">
                          <a:solidFill>
                            <a:schemeClr val="bg1"/>
                          </a:solidFill>
                          <a:latin typeface="Arial"/>
                          <a:cs typeface="Arial"/>
                        </a:rPr>
                        <a:t>9%</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635" algn="ctr">
                        <a:lnSpc>
                          <a:spcPct val="100000"/>
                        </a:lnSpc>
                        <a:spcBef>
                          <a:spcPts val="705"/>
                        </a:spcBef>
                      </a:pPr>
                      <a:r>
                        <a:rPr sz="3000" b="1" spc="-25" dirty="0">
                          <a:solidFill>
                            <a:schemeClr val="bg1"/>
                          </a:solidFill>
                          <a:latin typeface="Arial"/>
                          <a:cs typeface="Arial"/>
                        </a:rPr>
                        <a:t>22%</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algn="ctr">
                        <a:lnSpc>
                          <a:spcPct val="100000"/>
                        </a:lnSpc>
                        <a:spcBef>
                          <a:spcPts val="705"/>
                        </a:spcBef>
                      </a:pPr>
                      <a:r>
                        <a:rPr sz="3000" b="1" spc="-20" dirty="0">
                          <a:solidFill>
                            <a:schemeClr val="bg1"/>
                          </a:solidFill>
                          <a:latin typeface="Arial"/>
                          <a:cs typeface="Arial"/>
                        </a:rPr>
                        <a:t>105%</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2540" algn="ctr">
                        <a:lnSpc>
                          <a:spcPct val="100000"/>
                        </a:lnSpc>
                        <a:spcBef>
                          <a:spcPts val="705"/>
                        </a:spcBef>
                      </a:pPr>
                      <a:r>
                        <a:rPr sz="3000" b="1" spc="-25" dirty="0">
                          <a:solidFill>
                            <a:schemeClr val="bg1"/>
                          </a:solidFill>
                          <a:latin typeface="Arial"/>
                          <a:cs typeface="Arial"/>
                        </a:rPr>
                        <a:t>45%</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algn="ctr">
                        <a:lnSpc>
                          <a:spcPct val="100000"/>
                        </a:lnSpc>
                        <a:spcBef>
                          <a:spcPts val="705"/>
                        </a:spcBef>
                      </a:pPr>
                      <a:r>
                        <a:rPr sz="3000" b="1" spc="-65" dirty="0">
                          <a:solidFill>
                            <a:schemeClr val="bg1"/>
                          </a:solidFill>
                          <a:latin typeface="Arial"/>
                          <a:cs typeface="Arial"/>
                        </a:rPr>
                        <a:t>-</a:t>
                      </a:r>
                      <a:r>
                        <a:rPr sz="3000" b="1" spc="-25" dirty="0">
                          <a:solidFill>
                            <a:schemeClr val="bg1"/>
                          </a:solidFill>
                          <a:latin typeface="Arial"/>
                          <a:cs typeface="Arial"/>
                        </a:rPr>
                        <a:t>24%</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1270" algn="ctr">
                        <a:lnSpc>
                          <a:spcPct val="100000"/>
                        </a:lnSpc>
                        <a:spcBef>
                          <a:spcPts val="705"/>
                        </a:spcBef>
                      </a:pPr>
                      <a:r>
                        <a:rPr sz="3000" b="1" spc="-65" dirty="0">
                          <a:solidFill>
                            <a:schemeClr val="bg1"/>
                          </a:solidFill>
                          <a:latin typeface="Arial"/>
                          <a:cs typeface="Arial"/>
                        </a:rPr>
                        <a:t>-</a:t>
                      </a:r>
                      <a:r>
                        <a:rPr sz="3000" b="1" spc="-25" dirty="0">
                          <a:solidFill>
                            <a:schemeClr val="bg1"/>
                          </a:solidFill>
                          <a:latin typeface="Arial"/>
                          <a:cs typeface="Arial"/>
                        </a:rPr>
                        <a:t>11%</a:t>
                      </a:r>
                      <a:endParaRPr sz="3000">
                        <a:solidFill>
                          <a:schemeClr val="bg1"/>
                        </a:solidFill>
                        <a:latin typeface="Arial"/>
                        <a:cs typeface="Arial"/>
                      </a:endParaRPr>
                    </a:p>
                  </a:txBody>
                  <a:tcPr marL="0" marR="0" marT="134303" marB="0">
                    <a:lnL w="6350">
                      <a:solidFill>
                        <a:srgbClr val="000000"/>
                      </a:solidFill>
                      <a:prstDash val="solid"/>
                    </a:lnL>
                    <a:lnR w="6350">
                      <a:solidFill>
                        <a:srgbClr val="000000"/>
                      </a:solidFill>
                      <a:prstDash val="solid"/>
                    </a:lnR>
                    <a:lnB w="12700">
                      <a:solidFill>
                        <a:srgbClr val="000000"/>
                      </a:solidFill>
                      <a:prstDash val="solid"/>
                    </a:lnB>
                    <a:solidFill>
                      <a:srgbClr val="E2E8EB"/>
                    </a:solidFill>
                  </a:tcPr>
                </a:tc>
                <a:tc>
                  <a:txBody>
                    <a:bodyPr/>
                    <a:lstStyle/>
                    <a:p>
                      <a:pPr marL="2540" algn="ctr">
                        <a:lnSpc>
                          <a:spcPct val="100000"/>
                        </a:lnSpc>
                        <a:spcBef>
                          <a:spcPts val="705"/>
                        </a:spcBef>
                      </a:pPr>
                      <a:r>
                        <a:rPr sz="3000" b="1" spc="-65" dirty="0">
                          <a:solidFill>
                            <a:schemeClr val="bg1"/>
                          </a:solidFill>
                          <a:latin typeface="Arial"/>
                          <a:cs typeface="Arial"/>
                        </a:rPr>
                        <a:t>-</a:t>
                      </a:r>
                      <a:r>
                        <a:rPr sz="3000" b="1" spc="-25" dirty="0">
                          <a:solidFill>
                            <a:schemeClr val="bg1"/>
                          </a:solidFill>
                          <a:latin typeface="Arial"/>
                          <a:cs typeface="Arial"/>
                        </a:rPr>
                        <a:t>2%</a:t>
                      </a:r>
                      <a:endParaRPr sz="3000" dirty="0">
                        <a:solidFill>
                          <a:schemeClr val="bg1"/>
                        </a:solidFill>
                        <a:latin typeface="Arial"/>
                        <a:cs typeface="Arial"/>
                      </a:endParaRPr>
                    </a:p>
                  </a:txBody>
                  <a:tcPr marL="0" marR="0" marT="134303" marB="0">
                    <a:lnL w="6350">
                      <a:solidFill>
                        <a:srgbClr val="000000"/>
                      </a:solidFill>
                      <a:prstDash val="solid"/>
                    </a:lnL>
                    <a:lnR w="12700">
                      <a:solidFill>
                        <a:srgbClr val="000000"/>
                      </a:solidFill>
                      <a:prstDash val="solid"/>
                    </a:lnR>
                    <a:lnB w="12700">
                      <a:solidFill>
                        <a:srgbClr val="000000"/>
                      </a:solidFill>
                      <a:prstDash val="solid"/>
                    </a:lnB>
                    <a:solidFill>
                      <a:srgbClr val="E2E8EB"/>
                    </a:solidFill>
                  </a:tcPr>
                </a:tc>
                <a:extLst>
                  <a:ext uri="{0D108BD9-81ED-4DB2-BD59-A6C34878D82A}">
                    <a16:rowId xmlns:a16="http://schemas.microsoft.com/office/drawing/2014/main" val="10010"/>
                  </a:ext>
                </a:extLst>
              </a:tr>
            </a:tbl>
          </a:graphicData>
        </a:graphic>
      </p:graphicFrame>
      <p:sp>
        <p:nvSpPr>
          <p:cNvPr id="9" name="object 6">
            <a:extLst>
              <a:ext uri="{FF2B5EF4-FFF2-40B4-BE49-F238E27FC236}">
                <a16:creationId xmlns:a16="http://schemas.microsoft.com/office/drawing/2014/main" id="{19084D16-8F9D-785D-5620-D345D664CA12}"/>
              </a:ext>
            </a:extLst>
          </p:cNvPr>
          <p:cNvSpPr txBox="1">
            <a:spLocks/>
          </p:cNvSpPr>
          <p:nvPr/>
        </p:nvSpPr>
        <p:spPr>
          <a:xfrm>
            <a:off x="264862" y="171450"/>
            <a:ext cx="11933623" cy="2145843"/>
          </a:xfrm>
          <a:prstGeom prst="rect">
            <a:avLst/>
          </a:prstGeom>
        </p:spPr>
        <p:txBody>
          <a:bodyPr vert="horz" lIns="91440" tIns="45720" rIns="91440" bIns="45720" rtlCol="0" anchor="ctr">
            <a:normAutofit/>
          </a:bodyPr>
          <a:lstStyle>
            <a:lvl1pPr algn="ctr" defTabSz="1371600">
              <a:lnSpc>
                <a:spcPct val="90000"/>
              </a:lnSpc>
              <a:spcBef>
                <a:spcPct val="0"/>
              </a:spcBef>
              <a:buNone/>
              <a:defRPr sz="7200" b="0" i="0" cap="none" spc="0">
                <a:ln>
                  <a:noFill/>
                </a:ln>
                <a:effectLst/>
                <a:latin typeface="Avenir Book" panose="02000503020000020003" pitchFamily="2" charset="0"/>
                <a:ea typeface="+mj-ea"/>
                <a:cs typeface="Avenir Medium" panose="020B0603020203020204" pitchFamily="34" charset="-78"/>
              </a:defRPr>
            </a:lvl1pPr>
          </a:lstStyle>
          <a:p>
            <a:pPr algn="l"/>
            <a:r>
              <a:rPr lang="en-US" dirty="0">
                <a:solidFill>
                  <a:schemeClr val="bg1"/>
                </a:solidFill>
              </a:rPr>
              <a:t>Healthcare Occupations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44027" y="2029943"/>
            <a:ext cx="5944553" cy="7860030"/>
            <a:chOff x="362684" y="1353295"/>
            <a:chExt cx="3963035" cy="5240020"/>
          </a:xfrm>
        </p:grpSpPr>
        <p:pic>
          <p:nvPicPr>
            <p:cNvPr id="3" name="object 3"/>
            <p:cNvPicPr/>
            <p:nvPr/>
          </p:nvPicPr>
          <p:blipFill>
            <a:blip r:embed="rId2" cstate="print"/>
            <a:stretch>
              <a:fillRect/>
            </a:stretch>
          </p:blipFill>
          <p:spPr>
            <a:xfrm>
              <a:off x="362684" y="1353295"/>
              <a:ext cx="3962441" cy="5097804"/>
            </a:xfrm>
            <a:prstGeom prst="rect">
              <a:avLst/>
            </a:prstGeom>
          </p:spPr>
        </p:pic>
        <p:pic>
          <p:nvPicPr>
            <p:cNvPr id="4" name="object 4"/>
            <p:cNvPicPr/>
            <p:nvPr/>
          </p:nvPicPr>
          <p:blipFill>
            <a:blip r:embed="rId3" cstate="print"/>
            <a:stretch>
              <a:fillRect/>
            </a:stretch>
          </p:blipFill>
          <p:spPr>
            <a:xfrm>
              <a:off x="381000" y="1371599"/>
              <a:ext cx="3829812" cy="4953000"/>
            </a:xfrm>
            <a:prstGeom prst="rect">
              <a:avLst/>
            </a:prstGeom>
          </p:spPr>
        </p:pic>
        <p:sp>
          <p:nvSpPr>
            <p:cNvPr id="5" name="object 5"/>
            <p:cNvSpPr/>
            <p:nvPr/>
          </p:nvSpPr>
          <p:spPr>
            <a:xfrm>
              <a:off x="376237" y="1366837"/>
              <a:ext cx="3839845" cy="4962525"/>
            </a:xfrm>
            <a:custGeom>
              <a:avLst/>
              <a:gdLst/>
              <a:ahLst/>
              <a:cxnLst/>
              <a:rect l="l" t="t" r="r" b="b"/>
              <a:pathLst>
                <a:path w="3839845" h="4962525">
                  <a:moveTo>
                    <a:pt x="0" y="4962525"/>
                  </a:moveTo>
                  <a:lnTo>
                    <a:pt x="3839337" y="4962525"/>
                  </a:lnTo>
                  <a:lnTo>
                    <a:pt x="3839337" y="0"/>
                  </a:lnTo>
                  <a:lnTo>
                    <a:pt x="0" y="0"/>
                  </a:lnTo>
                  <a:lnTo>
                    <a:pt x="0" y="4962525"/>
                  </a:lnTo>
                  <a:close/>
                </a:path>
              </a:pathLst>
            </a:custGeom>
            <a:ln w="9524">
              <a:solidFill>
                <a:srgbClr val="000000"/>
              </a:solidFill>
            </a:ln>
          </p:spPr>
          <p:txBody>
            <a:bodyPr wrap="square" lIns="0" tIns="0" rIns="0" bIns="0" rtlCol="0"/>
            <a:lstStyle/>
            <a:p>
              <a:endParaRPr sz="2700"/>
            </a:p>
          </p:txBody>
        </p:sp>
      </p:grpSp>
      <p:pic>
        <p:nvPicPr>
          <p:cNvPr id="6" name="object 6"/>
          <p:cNvPicPr/>
          <p:nvPr/>
        </p:nvPicPr>
        <p:blipFill>
          <a:blip r:embed="rId4" cstate="print"/>
          <a:stretch>
            <a:fillRect/>
          </a:stretch>
        </p:blipFill>
        <p:spPr>
          <a:xfrm>
            <a:off x="15636239" y="640079"/>
            <a:ext cx="2194560" cy="1273301"/>
          </a:xfrm>
          <a:prstGeom prst="rect">
            <a:avLst/>
          </a:prstGeom>
        </p:spPr>
      </p:pic>
      <p:sp>
        <p:nvSpPr>
          <p:cNvPr id="7" name="object 7"/>
          <p:cNvSpPr txBox="1">
            <a:spLocks noGrp="1"/>
          </p:cNvSpPr>
          <p:nvPr>
            <p:ph type="title" idx="4294967295"/>
          </p:nvPr>
        </p:nvSpPr>
        <p:spPr>
          <a:xfrm>
            <a:off x="0" y="2260600"/>
            <a:ext cx="23296563" cy="1206500"/>
          </a:xfrm>
          <a:prstGeom prst="rect">
            <a:avLst/>
          </a:prstGeom>
        </p:spPr>
        <p:txBody>
          <a:bodyPr vert="horz" wrap="square" lIns="0" tIns="210959" rIns="0" bIns="0" rtlCol="0" anchor="ctr">
            <a:spAutoFit/>
          </a:bodyPr>
          <a:lstStyle/>
          <a:p>
            <a:pPr marL="1483995">
              <a:lnSpc>
                <a:spcPct val="100000"/>
              </a:lnSpc>
              <a:spcBef>
                <a:spcPts val="143"/>
              </a:spcBef>
            </a:pPr>
            <a:r>
              <a:rPr sz="6450" spc="-503" dirty="0"/>
              <a:t>Highlights</a:t>
            </a:r>
            <a:r>
              <a:rPr sz="6450" spc="-306" dirty="0"/>
              <a:t> </a:t>
            </a:r>
            <a:r>
              <a:rPr sz="6450" spc="-375" dirty="0"/>
              <a:t>from</a:t>
            </a:r>
            <a:r>
              <a:rPr sz="6450" spc="-263" dirty="0"/>
              <a:t> </a:t>
            </a:r>
            <a:r>
              <a:rPr sz="6450" spc="-563" dirty="0"/>
              <a:t>“Beyond</a:t>
            </a:r>
            <a:r>
              <a:rPr sz="6450" spc="-270" dirty="0"/>
              <a:t> </a:t>
            </a:r>
            <a:r>
              <a:rPr sz="6450" spc="-278" dirty="0"/>
              <a:t>the</a:t>
            </a:r>
            <a:r>
              <a:rPr sz="6450" spc="-270" dirty="0"/>
              <a:t> </a:t>
            </a:r>
            <a:r>
              <a:rPr sz="6450" spc="-638" dirty="0"/>
              <a:t>Surge”</a:t>
            </a:r>
            <a:endParaRPr sz="6450"/>
          </a:p>
        </p:txBody>
      </p:sp>
      <p:sp>
        <p:nvSpPr>
          <p:cNvPr id="9" name="object 9"/>
          <p:cNvSpPr txBox="1"/>
          <p:nvPr/>
        </p:nvSpPr>
        <p:spPr>
          <a:xfrm>
            <a:off x="9229726" y="9453791"/>
            <a:ext cx="8165783" cy="307777"/>
          </a:xfrm>
          <a:prstGeom prst="rect">
            <a:avLst/>
          </a:prstGeom>
        </p:spPr>
        <p:txBody>
          <a:bodyPr vert="horz" wrap="square" lIns="0" tIns="0" rIns="0" bIns="0" rtlCol="0">
            <a:spAutoFit/>
          </a:bodyPr>
          <a:lstStyle/>
          <a:p>
            <a:pPr marL="19050">
              <a:lnSpc>
                <a:spcPts val="2421"/>
              </a:lnSpc>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a:latin typeface="Arial"/>
              <a:cs typeface="Arial"/>
            </a:endParaRPr>
          </a:p>
        </p:txBody>
      </p:sp>
      <p:sp>
        <p:nvSpPr>
          <p:cNvPr id="8" name="object 8"/>
          <p:cNvSpPr txBox="1"/>
          <p:nvPr/>
        </p:nvSpPr>
        <p:spPr>
          <a:xfrm>
            <a:off x="8136063" y="2118740"/>
            <a:ext cx="8953500" cy="3506409"/>
          </a:xfrm>
          <a:prstGeom prst="rect">
            <a:avLst/>
          </a:prstGeom>
        </p:spPr>
        <p:txBody>
          <a:bodyPr vert="horz" wrap="square" lIns="0" tIns="18098" rIns="0" bIns="0" rtlCol="0">
            <a:spAutoFit/>
          </a:bodyPr>
          <a:lstStyle/>
          <a:p>
            <a:pPr marL="665798" marR="696276" indent="-647700">
              <a:spcBef>
                <a:spcPts val="143"/>
              </a:spcBef>
              <a:buClr>
                <a:srgbClr val="000000"/>
              </a:buClr>
              <a:buSzPct val="114285"/>
              <a:buChar char="•"/>
              <a:tabLst>
                <a:tab pos="665798" algn="l"/>
              </a:tabLst>
            </a:pPr>
            <a:r>
              <a:rPr sz="4200" spc="-143" dirty="0">
                <a:solidFill>
                  <a:srgbClr val="52535C"/>
                </a:solidFill>
                <a:latin typeface="Arial"/>
                <a:cs typeface="Arial"/>
              </a:rPr>
              <a:t>In-</a:t>
            </a:r>
            <a:r>
              <a:rPr sz="4200" spc="-98" dirty="0">
                <a:solidFill>
                  <a:srgbClr val="52535C"/>
                </a:solidFill>
                <a:latin typeface="Arial"/>
                <a:cs typeface="Arial"/>
              </a:rPr>
              <a:t>depth</a:t>
            </a:r>
            <a:r>
              <a:rPr sz="4200" spc="-127" dirty="0">
                <a:solidFill>
                  <a:srgbClr val="52535C"/>
                </a:solidFill>
                <a:latin typeface="Arial"/>
                <a:cs typeface="Arial"/>
              </a:rPr>
              <a:t> </a:t>
            </a:r>
            <a:r>
              <a:rPr sz="4200" spc="-120" dirty="0">
                <a:solidFill>
                  <a:srgbClr val="52535C"/>
                </a:solidFill>
                <a:latin typeface="Arial"/>
                <a:cs typeface="Arial"/>
              </a:rPr>
              <a:t>interviews</a:t>
            </a:r>
            <a:r>
              <a:rPr sz="4200" spc="-171" dirty="0">
                <a:solidFill>
                  <a:srgbClr val="52535C"/>
                </a:solidFill>
                <a:latin typeface="Arial"/>
                <a:cs typeface="Arial"/>
              </a:rPr>
              <a:t> </a:t>
            </a:r>
            <a:r>
              <a:rPr sz="4200" dirty="0">
                <a:solidFill>
                  <a:srgbClr val="52535C"/>
                </a:solidFill>
                <a:latin typeface="Arial"/>
                <a:cs typeface="Arial"/>
              </a:rPr>
              <a:t>with</a:t>
            </a:r>
            <a:r>
              <a:rPr sz="4200" spc="-180" dirty="0">
                <a:solidFill>
                  <a:srgbClr val="52535C"/>
                </a:solidFill>
                <a:latin typeface="Arial"/>
                <a:cs typeface="Arial"/>
              </a:rPr>
              <a:t> </a:t>
            </a:r>
            <a:r>
              <a:rPr sz="4200" spc="-360" dirty="0">
                <a:solidFill>
                  <a:srgbClr val="52535C"/>
                </a:solidFill>
                <a:latin typeface="Arial"/>
                <a:cs typeface="Arial"/>
              </a:rPr>
              <a:t>a</a:t>
            </a:r>
            <a:r>
              <a:rPr sz="4200" spc="-188" dirty="0">
                <a:solidFill>
                  <a:srgbClr val="52535C"/>
                </a:solidFill>
                <a:latin typeface="Arial"/>
                <a:cs typeface="Arial"/>
              </a:rPr>
              <a:t> </a:t>
            </a:r>
            <a:r>
              <a:rPr sz="4200" spc="-195" dirty="0">
                <a:solidFill>
                  <a:srgbClr val="52535C"/>
                </a:solidFill>
                <a:latin typeface="Arial"/>
                <a:cs typeface="Arial"/>
              </a:rPr>
              <a:t>panel</a:t>
            </a:r>
            <a:r>
              <a:rPr sz="4200" spc="-180" dirty="0">
                <a:solidFill>
                  <a:srgbClr val="52535C"/>
                </a:solidFill>
                <a:latin typeface="Arial"/>
                <a:cs typeface="Arial"/>
              </a:rPr>
              <a:t> </a:t>
            </a:r>
            <a:r>
              <a:rPr sz="4200" spc="-38" dirty="0">
                <a:solidFill>
                  <a:srgbClr val="52535C"/>
                </a:solidFill>
                <a:latin typeface="Arial"/>
                <a:cs typeface="Arial"/>
              </a:rPr>
              <a:t>of </a:t>
            </a:r>
            <a:r>
              <a:rPr sz="4200" spc="-143" dirty="0">
                <a:solidFill>
                  <a:srgbClr val="52535C"/>
                </a:solidFill>
                <a:latin typeface="Arial"/>
                <a:cs typeface="Arial"/>
              </a:rPr>
              <a:t>chief</a:t>
            </a:r>
            <a:r>
              <a:rPr sz="4200" spc="-171" dirty="0">
                <a:solidFill>
                  <a:srgbClr val="52535C"/>
                </a:solidFill>
                <a:latin typeface="Arial"/>
                <a:cs typeface="Arial"/>
              </a:rPr>
              <a:t> </a:t>
            </a:r>
            <a:r>
              <a:rPr sz="4200" spc="-188" dirty="0">
                <a:solidFill>
                  <a:srgbClr val="52535C"/>
                </a:solidFill>
                <a:latin typeface="Arial"/>
                <a:cs typeface="Arial"/>
              </a:rPr>
              <a:t>nursing</a:t>
            </a:r>
            <a:r>
              <a:rPr sz="4200" spc="-135" dirty="0">
                <a:solidFill>
                  <a:srgbClr val="52535C"/>
                </a:solidFill>
                <a:latin typeface="Arial"/>
                <a:cs typeface="Arial"/>
              </a:rPr>
              <a:t> </a:t>
            </a:r>
            <a:r>
              <a:rPr sz="4200" spc="-120" dirty="0">
                <a:solidFill>
                  <a:srgbClr val="52535C"/>
                </a:solidFill>
                <a:latin typeface="Arial"/>
                <a:cs typeface="Arial"/>
              </a:rPr>
              <a:t>officers</a:t>
            </a:r>
            <a:r>
              <a:rPr sz="4200" spc="-188" dirty="0">
                <a:solidFill>
                  <a:srgbClr val="52535C"/>
                </a:solidFill>
                <a:latin typeface="Arial"/>
                <a:cs typeface="Arial"/>
              </a:rPr>
              <a:t> </a:t>
            </a:r>
            <a:r>
              <a:rPr sz="4200" spc="-225" dirty="0">
                <a:solidFill>
                  <a:srgbClr val="52535C"/>
                </a:solidFill>
                <a:latin typeface="Arial"/>
                <a:cs typeface="Arial"/>
              </a:rPr>
              <a:t>and</a:t>
            </a:r>
            <a:r>
              <a:rPr sz="4200" spc="-158" dirty="0">
                <a:solidFill>
                  <a:srgbClr val="52535C"/>
                </a:solidFill>
                <a:latin typeface="Arial"/>
                <a:cs typeface="Arial"/>
              </a:rPr>
              <a:t> </a:t>
            </a:r>
            <a:r>
              <a:rPr sz="4200" spc="-15" dirty="0">
                <a:solidFill>
                  <a:srgbClr val="52535C"/>
                </a:solidFill>
                <a:latin typeface="Arial"/>
                <a:cs typeface="Arial"/>
              </a:rPr>
              <a:t>senior </a:t>
            </a:r>
            <a:r>
              <a:rPr sz="4200" spc="-113" dirty="0">
                <a:solidFill>
                  <a:srgbClr val="52535C"/>
                </a:solidFill>
                <a:latin typeface="Arial"/>
                <a:cs typeface="Arial"/>
              </a:rPr>
              <a:t>staffing</a:t>
            </a:r>
            <a:r>
              <a:rPr sz="4200" spc="-210" dirty="0">
                <a:solidFill>
                  <a:srgbClr val="52535C"/>
                </a:solidFill>
                <a:latin typeface="Arial"/>
                <a:cs typeface="Arial"/>
              </a:rPr>
              <a:t> </a:t>
            </a:r>
            <a:r>
              <a:rPr sz="4200" spc="-60" dirty="0">
                <a:solidFill>
                  <a:srgbClr val="52535C"/>
                </a:solidFill>
                <a:latin typeface="Arial"/>
                <a:cs typeface="Arial"/>
              </a:rPr>
              <a:t>executives</a:t>
            </a:r>
            <a:endParaRPr sz="4200" dirty="0">
              <a:latin typeface="Arial"/>
              <a:cs typeface="Arial"/>
            </a:endParaRPr>
          </a:p>
          <a:p>
            <a:pPr>
              <a:spcBef>
                <a:spcPts val="2010"/>
              </a:spcBef>
              <a:buFont typeface="Arial"/>
              <a:buChar char="•"/>
            </a:pPr>
            <a:endParaRPr sz="4200" dirty="0">
              <a:latin typeface="Arial"/>
              <a:cs typeface="Arial"/>
            </a:endParaRPr>
          </a:p>
          <a:p>
            <a:pPr marL="665798" indent="-646748">
              <a:spcBef>
                <a:spcPts val="8"/>
              </a:spcBef>
              <a:buClr>
                <a:srgbClr val="000000"/>
              </a:buClr>
              <a:buSzPct val="114285"/>
              <a:buChar char="•"/>
              <a:tabLst>
                <a:tab pos="665798" algn="l"/>
              </a:tabLst>
            </a:pPr>
            <a:r>
              <a:rPr sz="4200" spc="-300" dirty="0">
                <a:solidFill>
                  <a:srgbClr val="52535C"/>
                </a:solidFill>
                <a:latin typeface="Arial"/>
                <a:cs typeface="Arial"/>
              </a:rPr>
              <a:t>Survey</a:t>
            </a:r>
            <a:r>
              <a:rPr sz="4200" spc="-165" dirty="0">
                <a:solidFill>
                  <a:srgbClr val="52535C"/>
                </a:solidFill>
                <a:latin typeface="Arial"/>
                <a:cs typeface="Arial"/>
              </a:rPr>
              <a:t> </a:t>
            </a:r>
            <a:r>
              <a:rPr sz="4200" dirty="0">
                <a:solidFill>
                  <a:srgbClr val="52535C"/>
                </a:solidFill>
                <a:latin typeface="Arial"/>
                <a:cs typeface="Arial"/>
              </a:rPr>
              <a:t>of</a:t>
            </a:r>
            <a:r>
              <a:rPr sz="4200" spc="-195" dirty="0">
                <a:solidFill>
                  <a:srgbClr val="52535C"/>
                </a:solidFill>
                <a:latin typeface="Arial"/>
                <a:cs typeface="Arial"/>
              </a:rPr>
              <a:t> </a:t>
            </a:r>
            <a:r>
              <a:rPr sz="4200" spc="-158" dirty="0">
                <a:solidFill>
                  <a:srgbClr val="52535C"/>
                </a:solidFill>
                <a:latin typeface="Arial"/>
                <a:cs typeface="Arial"/>
              </a:rPr>
              <a:t>more</a:t>
            </a:r>
            <a:r>
              <a:rPr sz="4200" spc="-165" dirty="0">
                <a:solidFill>
                  <a:srgbClr val="52535C"/>
                </a:solidFill>
                <a:latin typeface="Arial"/>
                <a:cs typeface="Arial"/>
              </a:rPr>
              <a:t> </a:t>
            </a:r>
            <a:r>
              <a:rPr sz="4200" spc="-120" dirty="0">
                <a:solidFill>
                  <a:srgbClr val="52535C"/>
                </a:solidFill>
                <a:latin typeface="Arial"/>
                <a:cs typeface="Arial"/>
              </a:rPr>
              <a:t>than</a:t>
            </a:r>
            <a:r>
              <a:rPr sz="4200" spc="-188" dirty="0">
                <a:solidFill>
                  <a:srgbClr val="52535C"/>
                </a:solidFill>
                <a:latin typeface="Arial"/>
                <a:cs typeface="Arial"/>
              </a:rPr>
              <a:t> </a:t>
            </a:r>
            <a:r>
              <a:rPr sz="4200" spc="-248" dirty="0">
                <a:solidFill>
                  <a:srgbClr val="52535C"/>
                </a:solidFill>
                <a:latin typeface="Arial"/>
                <a:cs typeface="Arial"/>
              </a:rPr>
              <a:t>500</a:t>
            </a:r>
            <a:r>
              <a:rPr sz="4200" spc="-120" dirty="0">
                <a:solidFill>
                  <a:srgbClr val="52535C"/>
                </a:solidFill>
                <a:latin typeface="Arial"/>
                <a:cs typeface="Arial"/>
              </a:rPr>
              <a:t> </a:t>
            </a:r>
            <a:r>
              <a:rPr sz="4200" spc="-105" dirty="0">
                <a:solidFill>
                  <a:srgbClr val="52535C"/>
                </a:solidFill>
                <a:latin typeface="Arial"/>
                <a:cs typeface="Arial"/>
              </a:rPr>
              <a:t>travel</a:t>
            </a:r>
            <a:r>
              <a:rPr sz="4200" spc="-180" dirty="0">
                <a:solidFill>
                  <a:srgbClr val="52535C"/>
                </a:solidFill>
                <a:latin typeface="Arial"/>
                <a:cs typeface="Arial"/>
              </a:rPr>
              <a:t> </a:t>
            </a:r>
            <a:r>
              <a:rPr sz="4200" spc="-150" dirty="0">
                <a:solidFill>
                  <a:srgbClr val="52535C"/>
                </a:solidFill>
                <a:latin typeface="Arial"/>
                <a:cs typeface="Arial"/>
              </a:rPr>
              <a:t>nurses</a:t>
            </a:r>
            <a:endParaRPr sz="4200" dirty="0">
              <a:latin typeface="Arial"/>
              <a:cs typeface="Arial"/>
            </a:endParaRPr>
          </a:p>
        </p:txBody>
      </p:sp>
      <p:sp>
        <p:nvSpPr>
          <p:cNvPr id="13" name="object 3">
            <a:extLst>
              <a:ext uri="{FF2B5EF4-FFF2-40B4-BE49-F238E27FC236}">
                <a16:creationId xmlns:a16="http://schemas.microsoft.com/office/drawing/2014/main" id="{09BE6D7D-576A-5EE9-9B3B-7D7206E47A42}"/>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p>
        </p:txBody>
      </p:sp>
      <p:sp>
        <p:nvSpPr>
          <p:cNvPr id="10" name="object 6">
            <a:extLst>
              <a:ext uri="{FF2B5EF4-FFF2-40B4-BE49-F238E27FC236}">
                <a16:creationId xmlns:a16="http://schemas.microsoft.com/office/drawing/2014/main" id="{A8938BCD-3656-EBE4-34E2-F6A8519F5475}"/>
              </a:ext>
            </a:extLst>
          </p:cNvPr>
          <p:cNvSpPr txBox="1">
            <a:spLocks/>
          </p:cNvSpPr>
          <p:nvPr/>
        </p:nvSpPr>
        <p:spPr>
          <a:xfrm>
            <a:off x="264862" y="171450"/>
            <a:ext cx="15163206" cy="2145843"/>
          </a:xfrm>
          <a:prstGeom prst="rect">
            <a:avLst/>
          </a:prstGeom>
        </p:spPr>
        <p:txBody>
          <a:bodyPr vert="horz" lIns="91440" tIns="45720" rIns="91440" bIns="45720" rtlCol="0" anchor="ctr">
            <a:normAutofit/>
          </a:bodyPr>
          <a:lstStyle>
            <a:lvl1pPr algn="ctr" defTabSz="1371600">
              <a:lnSpc>
                <a:spcPct val="90000"/>
              </a:lnSpc>
              <a:spcBef>
                <a:spcPct val="0"/>
              </a:spcBef>
              <a:buNone/>
              <a:defRPr sz="7200" b="0" i="0" cap="none" spc="0">
                <a:ln>
                  <a:noFill/>
                </a:ln>
                <a:effectLst/>
                <a:latin typeface="Avenir Book" panose="02000503020000020003" pitchFamily="2" charset="0"/>
                <a:ea typeface="+mj-ea"/>
                <a:cs typeface="Avenir Medium" panose="020B0603020203020204" pitchFamily="34" charset="-78"/>
              </a:defRPr>
            </a:lvl1pPr>
          </a:lstStyle>
          <a:p>
            <a:pPr algn="l"/>
            <a:r>
              <a:rPr lang="en-US" dirty="0">
                <a:solidFill>
                  <a:schemeClr val="bg1"/>
                </a:solidFill>
              </a:rPr>
              <a:t>Highlights from “Beyond the Surge”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48776" y="9472841"/>
            <a:ext cx="8127683" cy="294953"/>
          </a:xfrm>
          <a:prstGeom prst="rect">
            <a:avLst/>
          </a:prstGeom>
        </p:spPr>
        <p:txBody>
          <a:bodyPr vert="horz" wrap="square" lIns="0" tIns="0" rIns="0" bIns="0" rtlCol="0">
            <a:spAutoFit/>
          </a:bodyPr>
          <a:lstStyle/>
          <a:p>
            <a:pPr>
              <a:lnSpc>
                <a:spcPts val="2273"/>
              </a:lnSpc>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98" dirty="0">
                <a:solidFill>
                  <a:srgbClr val="44536A"/>
                </a:solidFill>
                <a:latin typeface="Arial"/>
                <a:cs typeface="Arial"/>
              </a:rPr>
              <a:t>Webinar</a:t>
            </a:r>
            <a:endParaRPr sz="2400">
              <a:latin typeface="Arial"/>
              <a:cs typeface="Arial"/>
            </a:endParaRPr>
          </a:p>
        </p:txBody>
      </p:sp>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p>
        </p:txBody>
      </p:sp>
      <p:pic>
        <p:nvPicPr>
          <p:cNvPr id="4" name="object 4"/>
          <p:cNvPicPr/>
          <p:nvPr/>
        </p:nvPicPr>
        <p:blipFill>
          <a:blip r:embed="rId2" cstate="print"/>
          <a:stretch>
            <a:fillRect/>
          </a:stretch>
        </p:blipFill>
        <p:spPr>
          <a:xfrm>
            <a:off x="914400" y="9710928"/>
            <a:ext cx="3479292" cy="178308"/>
          </a:xfrm>
          <a:prstGeom prst="rect">
            <a:avLst/>
          </a:prstGeom>
        </p:spPr>
      </p:pic>
      <p:grpSp>
        <p:nvGrpSpPr>
          <p:cNvPr id="5" name="object 5"/>
          <p:cNvGrpSpPr/>
          <p:nvPr/>
        </p:nvGrpSpPr>
        <p:grpSpPr>
          <a:xfrm>
            <a:off x="0" y="228600"/>
            <a:ext cx="18288000" cy="10058400"/>
            <a:chOff x="0" y="152400"/>
            <a:chExt cx="12192000" cy="6705600"/>
          </a:xfrm>
        </p:grpSpPr>
        <p:pic>
          <p:nvPicPr>
            <p:cNvPr id="6" name="object 6"/>
            <p:cNvPicPr/>
            <p:nvPr/>
          </p:nvPicPr>
          <p:blipFill>
            <a:blip r:embed="rId3" cstate="print"/>
            <a:stretch>
              <a:fillRect/>
            </a:stretch>
          </p:blipFill>
          <p:spPr>
            <a:xfrm>
              <a:off x="10424159" y="426720"/>
              <a:ext cx="1463040" cy="848867"/>
            </a:xfrm>
            <a:prstGeom prst="rect">
              <a:avLst/>
            </a:prstGeom>
          </p:spPr>
        </p:pic>
        <p:pic>
          <p:nvPicPr>
            <p:cNvPr id="7" name="object 7"/>
            <p:cNvPicPr/>
            <p:nvPr/>
          </p:nvPicPr>
          <p:blipFill>
            <a:blip r:embed="rId4" cstate="print"/>
            <a:stretch>
              <a:fillRect/>
            </a:stretch>
          </p:blipFill>
          <p:spPr>
            <a:xfrm>
              <a:off x="0" y="152400"/>
              <a:ext cx="12192000" cy="6705600"/>
            </a:xfrm>
            <a:prstGeom prst="rect">
              <a:avLst/>
            </a:prstGeom>
          </p:spPr>
        </p:pic>
        <p:sp>
          <p:nvSpPr>
            <p:cNvPr id="8" name="object 8"/>
            <p:cNvSpPr/>
            <p:nvPr/>
          </p:nvSpPr>
          <p:spPr>
            <a:xfrm>
              <a:off x="304800" y="371856"/>
              <a:ext cx="6477000" cy="6257925"/>
            </a:xfrm>
            <a:custGeom>
              <a:avLst/>
              <a:gdLst/>
              <a:ahLst/>
              <a:cxnLst/>
              <a:rect l="l" t="t" r="r" b="b"/>
              <a:pathLst>
                <a:path w="6477000" h="6257925">
                  <a:moveTo>
                    <a:pt x="6477000" y="0"/>
                  </a:moveTo>
                  <a:lnTo>
                    <a:pt x="0" y="0"/>
                  </a:lnTo>
                  <a:lnTo>
                    <a:pt x="0" y="6257544"/>
                  </a:lnTo>
                  <a:lnTo>
                    <a:pt x="6477000" y="6257544"/>
                  </a:lnTo>
                  <a:lnTo>
                    <a:pt x="6477000" y="0"/>
                  </a:lnTo>
                  <a:close/>
                </a:path>
              </a:pathLst>
            </a:custGeom>
            <a:solidFill>
              <a:srgbClr val="FFFFFF">
                <a:alpha val="56861"/>
              </a:srgbClr>
            </a:solidFill>
          </p:spPr>
          <p:txBody>
            <a:bodyPr wrap="square" lIns="0" tIns="0" rIns="0" bIns="0" rtlCol="0"/>
            <a:lstStyle/>
            <a:p>
              <a:endParaRPr sz="2700"/>
            </a:p>
          </p:txBody>
        </p:sp>
      </p:grpSp>
      <p:sp>
        <p:nvSpPr>
          <p:cNvPr id="9" name="object 9"/>
          <p:cNvSpPr txBox="1">
            <a:spLocks noGrp="1"/>
          </p:cNvSpPr>
          <p:nvPr>
            <p:ph type="title" idx="4294967295"/>
          </p:nvPr>
        </p:nvSpPr>
        <p:spPr>
          <a:xfrm>
            <a:off x="1201783" y="4508500"/>
            <a:ext cx="7551738" cy="1498600"/>
          </a:xfrm>
          <a:prstGeom prst="rect">
            <a:avLst/>
          </a:prstGeom>
        </p:spPr>
        <p:txBody>
          <a:bodyPr vert="horz" wrap="square" lIns="0" tIns="20003" rIns="0" bIns="0" rtlCol="0" anchor="ctr">
            <a:spAutoFit/>
          </a:bodyPr>
          <a:lstStyle/>
          <a:p>
            <a:pPr marL="576263" marR="7620" indent="-558165" algn="l">
              <a:lnSpc>
                <a:spcPct val="100000"/>
              </a:lnSpc>
              <a:spcBef>
                <a:spcPts val="158"/>
              </a:spcBef>
            </a:pPr>
            <a:r>
              <a:rPr sz="4800" dirty="0">
                <a:solidFill>
                  <a:schemeClr val="bg1"/>
                </a:solidFill>
                <a:latin typeface="Arial"/>
                <a:cs typeface="Arial"/>
              </a:rPr>
              <a:t>1.</a:t>
            </a:r>
            <a:r>
              <a:rPr sz="4800" spc="-45" dirty="0">
                <a:solidFill>
                  <a:schemeClr val="bg1"/>
                </a:solidFill>
                <a:latin typeface="Arial"/>
                <a:cs typeface="Arial"/>
              </a:rPr>
              <a:t> </a:t>
            </a:r>
            <a:r>
              <a:rPr sz="4800" dirty="0">
                <a:solidFill>
                  <a:schemeClr val="bg1"/>
                </a:solidFill>
                <a:latin typeface="Arial"/>
                <a:cs typeface="Arial"/>
              </a:rPr>
              <a:t>Burnout</a:t>
            </a:r>
            <a:r>
              <a:rPr sz="4800" spc="-53" dirty="0">
                <a:solidFill>
                  <a:schemeClr val="bg1"/>
                </a:solidFill>
                <a:latin typeface="Arial"/>
                <a:cs typeface="Arial"/>
              </a:rPr>
              <a:t> </a:t>
            </a:r>
            <a:r>
              <a:rPr sz="4800" dirty="0">
                <a:solidFill>
                  <a:schemeClr val="bg1"/>
                </a:solidFill>
                <a:latin typeface="Arial"/>
                <a:cs typeface="Arial"/>
              </a:rPr>
              <a:t>is</a:t>
            </a:r>
            <a:r>
              <a:rPr sz="4800" spc="-30" dirty="0">
                <a:solidFill>
                  <a:schemeClr val="bg1"/>
                </a:solidFill>
                <a:latin typeface="Arial"/>
                <a:cs typeface="Arial"/>
              </a:rPr>
              <a:t> </a:t>
            </a:r>
            <a:r>
              <a:rPr sz="4800" dirty="0">
                <a:solidFill>
                  <a:schemeClr val="bg1"/>
                </a:solidFill>
                <a:latin typeface="Arial"/>
                <a:cs typeface="Arial"/>
              </a:rPr>
              <a:t>real,</a:t>
            </a:r>
            <a:r>
              <a:rPr sz="4800" spc="-60" dirty="0">
                <a:solidFill>
                  <a:schemeClr val="bg1"/>
                </a:solidFill>
                <a:latin typeface="Arial"/>
                <a:cs typeface="Arial"/>
              </a:rPr>
              <a:t> </a:t>
            </a:r>
            <a:r>
              <a:rPr sz="4800" dirty="0">
                <a:solidFill>
                  <a:schemeClr val="bg1"/>
                </a:solidFill>
                <a:latin typeface="Arial"/>
                <a:cs typeface="Arial"/>
              </a:rPr>
              <a:t>and</a:t>
            </a:r>
            <a:r>
              <a:rPr sz="4800" spc="-23" dirty="0">
                <a:solidFill>
                  <a:schemeClr val="bg1"/>
                </a:solidFill>
                <a:latin typeface="Arial"/>
                <a:cs typeface="Arial"/>
              </a:rPr>
              <a:t> </a:t>
            </a:r>
            <a:r>
              <a:rPr sz="4800" spc="-30" dirty="0">
                <a:solidFill>
                  <a:schemeClr val="bg1"/>
                </a:solidFill>
                <a:latin typeface="Arial"/>
                <a:cs typeface="Arial"/>
              </a:rPr>
              <a:t>more </a:t>
            </a:r>
            <a:r>
              <a:rPr sz="4800" dirty="0">
                <a:solidFill>
                  <a:schemeClr val="bg1"/>
                </a:solidFill>
                <a:latin typeface="Arial"/>
                <a:cs typeface="Arial"/>
              </a:rPr>
              <a:t>avoidable</a:t>
            </a:r>
            <a:r>
              <a:rPr sz="4800" spc="-105" dirty="0">
                <a:solidFill>
                  <a:schemeClr val="bg1"/>
                </a:solidFill>
                <a:latin typeface="Arial"/>
                <a:cs typeface="Arial"/>
              </a:rPr>
              <a:t> </a:t>
            </a:r>
            <a:r>
              <a:rPr sz="4800" dirty="0">
                <a:solidFill>
                  <a:schemeClr val="bg1"/>
                </a:solidFill>
                <a:latin typeface="Arial"/>
                <a:cs typeface="Arial"/>
              </a:rPr>
              <a:t>than</a:t>
            </a:r>
            <a:r>
              <a:rPr sz="4800" spc="-90" dirty="0">
                <a:solidFill>
                  <a:schemeClr val="bg1"/>
                </a:solidFill>
                <a:latin typeface="Arial"/>
                <a:cs typeface="Arial"/>
              </a:rPr>
              <a:t> </a:t>
            </a:r>
            <a:r>
              <a:rPr sz="4800" spc="-15" dirty="0">
                <a:solidFill>
                  <a:schemeClr val="bg1"/>
                </a:solidFill>
                <a:latin typeface="Arial"/>
                <a:cs typeface="Arial"/>
              </a:rPr>
              <a:t>believed</a:t>
            </a:r>
            <a:endParaRPr sz="4800" dirty="0">
              <a:solidFill>
                <a:schemeClr val="bg1"/>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36239" y="640079"/>
            <a:ext cx="2194560" cy="1273301"/>
          </a:xfrm>
          <a:prstGeom prst="rect">
            <a:avLst/>
          </a:prstGeom>
        </p:spPr>
      </p:pic>
      <p:grpSp>
        <p:nvGrpSpPr>
          <p:cNvPr id="3" name="object 3"/>
          <p:cNvGrpSpPr/>
          <p:nvPr/>
        </p:nvGrpSpPr>
        <p:grpSpPr>
          <a:xfrm>
            <a:off x="12696440" y="3902201"/>
            <a:ext cx="1939290" cy="4593338"/>
            <a:chOff x="8464295" y="2601467"/>
            <a:chExt cx="1292860" cy="3062225"/>
          </a:xfrm>
        </p:grpSpPr>
        <p:sp>
          <p:nvSpPr>
            <p:cNvPr id="4" name="object 4"/>
            <p:cNvSpPr/>
            <p:nvPr/>
          </p:nvSpPr>
          <p:spPr>
            <a:xfrm>
              <a:off x="8464295" y="2601467"/>
              <a:ext cx="1292860" cy="2522220"/>
            </a:xfrm>
            <a:custGeom>
              <a:avLst/>
              <a:gdLst/>
              <a:ahLst/>
              <a:cxnLst/>
              <a:rect l="l" t="t" r="r" b="b"/>
              <a:pathLst>
                <a:path w="1292859" h="2522220">
                  <a:moveTo>
                    <a:pt x="0" y="2522220"/>
                  </a:moveTo>
                  <a:lnTo>
                    <a:pt x="245363" y="2522220"/>
                  </a:lnTo>
                </a:path>
                <a:path w="1292859" h="2522220">
                  <a:moveTo>
                    <a:pt x="1048511" y="2522220"/>
                  </a:moveTo>
                  <a:lnTo>
                    <a:pt x="1292352" y="2522220"/>
                  </a:lnTo>
                </a:path>
                <a:path w="1292859" h="2522220">
                  <a:moveTo>
                    <a:pt x="0" y="2017776"/>
                  </a:moveTo>
                  <a:lnTo>
                    <a:pt x="245363" y="2017776"/>
                  </a:lnTo>
                </a:path>
                <a:path w="1292859" h="2522220">
                  <a:moveTo>
                    <a:pt x="1048511" y="2017776"/>
                  </a:moveTo>
                  <a:lnTo>
                    <a:pt x="1292352" y="2017776"/>
                  </a:lnTo>
                </a:path>
                <a:path w="1292859" h="2522220">
                  <a:moveTo>
                    <a:pt x="0" y="0"/>
                  </a:moveTo>
                  <a:lnTo>
                    <a:pt x="245363" y="0"/>
                  </a:lnTo>
                </a:path>
              </a:pathLst>
            </a:custGeom>
            <a:ln w="9525">
              <a:solidFill>
                <a:srgbClr val="D9D9D9"/>
              </a:solidFill>
            </a:ln>
          </p:spPr>
          <p:txBody>
            <a:bodyPr wrap="square" lIns="0" tIns="0" rIns="0" bIns="0" rtlCol="0"/>
            <a:lstStyle/>
            <a:p>
              <a:endParaRPr sz="2700"/>
            </a:p>
          </p:txBody>
        </p:sp>
        <p:pic>
          <p:nvPicPr>
            <p:cNvPr id="5" name="object 5"/>
            <p:cNvPicPr/>
            <p:nvPr/>
          </p:nvPicPr>
          <p:blipFill>
            <a:blip r:embed="rId3" cstate="print"/>
            <a:stretch>
              <a:fillRect/>
            </a:stretch>
          </p:blipFill>
          <p:spPr>
            <a:xfrm>
              <a:off x="8709659" y="4680203"/>
              <a:ext cx="803148" cy="947928"/>
            </a:xfrm>
            <a:prstGeom prst="rect">
              <a:avLst/>
            </a:prstGeom>
          </p:spPr>
        </p:pic>
        <p:sp>
          <p:nvSpPr>
            <p:cNvPr id="6" name="object 6"/>
            <p:cNvSpPr/>
            <p:nvPr/>
          </p:nvSpPr>
          <p:spPr>
            <a:xfrm>
              <a:off x="8709659" y="4139151"/>
              <a:ext cx="803275" cy="515620"/>
            </a:xfrm>
            <a:custGeom>
              <a:avLst/>
              <a:gdLst/>
              <a:ahLst/>
              <a:cxnLst/>
              <a:rect l="l" t="t" r="r" b="b"/>
              <a:pathLst>
                <a:path w="803275" h="515620">
                  <a:moveTo>
                    <a:pt x="803148" y="0"/>
                  </a:moveTo>
                  <a:lnTo>
                    <a:pt x="0" y="0"/>
                  </a:lnTo>
                  <a:lnTo>
                    <a:pt x="0" y="515111"/>
                  </a:lnTo>
                  <a:lnTo>
                    <a:pt x="803148" y="515111"/>
                  </a:lnTo>
                  <a:lnTo>
                    <a:pt x="803148" y="0"/>
                  </a:lnTo>
                  <a:close/>
                </a:path>
              </a:pathLst>
            </a:custGeom>
            <a:solidFill>
              <a:srgbClr val="B4C6E7"/>
            </a:solidFill>
          </p:spPr>
          <p:txBody>
            <a:bodyPr wrap="square" lIns="0" tIns="0" rIns="0" bIns="0" rtlCol="0"/>
            <a:lstStyle/>
            <a:p>
              <a:endParaRPr sz="2700"/>
            </a:p>
          </p:txBody>
        </p:sp>
        <p:sp>
          <p:nvSpPr>
            <p:cNvPr id="7" name="object 7"/>
            <p:cNvSpPr/>
            <p:nvPr/>
          </p:nvSpPr>
          <p:spPr>
            <a:xfrm>
              <a:off x="8464295" y="5628132"/>
              <a:ext cx="1292860" cy="35560"/>
            </a:xfrm>
            <a:custGeom>
              <a:avLst/>
              <a:gdLst/>
              <a:ahLst/>
              <a:cxnLst/>
              <a:rect l="l" t="t" r="r" b="b"/>
              <a:pathLst>
                <a:path w="1292859" h="35560">
                  <a:moveTo>
                    <a:pt x="0" y="0"/>
                  </a:moveTo>
                  <a:lnTo>
                    <a:pt x="1292352" y="0"/>
                  </a:lnTo>
                </a:path>
                <a:path w="1292859" h="35560">
                  <a:moveTo>
                    <a:pt x="0" y="0"/>
                  </a:moveTo>
                  <a:lnTo>
                    <a:pt x="0" y="35052"/>
                  </a:lnTo>
                </a:path>
                <a:path w="1292859" h="35560">
                  <a:moveTo>
                    <a:pt x="1292352" y="0"/>
                  </a:moveTo>
                  <a:lnTo>
                    <a:pt x="1292352" y="35052"/>
                  </a:lnTo>
                </a:path>
              </a:pathLst>
            </a:custGeom>
            <a:ln w="9525">
              <a:solidFill>
                <a:srgbClr val="D9D9D9"/>
              </a:solidFill>
            </a:ln>
          </p:spPr>
          <p:txBody>
            <a:bodyPr wrap="square" lIns="0" tIns="0" rIns="0" bIns="0" rtlCol="0"/>
            <a:lstStyle/>
            <a:p>
              <a:endParaRPr sz="2700"/>
            </a:p>
          </p:txBody>
        </p:sp>
      </p:grpSp>
      <p:sp>
        <p:nvSpPr>
          <p:cNvPr id="8" name="object 8"/>
          <p:cNvSpPr/>
          <p:nvPr/>
        </p:nvSpPr>
        <p:spPr>
          <a:xfrm>
            <a:off x="12696443" y="6172200"/>
            <a:ext cx="368618" cy="0"/>
          </a:xfrm>
          <a:custGeom>
            <a:avLst/>
            <a:gdLst/>
            <a:ahLst/>
            <a:cxnLst/>
            <a:rect l="l" t="t" r="r" b="b"/>
            <a:pathLst>
              <a:path w="245745">
                <a:moveTo>
                  <a:pt x="0" y="0"/>
                </a:moveTo>
                <a:lnTo>
                  <a:pt x="245363" y="0"/>
                </a:lnTo>
              </a:path>
            </a:pathLst>
          </a:custGeom>
          <a:ln w="9525">
            <a:solidFill>
              <a:srgbClr val="D9D9D9"/>
            </a:solidFill>
          </a:ln>
        </p:spPr>
        <p:txBody>
          <a:bodyPr wrap="square" lIns="0" tIns="0" rIns="0" bIns="0" rtlCol="0"/>
          <a:lstStyle/>
          <a:p>
            <a:endParaRPr sz="2700">
              <a:solidFill>
                <a:schemeClr val="bg1"/>
              </a:solidFill>
            </a:endParaRPr>
          </a:p>
        </p:txBody>
      </p:sp>
      <p:sp>
        <p:nvSpPr>
          <p:cNvPr id="9" name="object 9"/>
          <p:cNvSpPr/>
          <p:nvPr/>
        </p:nvSpPr>
        <p:spPr>
          <a:xfrm>
            <a:off x="14269211" y="6172200"/>
            <a:ext cx="365760" cy="0"/>
          </a:xfrm>
          <a:custGeom>
            <a:avLst/>
            <a:gdLst/>
            <a:ahLst/>
            <a:cxnLst/>
            <a:rect l="l" t="t" r="r" b="b"/>
            <a:pathLst>
              <a:path w="243840">
                <a:moveTo>
                  <a:pt x="0" y="0"/>
                </a:moveTo>
                <a:lnTo>
                  <a:pt x="243840" y="0"/>
                </a:lnTo>
              </a:path>
            </a:pathLst>
          </a:custGeom>
          <a:ln w="9525">
            <a:solidFill>
              <a:srgbClr val="D9D9D9"/>
            </a:solidFill>
          </a:ln>
        </p:spPr>
        <p:txBody>
          <a:bodyPr wrap="square" lIns="0" tIns="0" rIns="0" bIns="0" rtlCol="0"/>
          <a:lstStyle/>
          <a:p>
            <a:endParaRPr sz="2700">
              <a:solidFill>
                <a:schemeClr val="bg1"/>
              </a:solidFill>
            </a:endParaRPr>
          </a:p>
        </p:txBody>
      </p:sp>
      <p:sp>
        <p:nvSpPr>
          <p:cNvPr id="10" name="object 10"/>
          <p:cNvSpPr/>
          <p:nvPr/>
        </p:nvSpPr>
        <p:spPr>
          <a:xfrm>
            <a:off x="12696443" y="5415533"/>
            <a:ext cx="368618" cy="0"/>
          </a:xfrm>
          <a:custGeom>
            <a:avLst/>
            <a:gdLst/>
            <a:ahLst/>
            <a:cxnLst/>
            <a:rect l="l" t="t" r="r" b="b"/>
            <a:pathLst>
              <a:path w="245745">
                <a:moveTo>
                  <a:pt x="0" y="0"/>
                </a:moveTo>
                <a:lnTo>
                  <a:pt x="245363" y="0"/>
                </a:lnTo>
              </a:path>
            </a:pathLst>
          </a:custGeom>
          <a:ln w="9525">
            <a:solidFill>
              <a:srgbClr val="D9D9D9"/>
            </a:solidFill>
          </a:ln>
        </p:spPr>
        <p:txBody>
          <a:bodyPr wrap="square" lIns="0" tIns="0" rIns="0" bIns="0" rtlCol="0"/>
          <a:lstStyle/>
          <a:p>
            <a:endParaRPr sz="2700">
              <a:solidFill>
                <a:schemeClr val="bg1"/>
              </a:solidFill>
            </a:endParaRPr>
          </a:p>
        </p:txBody>
      </p:sp>
      <p:sp>
        <p:nvSpPr>
          <p:cNvPr id="11" name="object 11"/>
          <p:cNvSpPr/>
          <p:nvPr/>
        </p:nvSpPr>
        <p:spPr>
          <a:xfrm>
            <a:off x="14269211" y="5415533"/>
            <a:ext cx="365760" cy="0"/>
          </a:xfrm>
          <a:custGeom>
            <a:avLst/>
            <a:gdLst/>
            <a:ahLst/>
            <a:cxnLst/>
            <a:rect l="l" t="t" r="r" b="b"/>
            <a:pathLst>
              <a:path w="243840">
                <a:moveTo>
                  <a:pt x="0" y="0"/>
                </a:moveTo>
                <a:lnTo>
                  <a:pt x="243840" y="0"/>
                </a:lnTo>
              </a:path>
            </a:pathLst>
          </a:custGeom>
          <a:ln w="9525">
            <a:solidFill>
              <a:srgbClr val="D9D9D9"/>
            </a:solidFill>
          </a:ln>
        </p:spPr>
        <p:txBody>
          <a:bodyPr wrap="square" lIns="0" tIns="0" rIns="0" bIns="0" rtlCol="0"/>
          <a:lstStyle/>
          <a:p>
            <a:endParaRPr sz="2700">
              <a:solidFill>
                <a:schemeClr val="bg1"/>
              </a:solidFill>
            </a:endParaRPr>
          </a:p>
        </p:txBody>
      </p:sp>
      <p:sp>
        <p:nvSpPr>
          <p:cNvPr id="12" name="object 12"/>
          <p:cNvSpPr/>
          <p:nvPr/>
        </p:nvSpPr>
        <p:spPr>
          <a:xfrm>
            <a:off x="12696443" y="4658867"/>
            <a:ext cx="368618" cy="0"/>
          </a:xfrm>
          <a:custGeom>
            <a:avLst/>
            <a:gdLst/>
            <a:ahLst/>
            <a:cxnLst/>
            <a:rect l="l" t="t" r="r" b="b"/>
            <a:pathLst>
              <a:path w="245745">
                <a:moveTo>
                  <a:pt x="0" y="0"/>
                </a:moveTo>
                <a:lnTo>
                  <a:pt x="245363" y="0"/>
                </a:lnTo>
              </a:path>
            </a:pathLst>
          </a:custGeom>
          <a:ln w="9525">
            <a:solidFill>
              <a:srgbClr val="D9D9D9"/>
            </a:solidFill>
          </a:ln>
        </p:spPr>
        <p:txBody>
          <a:bodyPr wrap="square" lIns="0" tIns="0" rIns="0" bIns="0" rtlCol="0"/>
          <a:lstStyle/>
          <a:p>
            <a:endParaRPr sz="2700">
              <a:solidFill>
                <a:schemeClr val="bg1"/>
              </a:solidFill>
            </a:endParaRPr>
          </a:p>
        </p:txBody>
      </p:sp>
      <p:sp>
        <p:nvSpPr>
          <p:cNvPr id="13" name="object 13"/>
          <p:cNvSpPr/>
          <p:nvPr/>
        </p:nvSpPr>
        <p:spPr>
          <a:xfrm>
            <a:off x="14269211" y="4658867"/>
            <a:ext cx="365760" cy="0"/>
          </a:xfrm>
          <a:custGeom>
            <a:avLst/>
            <a:gdLst/>
            <a:ahLst/>
            <a:cxnLst/>
            <a:rect l="l" t="t" r="r" b="b"/>
            <a:pathLst>
              <a:path w="243840">
                <a:moveTo>
                  <a:pt x="0" y="0"/>
                </a:moveTo>
                <a:lnTo>
                  <a:pt x="243840" y="0"/>
                </a:lnTo>
              </a:path>
            </a:pathLst>
          </a:custGeom>
          <a:ln w="9525">
            <a:solidFill>
              <a:srgbClr val="D9D9D9"/>
            </a:solidFill>
          </a:ln>
        </p:spPr>
        <p:txBody>
          <a:bodyPr wrap="square" lIns="0" tIns="0" rIns="0" bIns="0" rtlCol="0"/>
          <a:lstStyle/>
          <a:p>
            <a:endParaRPr sz="2700">
              <a:solidFill>
                <a:schemeClr val="bg1"/>
              </a:solidFill>
            </a:endParaRPr>
          </a:p>
        </p:txBody>
      </p:sp>
      <p:sp>
        <p:nvSpPr>
          <p:cNvPr id="14" name="object 14"/>
          <p:cNvSpPr/>
          <p:nvPr/>
        </p:nvSpPr>
        <p:spPr>
          <a:xfrm>
            <a:off x="14269211" y="3902201"/>
            <a:ext cx="365760" cy="0"/>
          </a:xfrm>
          <a:custGeom>
            <a:avLst/>
            <a:gdLst/>
            <a:ahLst/>
            <a:cxnLst/>
            <a:rect l="l" t="t" r="r" b="b"/>
            <a:pathLst>
              <a:path w="243840">
                <a:moveTo>
                  <a:pt x="0" y="0"/>
                </a:moveTo>
                <a:lnTo>
                  <a:pt x="243840" y="0"/>
                </a:lnTo>
              </a:path>
            </a:pathLst>
          </a:custGeom>
          <a:ln w="9525">
            <a:solidFill>
              <a:srgbClr val="D9D9D9"/>
            </a:solidFill>
          </a:ln>
        </p:spPr>
        <p:txBody>
          <a:bodyPr wrap="square" lIns="0" tIns="0" rIns="0" bIns="0" rtlCol="0"/>
          <a:lstStyle/>
          <a:p>
            <a:endParaRPr sz="2700">
              <a:solidFill>
                <a:schemeClr val="bg1"/>
              </a:solidFill>
            </a:endParaRPr>
          </a:p>
        </p:txBody>
      </p:sp>
      <p:sp>
        <p:nvSpPr>
          <p:cNvPr id="15" name="object 15"/>
          <p:cNvSpPr txBox="1"/>
          <p:nvPr/>
        </p:nvSpPr>
        <p:spPr>
          <a:xfrm>
            <a:off x="13416534" y="7550657"/>
            <a:ext cx="499110" cy="334707"/>
          </a:xfrm>
          <a:prstGeom prst="rect">
            <a:avLst/>
          </a:prstGeom>
          <a:solidFill>
            <a:srgbClr val="FFFFFF">
              <a:alpha val="74116"/>
            </a:srgbClr>
          </a:solidFill>
        </p:spPr>
        <p:txBody>
          <a:bodyPr vert="horz" wrap="square" lIns="0" tIns="11430" rIns="0" bIns="0" rtlCol="0">
            <a:spAutoFit/>
          </a:bodyPr>
          <a:lstStyle/>
          <a:p>
            <a:pPr marL="56198">
              <a:spcBef>
                <a:spcPts val="90"/>
              </a:spcBef>
            </a:pPr>
            <a:r>
              <a:rPr sz="2100" spc="-38" dirty="0">
                <a:solidFill>
                  <a:srgbClr val="404040"/>
                </a:solidFill>
                <a:latin typeface="Arial"/>
                <a:cs typeface="Arial"/>
              </a:rPr>
              <a:t>9%</a:t>
            </a:r>
            <a:endParaRPr sz="2100">
              <a:latin typeface="Arial"/>
              <a:cs typeface="Arial"/>
            </a:endParaRPr>
          </a:p>
        </p:txBody>
      </p:sp>
      <p:sp>
        <p:nvSpPr>
          <p:cNvPr id="16" name="object 16"/>
          <p:cNvSpPr txBox="1"/>
          <p:nvPr/>
        </p:nvSpPr>
        <p:spPr>
          <a:xfrm>
            <a:off x="13064489" y="6422518"/>
            <a:ext cx="1204913" cy="387607"/>
          </a:xfrm>
          <a:prstGeom prst="rect">
            <a:avLst/>
          </a:prstGeom>
        </p:spPr>
        <p:txBody>
          <a:bodyPr vert="horz" wrap="square" lIns="0" tIns="18098" rIns="0" bIns="0" rtlCol="0">
            <a:spAutoFit/>
          </a:bodyPr>
          <a:lstStyle/>
          <a:p>
            <a:pPr marL="382905">
              <a:spcBef>
                <a:spcPts val="143"/>
              </a:spcBef>
            </a:pPr>
            <a:r>
              <a:rPr sz="2400" spc="-38" dirty="0">
                <a:solidFill>
                  <a:srgbClr val="404040"/>
                </a:solidFill>
                <a:latin typeface="Arial"/>
                <a:cs typeface="Arial"/>
              </a:rPr>
              <a:t>5%</a:t>
            </a:r>
            <a:endParaRPr sz="2400">
              <a:latin typeface="Arial"/>
              <a:cs typeface="Arial"/>
            </a:endParaRPr>
          </a:p>
        </p:txBody>
      </p:sp>
      <p:sp>
        <p:nvSpPr>
          <p:cNvPr id="18" name="object 18"/>
          <p:cNvSpPr txBox="1"/>
          <p:nvPr/>
        </p:nvSpPr>
        <p:spPr>
          <a:xfrm>
            <a:off x="13600939" y="8512301"/>
            <a:ext cx="134303" cy="226985"/>
          </a:xfrm>
          <a:prstGeom prst="rect">
            <a:avLst/>
          </a:prstGeom>
        </p:spPr>
        <p:txBody>
          <a:bodyPr vert="horz" wrap="square" lIns="0" tIns="19050" rIns="0" bIns="0" rtlCol="0">
            <a:spAutoFit/>
          </a:bodyPr>
          <a:lstStyle/>
          <a:p>
            <a:pPr marL="19050">
              <a:spcBef>
                <a:spcPts val="150"/>
              </a:spcBef>
            </a:pPr>
            <a:r>
              <a:rPr sz="1350" spc="-75" dirty="0">
                <a:solidFill>
                  <a:srgbClr val="585858"/>
                </a:solidFill>
                <a:latin typeface="Arial"/>
                <a:cs typeface="Arial"/>
              </a:rPr>
              <a:t>1</a:t>
            </a:r>
            <a:endParaRPr sz="1350">
              <a:latin typeface="Arial"/>
              <a:cs typeface="Arial"/>
            </a:endParaRPr>
          </a:p>
        </p:txBody>
      </p:sp>
      <p:sp>
        <p:nvSpPr>
          <p:cNvPr id="19" name="object 19"/>
          <p:cNvSpPr txBox="1"/>
          <p:nvPr/>
        </p:nvSpPr>
        <p:spPr>
          <a:xfrm>
            <a:off x="12283248" y="8308848"/>
            <a:ext cx="287655" cy="226985"/>
          </a:xfrm>
          <a:prstGeom prst="rect">
            <a:avLst/>
          </a:prstGeom>
        </p:spPr>
        <p:txBody>
          <a:bodyPr vert="horz" wrap="square" lIns="0" tIns="19050" rIns="0" bIns="0" rtlCol="0">
            <a:spAutoFit/>
          </a:bodyPr>
          <a:lstStyle/>
          <a:p>
            <a:pPr marL="19050">
              <a:spcBef>
                <a:spcPts val="150"/>
              </a:spcBef>
            </a:pPr>
            <a:r>
              <a:rPr sz="1350" spc="-38" dirty="0">
                <a:solidFill>
                  <a:srgbClr val="585858"/>
                </a:solidFill>
                <a:latin typeface="Arial"/>
                <a:cs typeface="Arial"/>
              </a:rPr>
              <a:t>0%</a:t>
            </a:r>
            <a:endParaRPr sz="1350">
              <a:latin typeface="Arial"/>
              <a:cs typeface="Arial"/>
            </a:endParaRPr>
          </a:p>
        </p:txBody>
      </p:sp>
      <p:sp>
        <p:nvSpPr>
          <p:cNvPr id="20" name="object 20"/>
          <p:cNvSpPr txBox="1"/>
          <p:nvPr/>
        </p:nvSpPr>
        <p:spPr>
          <a:xfrm>
            <a:off x="12283248" y="7551800"/>
            <a:ext cx="287655" cy="226985"/>
          </a:xfrm>
          <a:prstGeom prst="rect">
            <a:avLst/>
          </a:prstGeom>
        </p:spPr>
        <p:txBody>
          <a:bodyPr vert="horz" wrap="square" lIns="0" tIns="19050" rIns="0" bIns="0" rtlCol="0">
            <a:spAutoFit/>
          </a:bodyPr>
          <a:lstStyle/>
          <a:p>
            <a:pPr marL="19050">
              <a:spcBef>
                <a:spcPts val="150"/>
              </a:spcBef>
            </a:pPr>
            <a:r>
              <a:rPr sz="1350" spc="-38" dirty="0">
                <a:solidFill>
                  <a:srgbClr val="585858"/>
                </a:solidFill>
                <a:latin typeface="Arial"/>
                <a:cs typeface="Arial"/>
              </a:rPr>
              <a:t>5%</a:t>
            </a:r>
            <a:endParaRPr sz="1350">
              <a:latin typeface="Arial"/>
              <a:cs typeface="Arial"/>
            </a:endParaRPr>
          </a:p>
        </p:txBody>
      </p:sp>
      <p:sp>
        <p:nvSpPr>
          <p:cNvPr id="21" name="object 21"/>
          <p:cNvSpPr txBox="1"/>
          <p:nvPr/>
        </p:nvSpPr>
        <p:spPr>
          <a:xfrm>
            <a:off x="12188189" y="6795135"/>
            <a:ext cx="381000" cy="226985"/>
          </a:xfrm>
          <a:prstGeom prst="rect">
            <a:avLst/>
          </a:prstGeom>
        </p:spPr>
        <p:txBody>
          <a:bodyPr vert="horz" wrap="square" lIns="0" tIns="19050" rIns="0" bIns="0" rtlCol="0">
            <a:spAutoFit/>
          </a:bodyPr>
          <a:lstStyle/>
          <a:p>
            <a:pPr marL="19050">
              <a:spcBef>
                <a:spcPts val="150"/>
              </a:spcBef>
            </a:pPr>
            <a:r>
              <a:rPr sz="1350" spc="-38" dirty="0">
                <a:solidFill>
                  <a:srgbClr val="585858"/>
                </a:solidFill>
                <a:latin typeface="Arial"/>
                <a:cs typeface="Arial"/>
              </a:rPr>
              <a:t>10%</a:t>
            </a:r>
            <a:endParaRPr sz="1350">
              <a:latin typeface="Arial"/>
              <a:cs typeface="Arial"/>
            </a:endParaRPr>
          </a:p>
        </p:txBody>
      </p:sp>
      <p:sp>
        <p:nvSpPr>
          <p:cNvPr id="22" name="object 22"/>
          <p:cNvSpPr txBox="1"/>
          <p:nvPr/>
        </p:nvSpPr>
        <p:spPr>
          <a:xfrm>
            <a:off x="12188189" y="6037898"/>
            <a:ext cx="381000" cy="226985"/>
          </a:xfrm>
          <a:prstGeom prst="rect">
            <a:avLst/>
          </a:prstGeom>
        </p:spPr>
        <p:txBody>
          <a:bodyPr vert="horz" wrap="square" lIns="0" tIns="19050" rIns="0" bIns="0" rtlCol="0">
            <a:spAutoFit/>
          </a:bodyPr>
          <a:lstStyle/>
          <a:p>
            <a:pPr marL="19050">
              <a:spcBef>
                <a:spcPts val="150"/>
              </a:spcBef>
            </a:pPr>
            <a:r>
              <a:rPr sz="1350" spc="-38" dirty="0">
                <a:solidFill>
                  <a:schemeClr val="bg1"/>
                </a:solidFill>
                <a:latin typeface="Arial"/>
                <a:cs typeface="Arial"/>
              </a:rPr>
              <a:t>15%</a:t>
            </a:r>
            <a:endParaRPr sz="1350">
              <a:solidFill>
                <a:schemeClr val="bg1"/>
              </a:solidFill>
              <a:latin typeface="Arial"/>
              <a:cs typeface="Arial"/>
            </a:endParaRPr>
          </a:p>
        </p:txBody>
      </p:sp>
      <p:sp>
        <p:nvSpPr>
          <p:cNvPr id="23" name="object 23"/>
          <p:cNvSpPr txBox="1"/>
          <p:nvPr/>
        </p:nvSpPr>
        <p:spPr>
          <a:xfrm>
            <a:off x="12188189" y="5280851"/>
            <a:ext cx="381000" cy="226985"/>
          </a:xfrm>
          <a:prstGeom prst="rect">
            <a:avLst/>
          </a:prstGeom>
        </p:spPr>
        <p:txBody>
          <a:bodyPr vert="horz" wrap="square" lIns="0" tIns="19050" rIns="0" bIns="0" rtlCol="0">
            <a:spAutoFit/>
          </a:bodyPr>
          <a:lstStyle/>
          <a:p>
            <a:pPr marL="19050">
              <a:spcBef>
                <a:spcPts val="150"/>
              </a:spcBef>
            </a:pPr>
            <a:r>
              <a:rPr sz="1350" spc="-38" dirty="0">
                <a:solidFill>
                  <a:schemeClr val="bg1"/>
                </a:solidFill>
                <a:latin typeface="Arial"/>
                <a:cs typeface="Arial"/>
              </a:rPr>
              <a:t>20%</a:t>
            </a:r>
            <a:endParaRPr sz="1350">
              <a:solidFill>
                <a:schemeClr val="bg1"/>
              </a:solidFill>
              <a:latin typeface="Arial"/>
              <a:cs typeface="Arial"/>
            </a:endParaRPr>
          </a:p>
        </p:txBody>
      </p:sp>
      <p:sp>
        <p:nvSpPr>
          <p:cNvPr id="24" name="object 24"/>
          <p:cNvSpPr txBox="1"/>
          <p:nvPr/>
        </p:nvSpPr>
        <p:spPr>
          <a:xfrm>
            <a:off x="12188189" y="4524183"/>
            <a:ext cx="381000" cy="226985"/>
          </a:xfrm>
          <a:prstGeom prst="rect">
            <a:avLst/>
          </a:prstGeom>
        </p:spPr>
        <p:txBody>
          <a:bodyPr vert="horz" wrap="square" lIns="0" tIns="19050" rIns="0" bIns="0" rtlCol="0">
            <a:spAutoFit/>
          </a:bodyPr>
          <a:lstStyle/>
          <a:p>
            <a:pPr marL="19050">
              <a:spcBef>
                <a:spcPts val="150"/>
              </a:spcBef>
            </a:pPr>
            <a:r>
              <a:rPr sz="1350" spc="-38" dirty="0">
                <a:solidFill>
                  <a:schemeClr val="bg1"/>
                </a:solidFill>
                <a:latin typeface="Arial"/>
                <a:cs typeface="Arial"/>
              </a:rPr>
              <a:t>25%</a:t>
            </a:r>
            <a:endParaRPr sz="1350">
              <a:solidFill>
                <a:schemeClr val="bg1"/>
              </a:solidFill>
              <a:latin typeface="Arial"/>
              <a:cs typeface="Arial"/>
            </a:endParaRPr>
          </a:p>
        </p:txBody>
      </p:sp>
      <p:sp>
        <p:nvSpPr>
          <p:cNvPr id="25" name="object 25"/>
          <p:cNvSpPr txBox="1"/>
          <p:nvPr/>
        </p:nvSpPr>
        <p:spPr>
          <a:xfrm>
            <a:off x="12188189" y="3766946"/>
            <a:ext cx="381000" cy="226985"/>
          </a:xfrm>
          <a:prstGeom prst="rect">
            <a:avLst/>
          </a:prstGeom>
        </p:spPr>
        <p:txBody>
          <a:bodyPr vert="horz" wrap="square" lIns="0" tIns="19050" rIns="0" bIns="0" rtlCol="0">
            <a:spAutoFit/>
          </a:bodyPr>
          <a:lstStyle/>
          <a:p>
            <a:pPr marL="19050">
              <a:spcBef>
                <a:spcPts val="150"/>
              </a:spcBef>
            </a:pPr>
            <a:r>
              <a:rPr sz="1350" spc="-38" dirty="0">
                <a:solidFill>
                  <a:schemeClr val="bg1"/>
                </a:solidFill>
                <a:latin typeface="Arial"/>
                <a:cs typeface="Arial"/>
              </a:rPr>
              <a:t>30%</a:t>
            </a:r>
            <a:endParaRPr sz="1350">
              <a:solidFill>
                <a:schemeClr val="bg1"/>
              </a:solidFill>
              <a:latin typeface="Arial"/>
              <a:cs typeface="Arial"/>
            </a:endParaRPr>
          </a:p>
        </p:txBody>
      </p:sp>
      <p:sp>
        <p:nvSpPr>
          <p:cNvPr id="26" name="object 26"/>
          <p:cNvSpPr txBox="1"/>
          <p:nvPr/>
        </p:nvSpPr>
        <p:spPr>
          <a:xfrm>
            <a:off x="11692510" y="2865425"/>
            <a:ext cx="4180523" cy="557845"/>
          </a:xfrm>
          <a:prstGeom prst="rect">
            <a:avLst/>
          </a:prstGeom>
        </p:spPr>
        <p:txBody>
          <a:bodyPr vert="horz" wrap="square" lIns="0" tIns="19050" rIns="0" bIns="0" rtlCol="0">
            <a:spAutoFit/>
          </a:bodyPr>
          <a:lstStyle/>
          <a:p>
            <a:pPr algn="ctr">
              <a:lnSpc>
                <a:spcPts val="2115"/>
              </a:lnSpc>
              <a:spcBef>
                <a:spcPts val="150"/>
              </a:spcBef>
            </a:pPr>
            <a:r>
              <a:rPr dirty="0">
                <a:solidFill>
                  <a:schemeClr val="bg1"/>
                </a:solidFill>
                <a:latin typeface="Arial"/>
                <a:cs typeface="Arial"/>
              </a:rPr>
              <a:t>Likelihood</a:t>
            </a:r>
            <a:r>
              <a:rPr spc="-53" dirty="0">
                <a:solidFill>
                  <a:schemeClr val="bg1"/>
                </a:solidFill>
                <a:latin typeface="Arial"/>
                <a:cs typeface="Arial"/>
              </a:rPr>
              <a:t> </a:t>
            </a:r>
            <a:r>
              <a:rPr dirty="0">
                <a:solidFill>
                  <a:schemeClr val="bg1"/>
                </a:solidFill>
                <a:latin typeface="Arial"/>
                <a:cs typeface="Arial"/>
              </a:rPr>
              <a:t>of</a:t>
            </a:r>
            <a:r>
              <a:rPr spc="-30" dirty="0">
                <a:solidFill>
                  <a:schemeClr val="bg1"/>
                </a:solidFill>
                <a:latin typeface="Arial"/>
                <a:cs typeface="Arial"/>
              </a:rPr>
              <a:t> </a:t>
            </a:r>
            <a:r>
              <a:rPr dirty="0">
                <a:solidFill>
                  <a:schemeClr val="bg1"/>
                </a:solidFill>
                <a:latin typeface="Arial"/>
                <a:cs typeface="Arial"/>
              </a:rPr>
              <a:t>continuing</a:t>
            </a:r>
            <a:r>
              <a:rPr spc="-45" dirty="0">
                <a:solidFill>
                  <a:schemeClr val="bg1"/>
                </a:solidFill>
                <a:latin typeface="Arial"/>
                <a:cs typeface="Arial"/>
              </a:rPr>
              <a:t> </a:t>
            </a:r>
            <a:r>
              <a:rPr dirty="0">
                <a:solidFill>
                  <a:schemeClr val="bg1"/>
                </a:solidFill>
                <a:latin typeface="Arial"/>
                <a:cs typeface="Arial"/>
              </a:rPr>
              <a:t>as</a:t>
            </a:r>
            <a:r>
              <a:rPr spc="-23" dirty="0">
                <a:solidFill>
                  <a:schemeClr val="bg1"/>
                </a:solidFill>
                <a:latin typeface="Arial"/>
                <a:cs typeface="Arial"/>
              </a:rPr>
              <a:t> </a:t>
            </a:r>
            <a:r>
              <a:rPr dirty="0">
                <a:solidFill>
                  <a:schemeClr val="bg1"/>
                </a:solidFill>
                <a:latin typeface="Arial"/>
                <a:cs typeface="Arial"/>
              </a:rPr>
              <a:t>a</a:t>
            </a:r>
            <a:r>
              <a:rPr spc="-30" dirty="0">
                <a:solidFill>
                  <a:schemeClr val="bg1"/>
                </a:solidFill>
                <a:latin typeface="Arial"/>
                <a:cs typeface="Arial"/>
              </a:rPr>
              <a:t> </a:t>
            </a:r>
            <a:r>
              <a:rPr dirty="0">
                <a:solidFill>
                  <a:schemeClr val="bg1"/>
                </a:solidFill>
                <a:latin typeface="Arial"/>
                <a:cs typeface="Arial"/>
              </a:rPr>
              <a:t>travel</a:t>
            </a:r>
            <a:r>
              <a:rPr spc="-15" dirty="0">
                <a:solidFill>
                  <a:schemeClr val="bg1"/>
                </a:solidFill>
                <a:latin typeface="Arial"/>
                <a:cs typeface="Arial"/>
              </a:rPr>
              <a:t> nurse</a:t>
            </a:r>
            <a:endParaRPr>
              <a:solidFill>
                <a:schemeClr val="bg1"/>
              </a:solidFill>
              <a:latin typeface="Arial"/>
              <a:cs typeface="Arial"/>
            </a:endParaRPr>
          </a:p>
          <a:p>
            <a:pPr marL="953" algn="ctr">
              <a:lnSpc>
                <a:spcPts val="2115"/>
              </a:lnSpc>
            </a:pPr>
            <a:r>
              <a:rPr dirty="0">
                <a:solidFill>
                  <a:schemeClr val="bg1"/>
                </a:solidFill>
                <a:latin typeface="Arial"/>
                <a:cs typeface="Arial"/>
              </a:rPr>
              <a:t>among</a:t>
            </a:r>
            <a:r>
              <a:rPr spc="-45" dirty="0">
                <a:solidFill>
                  <a:schemeClr val="bg1"/>
                </a:solidFill>
                <a:latin typeface="Arial"/>
                <a:cs typeface="Arial"/>
              </a:rPr>
              <a:t> </a:t>
            </a:r>
            <a:r>
              <a:rPr dirty="0">
                <a:solidFill>
                  <a:schemeClr val="bg1"/>
                </a:solidFill>
                <a:latin typeface="Arial"/>
                <a:cs typeface="Arial"/>
              </a:rPr>
              <a:t>"burned</a:t>
            </a:r>
            <a:r>
              <a:rPr spc="-53" dirty="0">
                <a:solidFill>
                  <a:schemeClr val="bg1"/>
                </a:solidFill>
                <a:latin typeface="Arial"/>
                <a:cs typeface="Arial"/>
              </a:rPr>
              <a:t> </a:t>
            </a:r>
            <a:r>
              <a:rPr dirty="0">
                <a:solidFill>
                  <a:schemeClr val="bg1"/>
                </a:solidFill>
                <a:latin typeface="Arial"/>
                <a:cs typeface="Arial"/>
              </a:rPr>
              <a:t>out"</a:t>
            </a:r>
            <a:r>
              <a:rPr spc="-23" dirty="0">
                <a:solidFill>
                  <a:schemeClr val="bg1"/>
                </a:solidFill>
                <a:latin typeface="Arial"/>
                <a:cs typeface="Arial"/>
              </a:rPr>
              <a:t> </a:t>
            </a:r>
            <a:r>
              <a:rPr spc="-15" dirty="0">
                <a:solidFill>
                  <a:schemeClr val="bg1"/>
                </a:solidFill>
                <a:latin typeface="Arial"/>
                <a:cs typeface="Arial"/>
              </a:rPr>
              <a:t>nurses</a:t>
            </a:r>
            <a:endParaRPr>
              <a:solidFill>
                <a:schemeClr val="bg1"/>
              </a:solidFill>
              <a:latin typeface="Arial"/>
              <a:cs typeface="Arial"/>
            </a:endParaRPr>
          </a:p>
        </p:txBody>
      </p:sp>
      <p:sp>
        <p:nvSpPr>
          <p:cNvPr id="27" name="object 27"/>
          <p:cNvSpPr/>
          <p:nvPr/>
        </p:nvSpPr>
        <p:spPr>
          <a:xfrm>
            <a:off x="15236189" y="7322057"/>
            <a:ext cx="114300" cy="117158"/>
          </a:xfrm>
          <a:custGeom>
            <a:avLst/>
            <a:gdLst/>
            <a:ahLst/>
            <a:cxnLst/>
            <a:rect l="l" t="t" r="r" b="b"/>
            <a:pathLst>
              <a:path w="76200" h="78104">
                <a:moveTo>
                  <a:pt x="76200" y="0"/>
                </a:moveTo>
                <a:lnTo>
                  <a:pt x="0" y="0"/>
                </a:lnTo>
                <a:lnTo>
                  <a:pt x="0" y="77723"/>
                </a:lnTo>
                <a:lnTo>
                  <a:pt x="76200" y="77723"/>
                </a:lnTo>
                <a:lnTo>
                  <a:pt x="76200" y="0"/>
                </a:lnTo>
                <a:close/>
              </a:path>
            </a:pathLst>
          </a:custGeom>
          <a:solidFill>
            <a:srgbClr val="B4C6E7"/>
          </a:solidFill>
        </p:spPr>
        <p:txBody>
          <a:bodyPr wrap="square" lIns="0" tIns="0" rIns="0" bIns="0" rtlCol="0"/>
          <a:lstStyle/>
          <a:p>
            <a:endParaRPr sz="2700"/>
          </a:p>
        </p:txBody>
      </p:sp>
      <p:sp>
        <p:nvSpPr>
          <p:cNvPr id="28" name="object 28"/>
          <p:cNvSpPr txBox="1"/>
          <p:nvPr/>
        </p:nvSpPr>
        <p:spPr>
          <a:xfrm>
            <a:off x="15384970" y="7090792"/>
            <a:ext cx="839153" cy="1153393"/>
          </a:xfrm>
          <a:prstGeom prst="rect">
            <a:avLst/>
          </a:prstGeom>
        </p:spPr>
        <p:txBody>
          <a:bodyPr vert="horz" wrap="square" lIns="0" tIns="19050" rIns="0" bIns="0" rtlCol="0">
            <a:spAutoFit/>
          </a:bodyPr>
          <a:lstStyle/>
          <a:p>
            <a:pPr marL="19050" marR="7620">
              <a:lnSpc>
                <a:spcPct val="142400"/>
              </a:lnSpc>
              <a:spcBef>
                <a:spcPts val="150"/>
              </a:spcBef>
            </a:pPr>
            <a:r>
              <a:rPr spc="-15" dirty="0">
                <a:solidFill>
                  <a:srgbClr val="585858"/>
                </a:solidFill>
                <a:latin typeface="Arial"/>
                <a:cs typeface="Arial"/>
              </a:rPr>
              <a:t>Likely Neutral Unlikely</a:t>
            </a:r>
            <a:endParaRPr>
              <a:latin typeface="Arial"/>
              <a:cs typeface="Arial"/>
            </a:endParaRPr>
          </a:p>
        </p:txBody>
      </p:sp>
      <p:sp>
        <p:nvSpPr>
          <p:cNvPr id="29" name="object 29"/>
          <p:cNvSpPr/>
          <p:nvPr/>
        </p:nvSpPr>
        <p:spPr>
          <a:xfrm>
            <a:off x="15236189" y="7712964"/>
            <a:ext cx="114300" cy="1143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B4C6E7"/>
          </a:solidFill>
        </p:spPr>
        <p:txBody>
          <a:bodyPr wrap="square" lIns="0" tIns="0" rIns="0" bIns="0" rtlCol="0"/>
          <a:lstStyle/>
          <a:p>
            <a:endParaRPr sz="2700"/>
          </a:p>
        </p:txBody>
      </p:sp>
      <p:pic>
        <p:nvPicPr>
          <p:cNvPr id="30" name="object 30"/>
          <p:cNvPicPr/>
          <p:nvPr/>
        </p:nvPicPr>
        <p:blipFill>
          <a:blip r:embed="rId4" cstate="print"/>
          <a:stretch>
            <a:fillRect/>
          </a:stretch>
        </p:blipFill>
        <p:spPr>
          <a:xfrm>
            <a:off x="15236189" y="8103869"/>
            <a:ext cx="114300" cy="114300"/>
          </a:xfrm>
          <a:prstGeom prst="rect">
            <a:avLst/>
          </a:prstGeom>
        </p:spPr>
      </p:pic>
      <p:sp>
        <p:nvSpPr>
          <p:cNvPr id="31" name="object 31"/>
          <p:cNvSpPr txBox="1"/>
          <p:nvPr/>
        </p:nvSpPr>
        <p:spPr>
          <a:xfrm>
            <a:off x="11340464" y="9317430"/>
            <a:ext cx="4340543" cy="249107"/>
          </a:xfrm>
          <a:prstGeom prst="rect">
            <a:avLst/>
          </a:prstGeom>
        </p:spPr>
        <p:txBody>
          <a:bodyPr vert="horz" wrap="square" lIns="0" tIns="18098" rIns="0" bIns="0" rtlCol="0">
            <a:spAutoFit/>
          </a:bodyPr>
          <a:lstStyle/>
          <a:p>
            <a:pPr marL="19050">
              <a:spcBef>
                <a:spcPts val="143"/>
              </a:spcBef>
            </a:pPr>
            <a:r>
              <a:rPr sz="1500" dirty="0">
                <a:solidFill>
                  <a:srgbClr val="7E7E7E"/>
                </a:solidFill>
                <a:latin typeface="Arial"/>
                <a:cs typeface="Arial"/>
              </a:rPr>
              <a:t>Question:</a:t>
            </a:r>
            <a:r>
              <a:rPr sz="1500" spc="-60" dirty="0">
                <a:solidFill>
                  <a:srgbClr val="7E7E7E"/>
                </a:solidFill>
                <a:latin typeface="Arial"/>
                <a:cs typeface="Arial"/>
              </a:rPr>
              <a:t> </a:t>
            </a:r>
            <a:r>
              <a:rPr sz="1500" dirty="0">
                <a:solidFill>
                  <a:srgbClr val="7E7E7E"/>
                </a:solidFill>
                <a:latin typeface="Arial"/>
                <a:cs typeface="Arial"/>
              </a:rPr>
              <a:t>How</a:t>
            </a:r>
            <a:r>
              <a:rPr sz="1500" spc="-23" dirty="0">
                <a:solidFill>
                  <a:srgbClr val="7E7E7E"/>
                </a:solidFill>
                <a:latin typeface="Arial"/>
                <a:cs typeface="Arial"/>
              </a:rPr>
              <a:t> </a:t>
            </a:r>
            <a:r>
              <a:rPr sz="1500" dirty="0">
                <a:solidFill>
                  <a:srgbClr val="7E7E7E"/>
                </a:solidFill>
                <a:latin typeface="Arial"/>
                <a:cs typeface="Arial"/>
              </a:rPr>
              <a:t>likely</a:t>
            </a:r>
            <a:r>
              <a:rPr sz="1500" spc="-38" dirty="0">
                <a:solidFill>
                  <a:srgbClr val="7E7E7E"/>
                </a:solidFill>
                <a:latin typeface="Arial"/>
                <a:cs typeface="Arial"/>
              </a:rPr>
              <a:t> </a:t>
            </a:r>
            <a:r>
              <a:rPr sz="1500" dirty="0">
                <a:solidFill>
                  <a:srgbClr val="7E7E7E"/>
                </a:solidFill>
                <a:latin typeface="Arial"/>
                <a:cs typeface="Arial"/>
              </a:rPr>
              <a:t>are</a:t>
            </a:r>
            <a:r>
              <a:rPr sz="1500" spc="-45" dirty="0">
                <a:solidFill>
                  <a:srgbClr val="7E7E7E"/>
                </a:solidFill>
                <a:latin typeface="Arial"/>
                <a:cs typeface="Arial"/>
              </a:rPr>
              <a:t> </a:t>
            </a:r>
            <a:r>
              <a:rPr sz="1500" dirty="0">
                <a:solidFill>
                  <a:srgbClr val="7E7E7E"/>
                </a:solidFill>
                <a:latin typeface="Arial"/>
                <a:cs typeface="Arial"/>
              </a:rPr>
              <a:t>you</a:t>
            </a:r>
            <a:r>
              <a:rPr sz="1500" spc="-8" dirty="0">
                <a:solidFill>
                  <a:srgbClr val="7E7E7E"/>
                </a:solidFill>
                <a:latin typeface="Arial"/>
                <a:cs typeface="Arial"/>
              </a:rPr>
              <a:t> </a:t>
            </a:r>
            <a:r>
              <a:rPr sz="1500" dirty="0">
                <a:solidFill>
                  <a:srgbClr val="7E7E7E"/>
                </a:solidFill>
                <a:latin typeface="Arial"/>
                <a:cs typeface="Arial"/>
              </a:rPr>
              <a:t>to</a:t>
            </a:r>
            <a:r>
              <a:rPr sz="1500" spc="-53" dirty="0">
                <a:solidFill>
                  <a:srgbClr val="7E7E7E"/>
                </a:solidFill>
                <a:latin typeface="Arial"/>
                <a:cs typeface="Arial"/>
              </a:rPr>
              <a:t> </a:t>
            </a:r>
            <a:r>
              <a:rPr sz="1500" dirty="0">
                <a:solidFill>
                  <a:srgbClr val="7E7E7E"/>
                </a:solidFill>
                <a:latin typeface="Arial"/>
                <a:cs typeface="Arial"/>
              </a:rPr>
              <a:t>continue</a:t>
            </a:r>
            <a:r>
              <a:rPr sz="1500" spc="-60" dirty="0">
                <a:solidFill>
                  <a:srgbClr val="7E7E7E"/>
                </a:solidFill>
                <a:latin typeface="Arial"/>
                <a:cs typeface="Arial"/>
              </a:rPr>
              <a:t> </a:t>
            </a:r>
            <a:r>
              <a:rPr sz="1500" dirty="0">
                <a:solidFill>
                  <a:srgbClr val="7E7E7E"/>
                </a:solidFill>
                <a:latin typeface="Arial"/>
                <a:cs typeface="Arial"/>
              </a:rPr>
              <a:t>as</a:t>
            </a:r>
            <a:r>
              <a:rPr sz="1500" spc="-53" dirty="0">
                <a:solidFill>
                  <a:srgbClr val="7E7E7E"/>
                </a:solidFill>
                <a:latin typeface="Arial"/>
                <a:cs typeface="Arial"/>
              </a:rPr>
              <a:t> </a:t>
            </a:r>
            <a:r>
              <a:rPr sz="1500" dirty="0">
                <a:solidFill>
                  <a:srgbClr val="7E7E7E"/>
                </a:solidFill>
                <a:latin typeface="Arial"/>
                <a:cs typeface="Arial"/>
              </a:rPr>
              <a:t>a</a:t>
            </a:r>
            <a:r>
              <a:rPr sz="1500" spc="-45" dirty="0">
                <a:solidFill>
                  <a:srgbClr val="7E7E7E"/>
                </a:solidFill>
                <a:latin typeface="Arial"/>
                <a:cs typeface="Arial"/>
              </a:rPr>
              <a:t> </a:t>
            </a:r>
            <a:r>
              <a:rPr sz="1500" spc="-15" dirty="0">
                <a:solidFill>
                  <a:srgbClr val="7E7E7E"/>
                </a:solidFill>
                <a:latin typeface="Arial"/>
                <a:cs typeface="Arial"/>
              </a:rPr>
              <a:t>travel</a:t>
            </a:r>
            <a:endParaRPr sz="1500">
              <a:latin typeface="Arial"/>
              <a:cs typeface="Arial"/>
            </a:endParaRPr>
          </a:p>
        </p:txBody>
      </p:sp>
      <p:grpSp>
        <p:nvGrpSpPr>
          <p:cNvPr id="34" name="object 34"/>
          <p:cNvGrpSpPr/>
          <p:nvPr/>
        </p:nvGrpSpPr>
        <p:grpSpPr>
          <a:xfrm>
            <a:off x="3025625" y="3550893"/>
            <a:ext cx="5068253" cy="4714875"/>
            <a:chOff x="2017083" y="2367262"/>
            <a:chExt cx="3378835" cy="3143250"/>
          </a:xfrm>
        </p:grpSpPr>
        <p:sp>
          <p:nvSpPr>
            <p:cNvPr id="35" name="object 35"/>
            <p:cNvSpPr/>
            <p:nvPr/>
          </p:nvSpPr>
          <p:spPr>
            <a:xfrm>
              <a:off x="3824097" y="2662681"/>
              <a:ext cx="1571625" cy="2654935"/>
            </a:xfrm>
            <a:custGeom>
              <a:avLst/>
              <a:gdLst/>
              <a:ahLst/>
              <a:cxnLst/>
              <a:rect l="l" t="t" r="r" b="b"/>
              <a:pathLst>
                <a:path w="1571625" h="2654935">
                  <a:moveTo>
                    <a:pt x="901191" y="0"/>
                  </a:moveTo>
                  <a:lnTo>
                    <a:pt x="0" y="1287144"/>
                  </a:lnTo>
                  <a:lnTo>
                    <a:pt x="773683" y="2654680"/>
                  </a:lnTo>
                  <a:lnTo>
                    <a:pt x="816897" y="2629325"/>
                  </a:lnTo>
                  <a:lnTo>
                    <a:pt x="859216" y="2602643"/>
                  </a:lnTo>
                  <a:lnTo>
                    <a:pt x="900612" y="2574660"/>
                  </a:lnTo>
                  <a:lnTo>
                    <a:pt x="941058" y="2545402"/>
                  </a:lnTo>
                  <a:lnTo>
                    <a:pt x="980526" y="2514896"/>
                  </a:lnTo>
                  <a:lnTo>
                    <a:pt x="1018989" y="2483167"/>
                  </a:lnTo>
                  <a:lnTo>
                    <a:pt x="1056417" y="2450242"/>
                  </a:lnTo>
                  <a:lnTo>
                    <a:pt x="1092785" y="2416147"/>
                  </a:lnTo>
                  <a:lnTo>
                    <a:pt x="1128063" y="2380908"/>
                  </a:lnTo>
                  <a:lnTo>
                    <a:pt x="1162224" y="2344551"/>
                  </a:lnTo>
                  <a:lnTo>
                    <a:pt x="1195240" y="2307101"/>
                  </a:lnTo>
                  <a:lnTo>
                    <a:pt x="1227085" y="2268586"/>
                  </a:lnTo>
                  <a:lnTo>
                    <a:pt x="1257729" y="2229032"/>
                  </a:lnTo>
                  <a:lnTo>
                    <a:pt x="1287144" y="2188463"/>
                  </a:lnTo>
                  <a:lnTo>
                    <a:pt x="1314106" y="2148695"/>
                  </a:lnTo>
                  <a:lnTo>
                    <a:pt x="1339694" y="2108402"/>
                  </a:lnTo>
                  <a:lnTo>
                    <a:pt x="1363912" y="2067613"/>
                  </a:lnTo>
                  <a:lnTo>
                    <a:pt x="1386765" y="2026357"/>
                  </a:lnTo>
                  <a:lnTo>
                    <a:pt x="1408259" y="1984662"/>
                  </a:lnTo>
                  <a:lnTo>
                    <a:pt x="1428399" y="1942558"/>
                  </a:lnTo>
                  <a:lnTo>
                    <a:pt x="1447190" y="1900072"/>
                  </a:lnTo>
                  <a:lnTo>
                    <a:pt x="1464636" y="1857234"/>
                  </a:lnTo>
                  <a:lnTo>
                    <a:pt x="1480744" y="1814071"/>
                  </a:lnTo>
                  <a:lnTo>
                    <a:pt x="1495517" y="1770613"/>
                  </a:lnTo>
                  <a:lnTo>
                    <a:pt x="1508961" y="1726888"/>
                  </a:lnTo>
                  <a:lnTo>
                    <a:pt x="1521081" y="1682924"/>
                  </a:lnTo>
                  <a:lnTo>
                    <a:pt x="1531881" y="1638751"/>
                  </a:lnTo>
                  <a:lnTo>
                    <a:pt x="1541368" y="1594396"/>
                  </a:lnTo>
                  <a:lnTo>
                    <a:pt x="1549546" y="1549889"/>
                  </a:lnTo>
                  <a:lnTo>
                    <a:pt x="1556420" y="1505258"/>
                  </a:lnTo>
                  <a:lnTo>
                    <a:pt x="1561995" y="1460532"/>
                  </a:lnTo>
                  <a:lnTo>
                    <a:pt x="1566276" y="1415739"/>
                  </a:lnTo>
                  <a:lnTo>
                    <a:pt x="1569269" y="1370908"/>
                  </a:lnTo>
                  <a:lnTo>
                    <a:pt x="1570977" y="1326067"/>
                  </a:lnTo>
                  <a:lnTo>
                    <a:pt x="1571407" y="1281245"/>
                  </a:lnTo>
                  <a:lnTo>
                    <a:pt x="1570563" y="1236471"/>
                  </a:lnTo>
                  <a:lnTo>
                    <a:pt x="1568451" y="1191774"/>
                  </a:lnTo>
                  <a:lnTo>
                    <a:pt x="1565075" y="1147181"/>
                  </a:lnTo>
                  <a:lnTo>
                    <a:pt x="1560440" y="1102721"/>
                  </a:lnTo>
                  <a:lnTo>
                    <a:pt x="1554552" y="1058424"/>
                  </a:lnTo>
                  <a:lnTo>
                    <a:pt x="1547415" y="1014317"/>
                  </a:lnTo>
                  <a:lnTo>
                    <a:pt x="1539035" y="970429"/>
                  </a:lnTo>
                  <a:lnTo>
                    <a:pt x="1529416" y="926789"/>
                  </a:lnTo>
                  <a:lnTo>
                    <a:pt x="1518564" y="883426"/>
                  </a:lnTo>
                  <a:lnTo>
                    <a:pt x="1506484" y="840368"/>
                  </a:lnTo>
                  <a:lnTo>
                    <a:pt x="1493180" y="797643"/>
                  </a:lnTo>
                  <a:lnTo>
                    <a:pt x="1478658" y="755281"/>
                  </a:lnTo>
                  <a:lnTo>
                    <a:pt x="1462923" y="713309"/>
                  </a:lnTo>
                  <a:lnTo>
                    <a:pt x="1445979" y="671757"/>
                  </a:lnTo>
                  <a:lnTo>
                    <a:pt x="1427832" y="630653"/>
                  </a:lnTo>
                  <a:lnTo>
                    <a:pt x="1408487" y="590026"/>
                  </a:lnTo>
                  <a:lnTo>
                    <a:pt x="1387949" y="549904"/>
                  </a:lnTo>
                  <a:lnTo>
                    <a:pt x="1366223" y="510315"/>
                  </a:lnTo>
                  <a:lnTo>
                    <a:pt x="1343314" y="471290"/>
                  </a:lnTo>
                  <a:lnTo>
                    <a:pt x="1319227" y="432855"/>
                  </a:lnTo>
                  <a:lnTo>
                    <a:pt x="1293967" y="395040"/>
                  </a:lnTo>
                  <a:lnTo>
                    <a:pt x="1267540" y="357873"/>
                  </a:lnTo>
                  <a:lnTo>
                    <a:pt x="1239949" y="321382"/>
                  </a:lnTo>
                  <a:lnTo>
                    <a:pt x="1211200" y="285598"/>
                  </a:lnTo>
                  <a:lnTo>
                    <a:pt x="1181299" y="250547"/>
                  </a:lnTo>
                  <a:lnTo>
                    <a:pt x="1150250" y="216259"/>
                  </a:lnTo>
                  <a:lnTo>
                    <a:pt x="1118058" y="182762"/>
                  </a:lnTo>
                  <a:lnTo>
                    <a:pt x="1084728" y="150086"/>
                  </a:lnTo>
                  <a:lnTo>
                    <a:pt x="1050266" y="118257"/>
                  </a:lnTo>
                  <a:lnTo>
                    <a:pt x="1014676" y="87306"/>
                  </a:lnTo>
                  <a:lnTo>
                    <a:pt x="977964" y="57260"/>
                  </a:lnTo>
                  <a:lnTo>
                    <a:pt x="940134" y="28148"/>
                  </a:lnTo>
                  <a:lnTo>
                    <a:pt x="901191" y="0"/>
                  </a:lnTo>
                  <a:close/>
                </a:path>
              </a:pathLst>
            </a:custGeom>
            <a:solidFill>
              <a:srgbClr val="4471C4"/>
            </a:solidFill>
          </p:spPr>
          <p:txBody>
            <a:bodyPr wrap="square" lIns="0" tIns="0" rIns="0" bIns="0" rtlCol="0"/>
            <a:lstStyle/>
            <a:p>
              <a:endParaRPr sz="2700"/>
            </a:p>
          </p:txBody>
        </p:sp>
        <p:sp>
          <p:nvSpPr>
            <p:cNvPr id="36" name="object 36"/>
            <p:cNvSpPr/>
            <p:nvPr/>
          </p:nvSpPr>
          <p:spPr>
            <a:xfrm>
              <a:off x="2044826" y="3938524"/>
              <a:ext cx="2317750" cy="1571625"/>
            </a:xfrm>
            <a:custGeom>
              <a:avLst/>
              <a:gdLst/>
              <a:ahLst/>
              <a:cxnLst/>
              <a:rect l="l" t="t" r="r" b="b"/>
              <a:pathLst>
                <a:path w="2317750" h="1571625">
                  <a:moveTo>
                    <a:pt x="1543812" y="0"/>
                  </a:moveTo>
                  <a:lnTo>
                    <a:pt x="0" y="292607"/>
                  </a:lnTo>
                  <a:lnTo>
                    <a:pt x="10425" y="343114"/>
                  </a:lnTo>
                  <a:lnTo>
                    <a:pt x="22489" y="393188"/>
                  </a:lnTo>
                  <a:lnTo>
                    <a:pt x="36175" y="442793"/>
                  </a:lnTo>
                  <a:lnTo>
                    <a:pt x="51470" y="491892"/>
                  </a:lnTo>
                  <a:lnTo>
                    <a:pt x="68357" y="540448"/>
                  </a:lnTo>
                  <a:lnTo>
                    <a:pt x="86822" y="588425"/>
                  </a:lnTo>
                  <a:lnTo>
                    <a:pt x="106848" y="635786"/>
                  </a:lnTo>
                  <a:lnTo>
                    <a:pt x="128422" y="682495"/>
                  </a:lnTo>
                  <a:lnTo>
                    <a:pt x="151527" y="728516"/>
                  </a:lnTo>
                  <a:lnTo>
                    <a:pt x="176149" y="773811"/>
                  </a:lnTo>
                  <a:lnTo>
                    <a:pt x="200432" y="815265"/>
                  </a:lnTo>
                  <a:lnTo>
                    <a:pt x="225782" y="855705"/>
                  </a:lnTo>
                  <a:lnTo>
                    <a:pt x="252168" y="895122"/>
                  </a:lnTo>
                  <a:lnTo>
                    <a:pt x="279564" y="933509"/>
                  </a:lnTo>
                  <a:lnTo>
                    <a:pt x="307942" y="970858"/>
                  </a:lnTo>
                  <a:lnTo>
                    <a:pt x="337272" y="1007161"/>
                  </a:lnTo>
                  <a:lnTo>
                    <a:pt x="367529" y="1042410"/>
                  </a:lnTo>
                  <a:lnTo>
                    <a:pt x="398682" y="1076598"/>
                  </a:lnTo>
                  <a:lnTo>
                    <a:pt x="430705" y="1109716"/>
                  </a:lnTo>
                  <a:lnTo>
                    <a:pt x="463569" y="1141758"/>
                  </a:lnTo>
                  <a:lnTo>
                    <a:pt x="497246" y="1172715"/>
                  </a:lnTo>
                  <a:lnTo>
                    <a:pt x="531709" y="1202580"/>
                  </a:lnTo>
                  <a:lnTo>
                    <a:pt x="566929" y="1231344"/>
                  </a:lnTo>
                  <a:lnTo>
                    <a:pt x="602879" y="1259000"/>
                  </a:lnTo>
                  <a:lnTo>
                    <a:pt x="639530" y="1285541"/>
                  </a:lnTo>
                  <a:lnTo>
                    <a:pt x="676854" y="1310958"/>
                  </a:lnTo>
                  <a:lnTo>
                    <a:pt x="714824" y="1335244"/>
                  </a:lnTo>
                  <a:lnTo>
                    <a:pt x="753411" y="1358391"/>
                  </a:lnTo>
                  <a:lnTo>
                    <a:pt x="792587" y="1380390"/>
                  </a:lnTo>
                  <a:lnTo>
                    <a:pt x="832325" y="1401236"/>
                  </a:lnTo>
                  <a:lnTo>
                    <a:pt x="872596" y="1420919"/>
                  </a:lnTo>
                  <a:lnTo>
                    <a:pt x="913372" y="1439431"/>
                  </a:lnTo>
                  <a:lnTo>
                    <a:pt x="954626" y="1456766"/>
                  </a:lnTo>
                  <a:lnTo>
                    <a:pt x="996329" y="1472915"/>
                  </a:lnTo>
                  <a:lnTo>
                    <a:pt x="1038453" y="1487871"/>
                  </a:lnTo>
                  <a:lnTo>
                    <a:pt x="1080971" y="1501626"/>
                  </a:lnTo>
                  <a:lnTo>
                    <a:pt x="1123854" y="1514171"/>
                  </a:lnTo>
                  <a:lnTo>
                    <a:pt x="1167075" y="1525500"/>
                  </a:lnTo>
                  <a:lnTo>
                    <a:pt x="1210605" y="1535605"/>
                  </a:lnTo>
                  <a:lnTo>
                    <a:pt x="1254416" y="1544477"/>
                  </a:lnTo>
                  <a:lnTo>
                    <a:pt x="1298481" y="1552109"/>
                  </a:lnTo>
                  <a:lnTo>
                    <a:pt x="1342771" y="1558493"/>
                  </a:lnTo>
                  <a:lnTo>
                    <a:pt x="1387258" y="1563622"/>
                  </a:lnTo>
                  <a:lnTo>
                    <a:pt x="1431915" y="1567487"/>
                  </a:lnTo>
                  <a:lnTo>
                    <a:pt x="1476713" y="1570081"/>
                  </a:lnTo>
                  <a:lnTo>
                    <a:pt x="1521624" y="1571397"/>
                  </a:lnTo>
                  <a:lnTo>
                    <a:pt x="1566621" y="1571426"/>
                  </a:lnTo>
                  <a:lnTo>
                    <a:pt x="1611675" y="1570160"/>
                  </a:lnTo>
                  <a:lnTo>
                    <a:pt x="1656759" y="1567592"/>
                  </a:lnTo>
                  <a:lnTo>
                    <a:pt x="1701844" y="1563715"/>
                  </a:lnTo>
                  <a:lnTo>
                    <a:pt x="1746902" y="1558519"/>
                  </a:lnTo>
                  <a:lnTo>
                    <a:pt x="1791905" y="1551998"/>
                  </a:lnTo>
                  <a:lnTo>
                    <a:pt x="1836826" y="1544144"/>
                  </a:lnTo>
                  <a:lnTo>
                    <a:pt x="1881637" y="1534949"/>
                  </a:lnTo>
                  <a:lnTo>
                    <a:pt x="1926308" y="1524405"/>
                  </a:lnTo>
                  <a:lnTo>
                    <a:pt x="1970814" y="1512505"/>
                  </a:lnTo>
                  <a:lnTo>
                    <a:pt x="2015124" y="1499241"/>
                  </a:lnTo>
                  <a:lnTo>
                    <a:pt x="2059212" y="1484604"/>
                  </a:lnTo>
                  <a:lnTo>
                    <a:pt x="2103049" y="1468587"/>
                  </a:lnTo>
                  <a:lnTo>
                    <a:pt x="2146608" y="1451183"/>
                  </a:lnTo>
                  <a:lnTo>
                    <a:pt x="2189859" y="1432384"/>
                  </a:lnTo>
                  <a:lnTo>
                    <a:pt x="2232777" y="1412181"/>
                  </a:lnTo>
                  <a:lnTo>
                    <a:pt x="2275331" y="1390568"/>
                  </a:lnTo>
                  <a:lnTo>
                    <a:pt x="2317496" y="1367536"/>
                  </a:lnTo>
                  <a:lnTo>
                    <a:pt x="1543812" y="0"/>
                  </a:lnTo>
                  <a:close/>
                </a:path>
              </a:pathLst>
            </a:custGeom>
            <a:solidFill>
              <a:srgbClr val="EC7C30"/>
            </a:solidFill>
          </p:spPr>
          <p:txBody>
            <a:bodyPr wrap="square" lIns="0" tIns="0" rIns="0" bIns="0" rtlCol="0"/>
            <a:lstStyle/>
            <a:p>
              <a:endParaRPr sz="2700"/>
            </a:p>
          </p:txBody>
        </p:sp>
        <p:sp>
          <p:nvSpPr>
            <p:cNvPr id="37" name="object 37"/>
            <p:cNvSpPr/>
            <p:nvPr/>
          </p:nvSpPr>
          <p:spPr>
            <a:xfrm>
              <a:off x="2017083" y="2367262"/>
              <a:ext cx="2473325" cy="1864360"/>
            </a:xfrm>
            <a:custGeom>
              <a:avLst/>
              <a:gdLst/>
              <a:ahLst/>
              <a:cxnLst/>
              <a:rect l="l" t="t" r="r" b="b"/>
              <a:pathLst>
                <a:path w="2473325" h="1864360">
                  <a:moveTo>
                    <a:pt x="1579777" y="0"/>
                  </a:moveTo>
                  <a:lnTo>
                    <a:pt x="1529643" y="534"/>
                  </a:lnTo>
                  <a:lnTo>
                    <a:pt x="1479458" y="2673"/>
                  </a:lnTo>
                  <a:lnTo>
                    <a:pt x="1429258" y="6427"/>
                  </a:lnTo>
                  <a:lnTo>
                    <a:pt x="1379081" y="11802"/>
                  </a:lnTo>
                  <a:lnTo>
                    <a:pt x="1328965" y="18806"/>
                  </a:lnTo>
                  <a:lnTo>
                    <a:pt x="1278947" y="27449"/>
                  </a:lnTo>
                  <a:lnTo>
                    <a:pt x="1231880" y="37106"/>
                  </a:lnTo>
                  <a:lnTo>
                    <a:pt x="1185430" y="48098"/>
                  </a:lnTo>
                  <a:lnTo>
                    <a:pt x="1139616" y="60402"/>
                  </a:lnTo>
                  <a:lnTo>
                    <a:pt x="1094452" y="73992"/>
                  </a:lnTo>
                  <a:lnTo>
                    <a:pt x="1049956" y="88846"/>
                  </a:lnTo>
                  <a:lnTo>
                    <a:pt x="1006143" y="104938"/>
                  </a:lnTo>
                  <a:lnTo>
                    <a:pt x="963030" y="122246"/>
                  </a:lnTo>
                  <a:lnTo>
                    <a:pt x="920633" y="140745"/>
                  </a:lnTo>
                  <a:lnTo>
                    <a:pt x="878969" y="160411"/>
                  </a:lnTo>
                  <a:lnTo>
                    <a:pt x="838055" y="181219"/>
                  </a:lnTo>
                  <a:lnTo>
                    <a:pt x="797905" y="203147"/>
                  </a:lnTo>
                  <a:lnTo>
                    <a:pt x="758538" y="226170"/>
                  </a:lnTo>
                  <a:lnTo>
                    <a:pt x="719968" y="250263"/>
                  </a:lnTo>
                  <a:lnTo>
                    <a:pt x="682213" y="275404"/>
                  </a:lnTo>
                  <a:lnTo>
                    <a:pt x="645289" y="301567"/>
                  </a:lnTo>
                  <a:lnTo>
                    <a:pt x="609212" y="328730"/>
                  </a:lnTo>
                  <a:lnTo>
                    <a:pt x="573999" y="356867"/>
                  </a:lnTo>
                  <a:lnTo>
                    <a:pt x="539666" y="385956"/>
                  </a:lnTo>
                  <a:lnTo>
                    <a:pt x="506229" y="415971"/>
                  </a:lnTo>
                  <a:lnTo>
                    <a:pt x="473705" y="446889"/>
                  </a:lnTo>
                  <a:lnTo>
                    <a:pt x="442109" y="478686"/>
                  </a:lnTo>
                  <a:lnTo>
                    <a:pt x="411460" y="511337"/>
                  </a:lnTo>
                  <a:lnTo>
                    <a:pt x="381772" y="544820"/>
                  </a:lnTo>
                  <a:lnTo>
                    <a:pt x="353062" y="579109"/>
                  </a:lnTo>
                  <a:lnTo>
                    <a:pt x="325346" y="614182"/>
                  </a:lnTo>
                  <a:lnTo>
                    <a:pt x="298642" y="650013"/>
                  </a:lnTo>
                  <a:lnTo>
                    <a:pt x="272964" y="686579"/>
                  </a:lnTo>
                  <a:lnTo>
                    <a:pt x="248330" y="723855"/>
                  </a:lnTo>
                  <a:lnTo>
                    <a:pt x="224756" y="761819"/>
                  </a:lnTo>
                  <a:lnTo>
                    <a:pt x="202259" y="800445"/>
                  </a:lnTo>
                  <a:lnTo>
                    <a:pt x="180854" y="839710"/>
                  </a:lnTo>
                  <a:lnTo>
                    <a:pt x="160558" y="879589"/>
                  </a:lnTo>
                  <a:lnTo>
                    <a:pt x="141387" y="920060"/>
                  </a:lnTo>
                  <a:lnTo>
                    <a:pt x="123358" y="961097"/>
                  </a:lnTo>
                  <a:lnTo>
                    <a:pt x="106488" y="1002677"/>
                  </a:lnTo>
                  <a:lnTo>
                    <a:pt x="90791" y="1044775"/>
                  </a:lnTo>
                  <a:lnTo>
                    <a:pt x="76286" y="1087368"/>
                  </a:lnTo>
                  <a:lnTo>
                    <a:pt x="62988" y="1130432"/>
                  </a:lnTo>
                  <a:lnTo>
                    <a:pt x="50913" y="1173942"/>
                  </a:lnTo>
                  <a:lnTo>
                    <a:pt x="40078" y="1217876"/>
                  </a:lnTo>
                  <a:lnTo>
                    <a:pt x="30500" y="1262207"/>
                  </a:lnTo>
                  <a:lnTo>
                    <a:pt x="22194" y="1306914"/>
                  </a:lnTo>
                  <a:lnTo>
                    <a:pt x="15177" y="1351970"/>
                  </a:lnTo>
                  <a:lnTo>
                    <a:pt x="9465" y="1397354"/>
                  </a:lnTo>
                  <a:lnTo>
                    <a:pt x="5075" y="1443040"/>
                  </a:lnTo>
                  <a:lnTo>
                    <a:pt x="2023" y="1489005"/>
                  </a:lnTo>
                  <a:lnTo>
                    <a:pt x="326" y="1535224"/>
                  </a:lnTo>
                  <a:lnTo>
                    <a:pt x="0" y="1581674"/>
                  </a:lnTo>
                  <a:lnTo>
                    <a:pt x="1060" y="1628330"/>
                  </a:lnTo>
                  <a:lnTo>
                    <a:pt x="3524" y="1675169"/>
                  </a:lnTo>
                  <a:lnTo>
                    <a:pt x="7408" y="1722166"/>
                  </a:lnTo>
                  <a:lnTo>
                    <a:pt x="12728" y="1769298"/>
                  </a:lnTo>
                  <a:lnTo>
                    <a:pt x="19501" y="1816540"/>
                  </a:lnTo>
                  <a:lnTo>
                    <a:pt x="27743" y="1863869"/>
                  </a:lnTo>
                  <a:lnTo>
                    <a:pt x="1571555" y="1571261"/>
                  </a:lnTo>
                  <a:lnTo>
                    <a:pt x="2472747" y="284116"/>
                  </a:lnTo>
                  <a:lnTo>
                    <a:pt x="2430702" y="255685"/>
                  </a:lnTo>
                  <a:lnTo>
                    <a:pt x="2387895" y="228705"/>
                  </a:lnTo>
                  <a:lnTo>
                    <a:pt x="2344363" y="203186"/>
                  </a:lnTo>
                  <a:lnTo>
                    <a:pt x="2300144" y="179134"/>
                  </a:lnTo>
                  <a:lnTo>
                    <a:pt x="2255274" y="156558"/>
                  </a:lnTo>
                  <a:lnTo>
                    <a:pt x="2209792" y="135466"/>
                  </a:lnTo>
                  <a:lnTo>
                    <a:pt x="2163734" y="115866"/>
                  </a:lnTo>
                  <a:lnTo>
                    <a:pt x="2117138" y="97767"/>
                  </a:lnTo>
                  <a:lnTo>
                    <a:pt x="2070042" y="81175"/>
                  </a:lnTo>
                  <a:lnTo>
                    <a:pt x="2022482" y="66100"/>
                  </a:lnTo>
                  <a:lnTo>
                    <a:pt x="1974497" y="52550"/>
                  </a:lnTo>
                  <a:lnTo>
                    <a:pt x="1926123" y="40532"/>
                  </a:lnTo>
                  <a:lnTo>
                    <a:pt x="1877399" y="30055"/>
                  </a:lnTo>
                  <a:lnTo>
                    <a:pt x="1828361" y="21126"/>
                  </a:lnTo>
                  <a:lnTo>
                    <a:pt x="1779047" y="13755"/>
                  </a:lnTo>
                  <a:lnTo>
                    <a:pt x="1729494" y="7948"/>
                  </a:lnTo>
                  <a:lnTo>
                    <a:pt x="1679739" y="3715"/>
                  </a:lnTo>
                  <a:lnTo>
                    <a:pt x="1629821" y="1063"/>
                  </a:lnTo>
                  <a:lnTo>
                    <a:pt x="1579777" y="0"/>
                  </a:lnTo>
                  <a:close/>
                </a:path>
              </a:pathLst>
            </a:custGeom>
            <a:solidFill>
              <a:srgbClr val="A4A4A4"/>
            </a:solidFill>
          </p:spPr>
          <p:txBody>
            <a:bodyPr wrap="square" lIns="0" tIns="0" rIns="0" bIns="0" rtlCol="0"/>
            <a:lstStyle/>
            <a:p>
              <a:endParaRPr sz="2700"/>
            </a:p>
          </p:txBody>
        </p:sp>
      </p:grpSp>
      <p:sp>
        <p:nvSpPr>
          <p:cNvPr id="38" name="object 38"/>
          <p:cNvSpPr txBox="1"/>
          <p:nvPr/>
        </p:nvSpPr>
        <p:spPr>
          <a:xfrm>
            <a:off x="8262746" y="5861495"/>
            <a:ext cx="1432560" cy="342401"/>
          </a:xfrm>
          <a:prstGeom prst="rect">
            <a:avLst/>
          </a:prstGeom>
        </p:spPr>
        <p:txBody>
          <a:bodyPr vert="horz" wrap="square" lIns="0" tIns="19050" rIns="0" bIns="0" rtlCol="0">
            <a:spAutoFit/>
          </a:bodyPr>
          <a:lstStyle/>
          <a:p>
            <a:pPr marL="19050">
              <a:spcBef>
                <a:spcPts val="150"/>
              </a:spcBef>
            </a:pPr>
            <a:r>
              <a:rPr sz="2100" dirty="0">
                <a:solidFill>
                  <a:schemeClr val="bg1"/>
                </a:solidFill>
                <a:latin typeface="Arial"/>
                <a:cs typeface="Arial"/>
              </a:rPr>
              <a:t>Agree,</a:t>
            </a:r>
            <a:r>
              <a:rPr sz="2100" spc="-53" dirty="0">
                <a:solidFill>
                  <a:schemeClr val="bg1"/>
                </a:solidFill>
                <a:latin typeface="Arial"/>
                <a:cs typeface="Arial"/>
              </a:rPr>
              <a:t> </a:t>
            </a:r>
            <a:r>
              <a:rPr sz="2100" spc="-38" dirty="0">
                <a:solidFill>
                  <a:schemeClr val="bg1"/>
                </a:solidFill>
                <a:latin typeface="Arial"/>
                <a:cs typeface="Arial"/>
              </a:rPr>
              <a:t>32%</a:t>
            </a:r>
            <a:endParaRPr sz="2100">
              <a:solidFill>
                <a:schemeClr val="bg1"/>
              </a:solidFill>
              <a:latin typeface="Arial"/>
              <a:cs typeface="Arial"/>
            </a:endParaRPr>
          </a:p>
        </p:txBody>
      </p:sp>
      <p:sp>
        <p:nvSpPr>
          <p:cNvPr id="39" name="object 39"/>
          <p:cNvSpPr txBox="1"/>
          <p:nvPr/>
        </p:nvSpPr>
        <p:spPr>
          <a:xfrm>
            <a:off x="2706242" y="8124596"/>
            <a:ext cx="1581150" cy="342401"/>
          </a:xfrm>
          <a:prstGeom prst="rect">
            <a:avLst/>
          </a:prstGeom>
        </p:spPr>
        <p:txBody>
          <a:bodyPr vert="horz" wrap="square" lIns="0" tIns="19050" rIns="0" bIns="0" rtlCol="0">
            <a:spAutoFit/>
          </a:bodyPr>
          <a:lstStyle/>
          <a:p>
            <a:pPr marL="19050">
              <a:spcBef>
                <a:spcPts val="150"/>
              </a:spcBef>
            </a:pPr>
            <a:r>
              <a:rPr sz="2100" dirty="0">
                <a:solidFill>
                  <a:srgbClr val="404040"/>
                </a:solidFill>
                <a:latin typeface="Arial"/>
                <a:cs typeface="Arial"/>
              </a:rPr>
              <a:t>Neutral,</a:t>
            </a:r>
            <a:r>
              <a:rPr sz="2100" spc="-53" dirty="0">
                <a:solidFill>
                  <a:srgbClr val="404040"/>
                </a:solidFill>
                <a:latin typeface="Arial"/>
                <a:cs typeface="Arial"/>
              </a:rPr>
              <a:t> </a:t>
            </a:r>
            <a:r>
              <a:rPr sz="2100" spc="-38" dirty="0">
                <a:solidFill>
                  <a:srgbClr val="404040"/>
                </a:solidFill>
                <a:latin typeface="Arial"/>
                <a:cs typeface="Arial"/>
              </a:rPr>
              <a:t>30%</a:t>
            </a:r>
            <a:endParaRPr sz="2100">
              <a:latin typeface="Arial"/>
              <a:cs typeface="Arial"/>
            </a:endParaRPr>
          </a:p>
        </p:txBody>
      </p:sp>
      <p:sp>
        <p:nvSpPr>
          <p:cNvPr id="40" name="object 40"/>
          <p:cNvSpPr txBox="1"/>
          <p:nvPr/>
        </p:nvSpPr>
        <p:spPr>
          <a:xfrm>
            <a:off x="2193416" y="3477197"/>
            <a:ext cx="1789748" cy="343364"/>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Disagree,</a:t>
            </a:r>
            <a:r>
              <a:rPr sz="2100" spc="-75" dirty="0">
                <a:solidFill>
                  <a:schemeClr val="bg1"/>
                </a:solidFill>
                <a:latin typeface="Arial"/>
                <a:cs typeface="Arial"/>
              </a:rPr>
              <a:t> </a:t>
            </a:r>
            <a:r>
              <a:rPr sz="2100" spc="-38" dirty="0">
                <a:solidFill>
                  <a:schemeClr val="bg1"/>
                </a:solidFill>
                <a:latin typeface="Arial"/>
                <a:cs typeface="Arial"/>
              </a:rPr>
              <a:t>38%</a:t>
            </a:r>
            <a:endParaRPr sz="2100">
              <a:solidFill>
                <a:schemeClr val="bg1"/>
              </a:solidFill>
              <a:latin typeface="Arial"/>
              <a:cs typeface="Arial"/>
            </a:endParaRPr>
          </a:p>
        </p:txBody>
      </p:sp>
      <p:sp>
        <p:nvSpPr>
          <p:cNvPr id="41" name="object 41"/>
          <p:cNvSpPr txBox="1"/>
          <p:nvPr/>
        </p:nvSpPr>
        <p:spPr>
          <a:xfrm>
            <a:off x="1736598" y="1935479"/>
            <a:ext cx="6537960" cy="1187826"/>
          </a:xfrm>
          <a:prstGeom prst="rect">
            <a:avLst/>
          </a:prstGeom>
        </p:spPr>
        <p:txBody>
          <a:bodyPr vert="horz" wrap="square" lIns="0" tIns="18098" rIns="0" bIns="0" rtlCol="0">
            <a:spAutoFit/>
          </a:bodyPr>
          <a:lstStyle/>
          <a:p>
            <a:pPr marL="572453">
              <a:spcBef>
                <a:spcPts val="143"/>
              </a:spcBef>
            </a:pPr>
            <a:r>
              <a:rPr sz="2400" dirty="0">
                <a:solidFill>
                  <a:schemeClr val="bg1"/>
                </a:solidFill>
                <a:latin typeface="Arial"/>
                <a:cs typeface="Arial"/>
              </a:rPr>
              <a:t>Nearly</a:t>
            </a:r>
            <a:r>
              <a:rPr sz="2400" spc="-60" dirty="0">
                <a:solidFill>
                  <a:schemeClr val="bg1"/>
                </a:solidFill>
                <a:latin typeface="Arial"/>
                <a:cs typeface="Arial"/>
              </a:rPr>
              <a:t> </a:t>
            </a:r>
            <a:r>
              <a:rPr sz="2400" spc="-15" dirty="0">
                <a:solidFill>
                  <a:schemeClr val="bg1"/>
                </a:solidFill>
                <a:latin typeface="Arial"/>
                <a:cs typeface="Arial"/>
              </a:rPr>
              <a:t>one-</a:t>
            </a:r>
            <a:r>
              <a:rPr sz="2400" dirty="0">
                <a:solidFill>
                  <a:schemeClr val="bg1"/>
                </a:solidFill>
                <a:latin typeface="Arial"/>
                <a:cs typeface="Arial"/>
              </a:rPr>
              <a:t>third</a:t>
            </a:r>
            <a:r>
              <a:rPr sz="2400" spc="-53" dirty="0">
                <a:solidFill>
                  <a:schemeClr val="bg1"/>
                </a:solidFill>
                <a:latin typeface="Arial"/>
                <a:cs typeface="Arial"/>
              </a:rPr>
              <a:t> </a:t>
            </a:r>
            <a:r>
              <a:rPr sz="2400" dirty="0">
                <a:solidFill>
                  <a:schemeClr val="bg1"/>
                </a:solidFill>
                <a:latin typeface="Arial"/>
                <a:cs typeface="Arial"/>
              </a:rPr>
              <a:t>of</a:t>
            </a:r>
            <a:r>
              <a:rPr sz="2400" spc="-45" dirty="0">
                <a:solidFill>
                  <a:schemeClr val="bg1"/>
                </a:solidFill>
                <a:latin typeface="Arial"/>
                <a:cs typeface="Arial"/>
              </a:rPr>
              <a:t> </a:t>
            </a:r>
            <a:r>
              <a:rPr sz="2400" dirty="0">
                <a:solidFill>
                  <a:schemeClr val="bg1"/>
                </a:solidFill>
                <a:latin typeface="Arial"/>
                <a:cs typeface="Arial"/>
              </a:rPr>
              <a:t>travel</a:t>
            </a:r>
            <a:r>
              <a:rPr sz="2400" spc="-38" dirty="0">
                <a:solidFill>
                  <a:schemeClr val="bg1"/>
                </a:solidFill>
                <a:latin typeface="Arial"/>
                <a:cs typeface="Arial"/>
              </a:rPr>
              <a:t> </a:t>
            </a:r>
            <a:r>
              <a:rPr sz="2400" dirty="0">
                <a:solidFill>
                  <a:schemeClr val="bg1"/>
                </a:solidFill>
                <a:latin typeface="Arial"/>
                <a:cs typeface="Arial"/>
              </a:rPr>
              <a:t>nurses</a:t>
            </a:r>
            <a:r>
              <a:rPr sz="2400" spc="-53" dirty="0">
                <a:solidFill>
                  <a:schemeClr val="bg1"/>
                </a:solidFill>
                <a:latin typeface="Arial"/>
                <a:cs typeface="Arial"/>
              </a:rPr>
              <a:t> </a:t>
            </a:r>
            <a:r>
              <a:rPr sz="2400" dirty="0">
                <a:solidFill>
                  <a:schemeClr val="bg1"/>
                </a:solidFill>
                <a:latin typeface="Arial"/>
                <a:cs typeface="Arial"/>
              </a:rPr>
              <a:t>feel</a:t>
            </a:r>
            <a:r>
              <a:rPr sz="2400" spc="-38" dirty="0">
                <a:solidFill>
                  <a:schemeClr val="bg1"/>
                </a:solidFill>
                <a:latin typeface="Arial"/>
                <a:cs typeface="Arial"/>
              </a:rPr>
              <a:t> </a:t>
            </a:r>
            <a:r>
              <a:rPr sz="2400" spc="-15" dirty="0">
                <a:solidFill>
                  <a:schemeClr val="bg1"/>
                </a:solidFill>
                <a:latin typeface="Arial"/>
                <a:cs typeface="Arial"/>
              </a:rPr>
              <a:t>burned</a:t>
            </a:r>
            <a:endParaRPr sz="2400" dirty="0">
              <a:solidFill>
                <a:schemeClr val="bg1"/>
              </a:solidFill>
              <a:latin typeface="Arial"/>
              <a:cs typeface="Arial"/>
            </a:endParaRPr>
          </a:p>
          <a:p>
            <a:pPr marL="572453"/>
            <a:r>
              <a:rPr sz="2400" spc="-30" dirty="0">
                <a:solidFill>
                  <a:schemeClr val="bg1"/>
                </a:solidFill>
                <a:latin typeface="Arial"/>
                <a:cs typeface="Arial"/>
              </a:rPr>
              <a:t>out…</a:t>
            </a:r>
            <a:endParaRPr sz="2400" dirty="0">
              <a:solidFill>
                <a:schemeClr val="bg1"/>
              </a:solidFill>
              <a:latin typeface="Arial"/>
              <a:cs typeface="Arial"/>
            </a:endParaRPr>
          </a:p>
          <a:p>
            <a:pPr marL="19050">
              <a:spcBef>
                <a:spcPts val="1215"/>
              </a:spcBef>
            </a:pPr>
            <a:r>
              <a:rPr dirty="0">
                <a:solidFill>
                  <a:schemeClr val="bg1"/>
                </a:solidFill>
                <a:latin typeface="Arial"/>
                <a:cs typeface="Arial"/>
              </a:rPr>
              <a:t>Agreement</a:t>
            </a:r>
            <a:r>
              <a:rPr spc="-45" dirty="0">
                <a:solidFill>
                  <a:schemeClr val="bg1"/>
                </a:solidFill>
                <a:latin typeface="Arial"/>
                <a:cs typeface="Arial"/>
              </a:rPr>
              <a:t> </a:t>
            </a:r>
            <a:r>
              <a:rPr dirty="0">
                <a:solidFill>
                  <a:schemeClr val="bg1"/>
                </a:solidFill>
                <a:latin typeface="Arial"/>
                <a:cs typeface="Arial"/>
              </a:rPr>
              <a:t>with ,</a:t>
            </a:r>
            <a:r>
              <a:rPr spc="-30" dirty="0">
                <a:solidFill>
                  <a:schemeClr val="bg1"/>
                </a:solidFill>
                <a:latin typeface="Arial"/>
                <a:cs typeface="Arial"/>
              </a:rPr>
              <a:t> </a:t>
            </a:r>
            <a:r>
              <a:rPr dirty="0">
                <a:solidFill>
                  <a:schemeClr val="bg1"/>
                </a:solidFill>
                <a:latin typeface="Arial"/>
                <a:cs typeface="Arial"/>
              </a:rPr>
              <a:t>“I</a:t>
            </a:r>
            <a:r>
              <a:rPr spc="-15" dirty="0">
                <a:solidFill>
                  <a:schemeClr val="bg1"/>
                </a:solidFill>
                <a:latin typeface="Arial"/>
                <a:cs typeface="Arial"/>
              </a:rPr>
              <a:t> </a:t>
            </a:r>
            <a:r>
              <a:rPr dirty="0">
                <a:solidFill>
                  <a:schemeClr val="bg1"/>
                </a:solidFill>
                <a:latin typeface="Arial"/>
                <a:cs typeface="Arial"/>
              </a:rPr>
              <a:t>feel</a:t>
            </a:r>
            <a:r>
              <a:rPr spc="-53" dirty="0">
                <a:solidFill>
                  <a:schemeClr val="bg1"/>
                </a:solidFill>
                <a:latin typeface="Arial"/>
                <a:cs typeface="Arial"/>
              </a:rPr>
              <a:t> </a:t>
            </a:r>
            <a:r>
              <a:rPr dirty="0">
                <a:solidFill>
                  <a:schemeClr val="bg1"/>
                </a:solidFill>
                <a:latin typeface="Arial"/>
                <a:cs typeface="Arial"/>
              </a:rPr>
              <a:t>burned</a:t>
            </a:r>
            <a:r>
              <a:rPr spc="-45" dirty="0">
                <a:solidFill>
                  <a:schemeClr val="bg1"/>
                </a:solidFill>
                <a:latin typeface="Arial"/>
                <a:cs typeface="Arial"/>
              </a:rPr>
              <a:t> </a:t>
            </a:r>
            <a:r>
              <a:rPr dirty="0">
                <a:solidFill>
                  <a:schemeClr val="bg1"/>
                </a:solidFill>
                <a:latin typeface="Arial"/>
                <a:cs typeface="Arial"/>
              </a:rPr>
              <a:t>out</a:t>
            </a:r>
            <a:r>
              <a:rPr spc="-30" dirty="0">
                <a:solidFill>
                  <a:schemeClr val="bg1"/>
                </a:solidFill>
                <a:latin typeface="Arial"/>
                <a:cs typeface="Arial"/>
              </a:rPr>
              <a:t> </a:t>
            </a:r>
            <a:r>
              <a:rPr dirty="0">
                <a:solidFill>
                  <a:schemeClr val="bg1"/>
                </a:solidFill>
                <a:latin typeface="Arial"/>
                <a:cs typeface="Arial"/>
              </a:rPr>
              <a:t>as</a:t>
            </a:r>
            <a:r>
              <a:rPr spc="-15" dirty="0">
                <a:solidFill>
                  <a:schemeClr val="bg1"/>
                </a:solidFill>
                <a:latin typeface="Arial"/>
                <a:cs typeface="Arial"/>
              </a:rPr>
              <a:t> </a:t>
            </a:r>
            <a:r>
              <a:rPr dirty="0">
                <a:solidFill>
                  <a:schemeClr val="bg1"/>
                </a:solidFill>
                <a:latin typeface="Arial"/>
                <a:cs typeface="Arial"/>
              </a:rPr>
              <a:t>a</a:t>
            </a:r>
            <a:r>
              <a:rPr spc="-23" dirty="0">
                <a:solidFill>
                  <a:schemeClr val="bg1"/>
                </a:solidFill>
                <a:latin typeface="Arial"/>
                <a:cs typeface="Arial"/>
              </a:rPr>
              <a:t> </a:t>
            </a:r>
            <a:r>
              <a:rPr dirty="0">
                <a:solidFill>
                  <a:schemeClr val="bg1"/>
                </a:solidFill>
                <a:latin typeface="Arial"/>
                <a:cs typeface="Arial"/>
              </a:rPr>
              <a:t>travel</a:t>
            </a:r>
            <a:r>
              <a:rPr spc="-15" dirty="0">
                <a:solidFill>
                  <a:schemeClr val="bg1"/>
                </a:solidFill>
                <a:latin typeface="Arial"/>
                <a:cs typeface="Arial"/>
              </a:rPr>
              <a:t> nurse”</a:t>
            </a:r>
            <a:endParaRPr dirty="0">
              <a:solidFill>
                <a:schemeClr val="bg1"/>
              </a:solidFill>
              <a:latin typeface="Arial"/>
              <a:cs typeface="Arial"/>
            </a:endParaRPr>
          </a:p>
        </p:txBody>
      </p:sp>
      <p:sp>
        <p:nvSpPr>
          <p:cNvPr id="42" name="object 42"/>
          <p:cNvSpPr txBox="1"/>
          <p:nvPr/>
        </p:nvSpPr>
        <p:spPr>
          <a:xfrm>
            <a:off x="742645" y="8847887"/>
            <a:ext cx="8276273" cy="479940"/>
          </a:xfrm>
          <a:prstGeom prst="rect">
            <a:avLst/>
          </a:prstGeom>
        </p:spPr>
        <p:txBody>
          <a:bodyPr vert="horz" wrap="square" lIns="0" tIns="18098" rIns="0" bIns="0" rtlCol="0">
            <a:spAutoFit/>
          </a:bodyPr>
          <a:lstStyle/>
          <a:p>
            <a:pPr marL="19050" marR="7620">
              <a:spcBef>
                <a:spcPts val="143"/>
              </a:spcBef>
            </a:pPr>
            <a:r>
              <a:rPr sz="1500" dirty="0">
                <a:solidFill>
                  <a:srgbClr val="7E7E7E"/>
                </a:solidFill>
                <a:latin typeface="Arial"/>
                <a:cs typeface="Arial"/>
              </a:rPr>
              <a:t>Question:</a:t>
            </a:r>
            <a:r>
              <a:rPr sz="1500" spc="-60" dirty="0">
                <a:solidFill>
                  <a:srgbClr val="7E7E7E"/>
                </a:solidFill>
                <a:latin typeface="Arial"/>
                <a:cs typeface="Arial"/>
              </a:rPr>
              <a:t> </a:t>
            </a:r>
            <a:r>
              <a:rPr sz="1500" dirty="0">
                <a:solidFill>
                  <a:srgbClr val="7E7E7E"/>
                </a:solidFill>
                <a:latin typeface="Arial"/>
                <a:cs typeface="Arial"/>
              </a:rPr>
              <a:t>To</a:t>
            </a:r>
            <a:r>
              <a:rPr sz="1500" spc="-60" dirty="0">
                <a:solidFill>
                  <a:srgbClr val="7E7E7E"/>
                </a:solidFill>
                <a:latin typeface="Arial"/>
                <a:cs typeface="Arial"/>
              </a:rPr>
              <a:t> </a:t>
            </a:r>
            <a:r>
              <a:rPr sz="1500" dirty="0">
                <a:solidFill>
                  <a:srgbClr val="7E7E7E"/>
                </a:solidFill>
                <a:latin typeface="Arial"/>
                <a:cs typeface="Arial"/>
              </a:rPr>
              <a:t>what</a:t>
            </a:r>
            <a:r>
              <a:rPr sz="1500" spc="-23" dirty="0">
                <a:solidFill>
                  <a:srgbClr val="7E7E7E"/>
                </a:solidFill>
                <a:latin typeface="Arial"/>
                <a:cs typeface="Arial"/>
              </a:rPr>
              <a:t> </a:t>
            </a:r>
            <a:r>
              <a:rPr sz="1500" dirty="0">
                <a:solidFill>
                  <a:srgbClr val="7E7E7E"/>
                </a:solidFill>
                <a:latin typeface="Arial"/>
                <a:cs typeface="Arial"/>
              </a:rPr>
              <a:t>extent</a:t>
            </a:r>
            <a:r>
              <a:rPr sz="1500" spc="-53" dirty="0">
                <a:solidFill>
                  <a:srgbClr val="7E7E7E"/>
                </a:solidFill>
                <a:latin typeface="Arial"/>
                <a:cs typeface="Arial"/>
              </a:rPr>
              <a:t> </a:t>
            </a:r>
            <a:r>
              <a:rPr sz="1500" dirty="0">
                <a:solidFill>
                  <a:srgbClr val="7E7E7E"/>
                </a:solidFill>
                <a:latin typeface="Arial"/>
                <a:cs typeface="Arial"/>
              </a:rPr>
              <a:t>would</a:t>
            </a:r>
            <a:r>
              <a:rPr sz="1500" spc="-23" dirty="0">
                <a:solidFill>
                  <a:srgbClr val="7E7E7E"/>
                </a:solidFill>
                <a:latin typeface="Arial"/>
                <a:cs typeface="Arial"/>
              </a:rPr>
              <a:t> </a:t>
            </a:r>
            <a:r>
              <a:rPr sz="1500" dirty="0">
                <a:solidFill>
                  <a:srgbClr val="7E7E7E"/>
                </a:solidFill>
                <a:latin typeface="Arial"/>
                <a:cs typeface="Arial"/>
              </a:rPr>
              <a:t>you agree</a:t>
            </a:r>
            <a:r>
              <a:rPr sz="1500" spc="-60" dirty="0">
                <a:solidFill>
                  <a:srgbClr val="7E7E7E"/>
                </a:solidFill>
                <a:latin typeface="Arial"/>
                <a:cs typeface="Arial"/>
              </a:rPr>
              <a:t> </a:t>
            </a:r>
            <a:r>
              <a:rPr sz="1500" dirty="0">
                <a:solidFill>
                  <a:srgbClr val="7E7E7E"/>
                </a:solidFill>
                <a:latin typeface="Arial"/>
                <a:cs typeface="Arial"/>
              </a:rPr>
              <a:t>with</a:t>
            </a:r>
            <a:r>
              <a:rPr sz="1500" spc="-15" dirty="0">
                <a:solidFill>
                  <a:srgbClr val="7E7E7E"/>
                </a:solidFill>
                <a:latin typeface="Arial"/>
                <a:cs typeface="Arial"/>
              </a:rPr>
              <a:t> </a:t>
            </a:r>
            <a:r>
              <a:rPr sz="1500" dirty="0">
                <a:solidFill>
                  <a:srgbClr val="7E7E7E"/>
                </a:solidFill>
                <a:latin typeface="Arial"/>
                <a:cs typeface="Arial"/>
              </a:rPr>
              <a:t>the</a:t>
            </a:r>
            <a:r>
              <a:rPr sz="1500" spc="-60" dirty="0">
                <a:solidFill>
                  <a:srgbClr val="7E7E7E"/>
                </a:solidFill>
                <a:latin typeface="Arial"/>
                <a:cs typeface="Arial"/>
              </a:rPr>
              <a:t> </a:t>
            </a:r>
            <a:r>
              <a:rPr sz="1500" dirty="0">
                <a:solidFill>
                  <a:srgbClr val="7E7E7E"/>
                </a:solidFill>
                <a:latin typeface="Arial"/>
                <a:cs typeface="Arial"/>
              </a:rPr>
              <a:t>statement,</a:t>
            </a:r>
            <a:r>
              <a:rPr sz="1500" spc="-68" dirty="0">
                <a:solidFill>
                  <a:srgbClr val="7E7E7E"/>
                </a:solidFill>
                <a:latin typeface="Arial"/>
                <a:cs typeface="Arial"/>
              </a:rPr>
              <a:t> </a:t>
            </a:r>
            <a:r>
              <a:rPr sz="1500" dirty="0">
                <a:solidFill>
                  <a:srgbClr val="7E7E7E"/>
                </a:solidFill>
                <a:latin typeface="Arial"/>
                <a:cs typeface="Arial"/>
              </a:rPr>
              <a:t>"I</a:t>
            </a:r>
            <a:r>
              <a:rPr sz="1500" spc="-45" dirty="0">
                <a:solidFill>
                  <a:srgbClr val="7E7E7E"/>
                </a:solidFill>
                <a:latin typeface="Arial"/>
                <a:cs typeface="Arial"/>
              </a:rPr>
              <a:t> </a:t>
            </a:r>
            <a:r>
              <a:rPr sz="1500" dirty="0">
                <a:solidFill>
                  <a:srgbClr val="7E7E7E"/>
                </a:solidFill>
                <a:latin typeface="Arial"/>
                <a:cs typeface="Arial"/>
              </a:rPr>
              <a:t>feel</a:t>
            </a:r>
            <a:r>
              <a:rPr sz="1500" spc="-60" dirty="0">
                <a:solidFill>
                  <a:srgbClr val="7E7E7E"/>
                </a:solidFill>
                <a:latin typeface="Arial"/>
                <a:cs typeface="Arial"/>
              </a:rPr>
              <a:t> </a:t>
            </a:r>
            <a:r>
              <a:rPr sz="1500" dirty="0">
                <a:solidFill>
                  <a:srgbClr val="7E7E7E"/>
                </a:solidFill>
                <a:latin typeface="Arial"/>
                <a:cs typeface="Arial"/>
              </a:rPr>
              <a:t>burned</a:t>
            </a:r>
            <a:r>
              <a:rPr sz="1500" spc="-60" dirty="0">
                <a:solidFill>
                  <a:srgbClr val="7E7E7E"/>
                </a:solidFill>
                <a:latin typeface="Arial"/>
                <a:cs typeface="Arial"/>
              </a:rPr>
              <a:t> </a:t>
            </a:r>
            <a:r>
              <a:rPr sz="1500" dirty="0">
                <a:solidFill>
                  <a:srgbClr val="7E7E7E"/>
                </a:solidFill>
                <a:latin typeface="Arial"/>
                <a:cs typeface="Arial"/>
              </a:rPr>
              <a:t>out</a:t>
            </a:r>
            <a:r>
              <a:rPr sz="1500" spc="-38" dirty="0">
                <a:solidFill>
                  <a:srgbClr val="7E7E7E"/>
                </a:solidFill>
                <a:latin typeface="Arial"/>
                <a:cs typeface="Arial"/>
              </a:rPr>
              <a:t> </a:t>
            </a:r>
            <a:r>
              <a:rPr sz="1500" dirty="0">
                <a:solidFill>
                  <a:srgbClr val="7E7E7E"/>
                </a:solidFill>
                <a:latin typeface="Arial"/>
                <a:cs typeface="Arial"/>
              </a:rPr>
              <a:t>as</a:t>
            </a:r>
            <a:r>
              <a:rPr sz="1500" spc="-45" dirty="0">
                <a:solidFill>
                  <a:srgbClr val="7E7E7E"/>
                </a:solidFill>
                <a:latin typeface="Arial"/>
                <a:cs typeface="Arial"/>
              </a:rPr>
              <a:t> </a:t>
            </a:r>
            <a:r>
              <a:rPr sz="1500" dirty="0">
                <a:solidFill>
                  <a:srgbClr val="7E7E7E"/>
                </a:solidFill>
                <a:latin typeface="Arial"/>
                <a:cs typeface="Arial"/>
              </a:rPr>
              <a:t>a</a:t>
            </a:r>
            <a:r>
              <a:rPr sz="1500" spc="-38" dirty="0">
                <a:solidFill>
                  <a:srgbClr val="7E7E7E"/>
                </a:solidFill>
                <a:latin typeface="Arial"/>
                <a:cs typeface="Arial"/>
              </a:rPr>
              <a:t> </a:t>
            </a:r>
            <a:r>
              <a:rPr sz="1500" dirty="0">
                <a:solidFill>
                  <a:srgbClr val="7E7E7E"/>
                </a:solidFill>
                <a:latin typeface="Arial"/>
                <a:cs typeface="Arial"/>
              </a:rPr>
              <a:t>travel</a:t>
            </a:r>
            <a:r>
              <a:rPr sz="1500" spc="-30" dirty="0">
                <a:solidFill>
                  <a:srgbClr val="7E7E7E"/>
                </a:solidFill>
                <a:latin typeface="Arial"/>
                <a:cs typeface="Arial"/>
              </a:rPr>
              <a:t> </a:t>
            </a:r>
            <a:r>
              <a:rPr sz="1500" spc="-15" dirty="0">
                <a:solidFill>
                  <a:srgbClr val="7E7E7E"/>
                </a:solidFill>
                <a:latin typeface="Arial"/>
                <a:cs typeface="Arial"/>
              </a:rPr>
              <a:t>nurse," </a:t>
            </a:r>
            <a:r>
              <a:rPr sz="1500" dirty="0">
                <a:solidFill>
                  <a:srgbClr val="7E7E7E"/>
                </a:solidFill>
                <a:latin typeface="Arial"/>
                <a:cs typeface="Arial"/>
              </a:rPr>
              <a:t>using</a:t>
            </a:r>
            <a:r>
              <a:rPr sz="1500" spc="-53" dirty="0">
                <a:solidFill>
                  <a:srgbClr val="7E7E7E"/>
                </a:solidFill>
                <a:latin typeface="Arial"/>
                <a:cs typeface="Arial"/>
              </a:rPr>
              <a:t> </a:t>
            </a:r>
            <a:r>
              <a:rPr sz="1500" dirty="0">
                <a:solidFill>
                  <a:srgbClr val="7E7E7E"/>
                </a:solidFill>
                <a:latin typeface="Arial"/>
                <a:cs typeface="Arial"/>
              </a:rPr>
              <a:t>the</a:t>
            </a:r>
            <a:r>
              <a:rPr sz="1500" spc="-68" dirty="0">
                <a:solidFill>
                  <a:srgbClr val="7E7E7E"/>
                </a:solidFill>
                <a:latin typeface="Arial"/>
                <a:cs typeface="Arial"/>
              </a:rPr>
              <a:t> </a:t>
            </a:r>
            <a:r>
              <a:rPr sz="1500" dirty="0">
                <a:solidFill>
                  <a:srgbClr val="7E7E7E"/>
                </a:solidFill>
                <a:latin typeface="Arial"/>
                <a:cs typeface="Arial"/>
              </a:rPr>
              <a:t>scale</a:t>
            </a:r>
            <a:r>
              <a:rPr sz="1500" spc="-45" dirty="0">
                <a:solidFill>
                  <a:srgbClr val="7E7E7E"/>
                </a:solidFill>
                <a:latin typeface="Arial"/>
                <a:cs typeface="Arial"/>
              </a:rPr>
              <a:t> </a:t>
            </a:r>
            <a:r>
              <a:rPr sz="1500" dirty="0">
                <a:solidFill>
                  <a:srgbClr val="7E7E7E"/>
                </a:solidFill>
                <a:latin typeface="Arial"/>
                <a:cs typeface="Arial"/>
              </a:rPr>
              <a:t>below?</a:t>
            </a:r>
            <a:r>
              <a:rPr sz="1500" spc="-30" dirty="0">
                <a:solidFill>
                  <a:srgbClr val="7E7E7E"/>
                </a:solidFill>
                <a:latin typeface="Arial"/>
                <a:cs typeface="Arial"/>
              </a:rPr>
              <a:t> </a:t>
            </a:r>
            <a:r>
              <a:rPr sz="1500" spc="-15" dirty="0">
                <a:solidFill>
                  <a:srgbClr val="7E7E7E"/>
                </a:solidFill>
                <a:latin typeface="Arial"/>
                <a:cs typeface="Arial"/>
              </a:rPr>
              <a:t>N=427.</a:t>
            </a:r>
            <a:endParaRPr sz="1500">
              <a:latin typeface="Arial"/>
              <a:cs typeface="Arial"/>
            </a:endParaRPr>
          </a:p>
        </p:txBody>
      </p:sp>
      <p:grpSp>
        <p:nvGrpSpPr>
          <p:cNvPr id="43" name="object 43"/>
          <p:cNvGrpSpPr/>
          <p:nvPr/>
        </p:nvGrpSpPr>
        <p:grpSpPr>
          <a:xfrm>
            <a:off x="6965156" y="3536156"/>
            <a:ext cx="7507605" cy="5056823"/>
            <a:chOff x="4643437" y="2357437"/>
            <a:chExt cx="5005070" cy="3371215"/>
          </a:xfrm>
        </p:grpSpPr>
        <p:sp>
          <p:nvSpPr>
            <p:cNvPr id="44" name="object 44"/>
            <p:cNvSpPr/>
            <p:nvPr/>
          </p:nvSpPr>
          <p:spPr>
            <a:xfrm>
              <a:off x="4648200" y="2362200"/>
              <a:ext cx="4038600" cy="3234690"/>
            </a:xfrm>
            <a:custGeom>
              <a:avLst/>
              <a:gdLst/>
              <a:ahLst/>
              <a:cxnLst/>
              <a:rect l="l" t="t" r="r" b="b"/>
              <a:pathLst>
                <a:path w="4038600" h="3234690">
                  <a:moveTo>
                    <a:pt x="76200" y="304800"/>
                  </a:moveTo>
                  <a:lnTo>
                    <a:pt x="4038600" y="0"/>
                  </a:lnTo>
                </a:path>
                <a:path w="4038600" h="3234690">
                  <a:moveTo>
                    <a:pt x="0" y="2971800"/>
                  </a:moveTo>
                  <a:lnTo>
                    <a:pt x="4038600" y="3234156"/>
                  </a:lnTo>
                </a:path>
              </a:pathLst>
            </a:custGeom>
            <a:ln w="9525">
              <a:solidFill>
                <a:srgbClr val="000000"/>
              </a:solidFill>
            </a:ln>
          </p:spPr>
          <p:txBody>
            <a:bodyPr wrap="square" lIns="0" tIns="0" rIns="0" bIns="0" rtlCol="0"/>
            <a:lstStyle/>
            <a:p>
              <a:endParaRPr sz="2700"/>
            </a:p>
          </p:txBody>
        </p:sp>
        <p:sp>
          <p:nvSpPr>
            <p:cNvPr id="45" name="object 45"/>
            <p:cNvSpPr/>
            <p:nvPr/>
          </p:nvSpPr>
          <p:spPr>
            <a:xfrm>
              <a:off x="8611361" y="4648961"/>
              <a:ext cx="1024255" cy="1066800"/>
            </a:xfrm>
            <a:custGeom>
              <a:avLst/>
              <a:gdLst/>
              <a:ahLst/>
              <a:cxnLst/>
              <a:rect l="l" t="t" r="r" b="b"/>
              <a:pathLst>
                <a:path w="1024254" h="1066800">
                  <a:moveTo>
                    <a:pt x="0" y="170687"/>
                  </a:moveTo>
                  <a:lnTo>
                    <a:pt x="6099" y="125324"/>
                  </a:lnTo>
                  <a:lnTo>
                    <a:pt x="23311" y="84553"/>
                  </a:lnTo>
                  <a:lnTo>
                    <a:pt x="50006" y="50006"/>
                  </a:lnTo>
                  <a:lnTo>
                    <a:pt x="84553" y="23311"/>
                  </a:lnTo>
                  <a:lnTo>
                    <a:pt x="125324" y="6099"/>
                  </a:lnTo>
                  <a:lnTo>
                    <a:pt x="170688" y="0"/>
                  </a:lnTo>
                  <a:lnTo>
                    <a:pt x="853440" y="0"/>
                  </a:lnTo>
                  <a:lnTo>
                    <a:pt x="898803" y="6099"/>
                  </a:lnTo>
                  <a:lnTo>
                    <a:pt x="939574" y="23311"/>
                  </a:lnTo>
                  <a:lnTo>
                    <a:pt x="974121" y="50006"/>
                  </a:lnTo>
                  <a:lnTo>
                    <a:pt x="1000816" y="84553"/>
                  </a:lnTo>
                  <a:lnTo>
                    <a:pt x="1018028" y="125324"/>
                  </a:lnTo>
                  <a:lnTo>
                    <a:pt x="1024128" y="170687"/>
                  </a:lnTo>
                  <a:lnTo>
                    <a:pt x="1024128" y="896112"/>
                  </a:lnTo>
                  <a:lnTo>
                    <a:pt x="1018028" y="941488"/>
                  </a:lnTo>
                  <a:lnTo>
                    <a:pt x="1000816" y="982263"/>
                  </a:lnTo>
                  <a:lnTo>
                    <a:pt x="974121" y="1016808"/>
                  </a:lnTo>
                  <a:lnTo>
                    <a:pt x="939574" y="1043496"/>
                  </a:lnTo>
                  <a:lnTo>
                    <a:pt x="898803" y="1060703"/>
                  </a:lnTo>
                  <a:lnTo>
                    <a:pt x="853440" y="1066800"/>
                  </a:lnTo>
                  <a:lnTo>
                    <a:pt x="170688" y="1066800"/>
                  </a:lnTo>
                  <a:lnTo>
                    <a:pt x="125324" y="1060703"/>
                  </a:lnTo>
                  <a:lnTo>
                    <a:pt x="84553" y="1043496"/>
                  </a:lnTo>
                  <a:lnTo>
                    <a:pt x="50006" y="1016808"/>
                  </a:lnTo>
                  <a:lnTo>
                    <a:pt x="23311" y="982263"/>
                  </a:lnTo>
                  <a:lnTo>
                    <a:pt x="6099" y="941488"/>
                  </a:lnTo>
                  <a:lnTo>
                    <a:pt x="0" y="896112"/>
                  </a:lnTo>
                  <a:lnTo>
                    <a:pt x="0" y="170687"/>
                  </a:lnTo>
                  <a:close/>
                </a:path>
              </a:pathLst>
            </a:custGeom>
            <a:ln w="25400">
              <a:solidFill>
                <a:srgbClr val="FF0000"/>
              </a:solidFill>
            </a:ln>
          </p:spPr>
          <p:txBody>
            <a:bodyPr wrap="square" lIns="0" tIns="0" rIns="0" bIns="0" rtlCol="0"/>
            <a:lstStyle/>
            <a:p>
              <a:endParaRPr sz="2700"/>
            </a:p>
          </p:txBody>
        </p:sp>
      </p:grpSp>
      <p:sp>
        <p:nvSpPr>
          <p:cNvPr id="46" name="object 46"/>
          <p:cNvSpPr txBox="1"/>
          <p:nvPr/>
        </p:nvSpPr>
        <p:spPr>
          <a:xfrm>
            <a:off x="10427971" y="1935479"/>
            <a:ext cx="7184708" cy="387607"/>
          </a:xfrm>
          <a:prstGeom prst="rect">
            <a:avLst/>
          </a:prstGeom>
        </p:spPr>
        <p:txBody>
          <a:bodyPr vert="horz" wrap="square" lIns="0" tIns="18098" rIns="0" bIns="0" rtlCol="0">
            <a:spAutoFit/>
          </a:bodyPr>
          <a:lstStyle/>
          <a:p>
            <a:pPr marL="19050">
              <a:spcBef>
                <a:spcPts val="143"/>
              </a:spcBef>
            </a:pPr>
            <a:r>
              <a:rPr sz="2400" dirty="0">
                <a:solidFill>
                  <a:schemeClr val="bg1"/>
                </a:solidFill>
                <a:latin typeface="Arial"/>
                <a:cs typeface="Arial"/>
              </a:rPr>
              <a:t>…Which</a:t>
            </a:r>
            <a:r>
              <a:rPr sz="2400" spc="-53" dirty="0">
                <a:solidFill>
                  <a:schemeClr val="bg1"/>
                </a:solidFill>
                <a:latin typeface="Arial"/>
                <a:cs typeface="Arial"/>
              </a:rPr>
              <a:t> </a:t>
            </a:r>
            <a:r>
              <a:rPr sz="2400" dirty="0">
                <a:solidFill>
                  <a:schemeClr val="bg1"/>
                </a:solidFill>
                <a:latin typeface="Arial"/>
                <a:cs typeface="Arial"/>
              </a:rPr>
              <a:t>drives</a:t>
            </a:r>
            <a:r>
              <a:rPr sz="2400" spc="-53" dirty="0">
                <a:solidFill>
                  <a:schemeClr val="bg1"/>
                </a:solidFill>
                <a:latin typeface="Arial"/>
                <a:cs typeface="Arial"/>
              </a:rPr>
              <a:t> </a:t>
            </a:r>
            <a:r>
              <a:rPr sz="2400" dirty="0">
                <a:solidFill>
                  <a:schemeClr val="bg1"/>
                </a:solidFill>
                <a:latin typeface="Arial"/>
                <a:cs typeface="Arial"/>
              </a:rPr>
              <a:t>9%</a:t>
            </a:r>
            <a:r>
              <a:rPr sz="2400" spc="-23" dirty="0">
                <a:solidFill>
                  <a:schemeClr val="bg1"/>
                </a:solidFill>
                <a:latin typeface="Arial"/>
                <a:cs typeface="Arial"/>
              </a:rPr>
              <a:t> </a:t>
            </a:r>
            <a:r>
              <a:rPr sz="2400" dirty="0">
                <a:solidFill>
                  <a:schemeClr val="bg1"/>
                </a:solidFill>
                <a:latin typeface="Arial"/>
                <a:cs typeface="Arial"/>
              </a:rPr>
              <a:t>of</a:t>
            </a:r>
            <a:r>
              <a:rPr sz="2400" spc="-30" dirty="0">
                <a:solidFill>
                  <a:schemeClr val="bg1"/>
                </a:solidFill>
                <a:latin typeface="Arial"/>
                <a:cs typeface="Arial"/>
              </a:rPr>
              <a:t> </a:t>
            </a:r>
            <a:r>
              <a:rPr sz="2400" dirty="0">
                <a:solidFill>
                  <a:schemeClr val="bg1"/>
                </a:solidFill>
                <a:latin typeface="Arial"/>
                <a:cs typeface="Arial"/>
              </a:rPr>
              <a:t>all</a:t>
            </a:r>
            <a:r>
              <a:rPr sz="2400" spc="-75" dirty="0">
                <a:solidFill>
                  <a:schemeClr val="bg1"/>
                </a:solidFill>
                <a:latin typeface="Arial"/>
                <a:cs typeface="Arial"/>
              </a:rPr>
              <a:t> </a:t>
            </a:r>
            <a:r>
              <a:rPr sz="2400" dirty="0">
                <a:solidFill>
                  <a:schemeClr val="bg1"/>
                </a:solidFill>
                <a:latin typeface="Arial"/>
                <a:cs typeface="Arial"/>
              </a:rPr>
              <a:t>nurses</a:t>
            </a:r>
            <a:r>
              <a:rPr sz="2400" spc="-23" dirty="0">
                <a:solidFill>
                  <a:schemeClr val="bg1"/>
                </a:solidFill>
                <a:latin typeface="Arial"/>
                <a:cs typeface="Arial"/>
              </a:rPr>
              <a:t> </a:t>
            </a:r>
            <a:r>
              <a:rPr sz="2400" dirty="0">
                <a:solidFill>
                  <a:schemeClr val="bg1"/>
                </a:solidFill>
                <a:latin typeface="Arial"/>
                <a:cs typeface="Arial"/>
              </a:rPr>
              <a:t>to</a:t>
            </a:r>
            <a:r>
              <a:rPr sz="2400" spc="-23" dirty="0">
                <a:solidFill>
                  <a:schemeClr val="bg1"/>
                </a:solidFill>
                <a:latin typeface="Arial"/>
                <a:cs typeface="Arial"/>
              </a:rPr>
              <a:t> </a:t>
            </a:r>
            <a:r>
              <a:rPr sz="2400" dirty="0">
                <a:solidFill>
                  <a:schemeClr val="bg1"/>
                </a:solidFill>
                <a:latin typeface="Arial"/>
                <a:cs typeface="Arial"/>
              </a:rPr>
              <a:t>abandon</a:t>
            </a:r>
            <a:r>
              <a:rPr sz="2400" spc="-53" dirty="0">
                <a:solidFill>
                  <a:schemeClr val="bg1"/>
                </a:solidFill>
                <a:latin typeface="Arial"/>
                <a:cs typeface="Arial"/>
              </a:rPr>
              <a:t> </a:t>
            </a:r>
            <a:r>
              <a:rPr sz="2400" spc="-15" dirty="0">
                <a:solidFill>
                  <a:schemeClr val="bg1"/>
                </a:solidFill>
                <a:latin typeface="Arial"/>
                <a:cs typeface="Arial"/>
              </a:rPr>
              <a:t>traveling</a:t>
            </a:r>
            <a:endParaRPr sz="2400">
              <a:solidFill>
                <a:schemeClr val="bg1"/>
              </a:solidFill>
              <a:latin typeface="Arial"/>
              <a:cs typeface="Arial"/>
            </a:endParaRPr>
          </a:p>
        </p:txBody>
      </p:sp>
      <p:sp>
        <p:nvSpPr>
          <p:cNvPr id="47" name="object 3">
            <a:extLst>
              <a:ext uri="{FF2B5EF4-FFF2-40B4-BE49-F238E27FC236}">
                <a16:creationId xmlns:a16="http://schemas.microsoft.com/office/drawing/2014/main" id="{AC63AD06-A41D-7E58-758F-880ED71F1067}"/>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p>
        </p:txBody>
      </p:sp>
      <p:grpSp>
        <p:nvGrpSpPr>
          <p:cNvPr id="53" name="Group 52">
            <a:extLst>
              <a:ext uri="{FF2B5EF4-FFF2-40B4-BE49-F238E27FC236}">
                <a16:creationId xmlns:a16="http://schemas.microsoft.com/office/drawing/2014/main" id="{6F2C2CC3-78B5-90BE-EC90-00D8609AD917}"/>
              </a:ext>
            </a:extLst>
          </p:cNvPr>
          <p:cNvGrpSpPr/>
          <p:nvPr/>
        </p:nvGrpSpPr>
        <p:grpSpPr>
          <a:xfrm>
            <a:off x="13059158" y="3586733"/>
            <a:ext cx="1239006" cy="2596287"/>
            <a:chOff x="13059158" y="3586733"/>
            <a:chExt cx="1239006" cy="2596287"/>
          </a:xfrm>
        </p:grpSpPr>
        <p:sp>
          <p:nvSpPr>
            <p:cNvPr id="51" name="object 17">
              <a:extLst>
                <a:ext uri="{FF2B5EF4-FFF2-40B4-BE49-F238E27FC236}">
                  <a16:creationId xmlns:a16="http://schemas.microsoft.com/office/drawing/2014/main" id="{2814E2D0-88EE-7F94-3D3A-18B042B56DB2}"/>
                </a:ext>
              </a:extLst>
            </p:cNvPr>
            <p:cNvSpPr txBox="1"/>
            <p:nvPr/>
          </p:nvSpPr>
          <p:spPr>
            <a:xfrm>
              <a:off x="13059158" y="4969867"/>
              <a:ext cx="1233675" cy="1213153"/>
            </a:xfrm>
            <a:prstGeom prst="rect">
              <a:avLst/>
            </a:prstGeom>
            <a:solidFill>
              <a:srgbClr val="DAE2F3"/>
            </a:solidFill>
          </p:spPr>
          <p:txBody>
            <a:bodyPr vert="horz" wrap="square" lIns="0" tIns="0" rIns="0" bIns="0" rtlCol="0">
              <a:spAutoFit/>
            </a:bodyPr>
            <a:lstStyle/>
            <a:p>
              <a:pPr>
                <a:lnSpc>
                  <a:spcPct val="100000"/>
                </a:lnSpc>
              </a:pPr>
              <a:endParaRPr sz="2100" dirty="0">
                <a:solidFill>
                  <a:schemeClr val="bg1"/>
                </a:solidFill>
                <a:latin typeface="Times New Roman"/>
                <a:cs typeface="Times New Roman"/>
              </a:endParaRPr>
            </a:p>
            <a:p>
              <a:pPr>
                <a:lnSpc>
                  <a:spcPct val="100000"/>
                </a:lnSpc>
              </a:pPr>
              <a:endParaRPr sz="2100" dirty="0">
                <a:solidFill>
                  <a:schemeClr val="bg1"/>
                </a:solidFill>
                <a:latin typeface="Times New Roman"/>
                <a:cs typeface="Times New Roman"/>
              </a:endParaRPr>
            </a:p>
            <a:p>
              <a:pPr>
                <a:spcBef>
                  <a:spcPts val="1890"/>
                </a:spcBef>
              </a:pPr>
              <a:endParaRPr sz="2100" dirty="0">
                <a:solidFill>
                  <a:schemeClr val="bg1"/>
                </a:solidFill>
                <a:latin typeface="Times New Roman"/>
                <a:cs typeface="Times New Roman"/>
              </a:endParaRPr>
            </a:p>
          </p:txBody>
        </p:sp>
        <p:sp>
          <p:nvSpPr>
            <p:cNvPr id="17" name="object 17"/>
            <p:cNvSpPr txBox="1"/>
            <p:nvPr/>
          </p:nvSpPr>
          <p:spPr>
            <a:xfrm>
              <a:off x="13064489" y="3586733"/>
              <a:ext cx="1233675" cy="1536318"/>
            </a:xfrm>
            <a:prstGeom prst="rect">
              <a:avLst/>
            </a:prstGeom>
            <a:solidFill>
              <a:srgbClr val="DAE2F3"/>
            </a:solidFill>
          </p:spPr>
          <p:txBody>
            <a:bodyPr vert="horz" wrap="square" lIns="0" tIns="0" rIns="0" bIns="0" rtlCol="0">
              <a:spAutoFit/>
            </a:bodyPr>
            <a:lstStyle/>
            <a:p>
              <a:pPr>
                <a:lnSpc>
                  <a:spcPct val="100000"/>
                </a:lnSpc>
              </a:pPr>
              <a:endParaRPr sz="2100" dirty="0">
                <a:solidFill>
                  <a:schemeClr val="bg1"/>
                </a:solidFill>
                <a:latin typeface="Times New Roman"/>
                <a:cs typeface="Times New Roman"/>
              </a:endParaRPr>
            </a:p>
            <a:p>
              <a:pPr>
                <a:lnSpc>
                  <a:spcPct val="100000"/>
                </a:lnSpc>
              </a:pPr>
              <a:endParaRPr sz="2100" dirty="0">
                <a:solidFill>
                  <a:schemeClr val="bg1"/>
                </a:solidFill>
                <a:latin typeface="Times New Roman"/>
                <a:cs typeface="Times New Roman"/>
              </a:endParaRPr>
            </a:p>
            <a:p>
              <a:pPr>
                <a:spcBef>
                  <a:spcPts val="1890"/>
                </a:spcBef>
              </a:pPr>
              <a:endParaRPr sz="2100" dirty="0">
                <a:solidFill>
                  <a:schemeClr val="bg1"/>
                </a:solidFill>
                <a:latin typeface="Times New Roman"/>
                <a:cs typeface="Times New Roman"/>
              </a:endParaRPr>
            </a:p>
            <a:p>
              <a:pPr marL="335280"/>
              <a:r>
                <a:rPr sz="2100" spc="-38" dirty="0">
                  <a:solidFill>
                    <a:schemeClr val="bg1"/>
                  </a:solidFill>
                  <a:latin typeface="Arial"/>
                  <a:cs typeface="Arial"/>
                </a:rPr>
                <a:t>18%</a:t>
              </a:r>
              <a:endParaRPr sz="2100" dirty="0">
                <a:solidFill>
                  <a:schemeClr val="bg1"/>
                </a:solidFill>
                <a:latin typeface="Arial"/>
                <a:cs typeface="Arial"/>
              </a:endParaRPr>
            </a:p>
          </p:txBody>
        </p:sp>
      </p:grpSp>
      <p:sp>
        <p:nvSpPr>
          <p:cNvPr id="54" name="object 2">
            <a:extLst>
              <a:ext uri="{FF2B5EF4-FFF2-40B4-BE49-F238E27FC236}">
                <a16:creationId xmlns:a16="http://schemas.microsoft.com/office/drawing/2014/main" id="{CBB7200E-1F9D-36B5-66B3-0D5BD105BB08}"/>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55" name="object 4">
            <a:extLst>
              <a:ext uri="{FF2B5EF4-FFF2-40B4-BE49-F238E27FC236}">
                <a16:creationId xmlns:a16="http://schemas.microsoft.com/office/drawing/2014/main" id="{E736CCFA-AE84-71F2-BB5F-989789D54DC5}"/>
              </a:ext>
            </a:extLst>
          </p:cNvPr>
          <p:cNvPicPr/>
          <p:nvPr/>
        </p:nvPicPr>
        <p:blipFill>
          <a:blip r:embed="rId5" cstate="print"/>
          <a:stretch>
            <a:fillRect/>
          </a:stretch>
        </p:blipFill>
        <p:spPr>
          <a:xfrm>
            <a:off x="914400" y="9721182"/>
            <a:ext cx="3479292" cy="178308"/>
          </a:xfrm>
          <a:prstGeom prst="rect">
            <a:avLst/>
          </a:prstGeom>
        </p:spPr>
      </p:pic>
      <p:sp>
        <p:nvSpPr>
          <p:cNvPr id="32" name="object 6">
            <a:extLst>
              <a:ext uri="{FF2B5EF4-FFF2-40B4-BE49-F238E27FC236}">
                <a16:creationId xmlns:a16="http://schemas.microsoft.com/office/drawing/2014/main" id="{F5AA30E3-B70E-07E1-6D12-9927F97534D1}"/>
              </a:ext>
            </a:extLst>
          </p:cNvPr>
          <p:cNvSpPr txBox="1">
            <a:spLocks/>
          </p:cNvSpPr>
          <p:nvPr/>
        </p:nvSpPr>
        <p:spPr>
          <a:xfrm>
            <a:off x="264862" y="171450"/>
            <a:ext cx="14971327" cy="2145843"/>
          </a:xfrm>
          <a:prstGeom prst="rect">
            <a:avLst/>
          </a:prstGeom>
        </p:spPr>
        <p:txBody>
          <a:bodyPr vert="horz" lIns="91440" tIns="45720" rIns="91440" bIns="45720" rtlCol="0" anchor="ctr">
            <a:normAutofit/>
          </a:bodyPr>
          <a:lstStyle>
            <a:lvl1pPr algn="ctr" defTabSz="1371600">
              <a:lnSpc>
                <a:spcPct val="90000"/>
              </a:lnSpc>
              <a:spcBef>
                <a:spcPct val="0"/>
              </a:spcBef>
              <a:buNone/>
              <a:defRPr sz="7200" b="0" i="0" cap="none" spc="0">
                <a:ln>
                  <a:noFill/>
                </a:ln>
                <a:effectLst/>
                <a:latin typeface="Avenir Book" panose="02000503020000020003" pitchFamily="2" charset="0"/>
                <a:ea typeface="+mj-ea"/>
                <a:cs typeface="Avenir Medium" panose="020B0603020203020204" pitchFamily="34" charset="-78"/>
              </a:defRPr>
            </a:lvl1pPr>
          </a:lstStyle>
          <a:p>
            <a:pPr algn="l"/>
            <a:r>
              <a:rPr lang="en-US" sz="4400" dirty="0">
                <a:solidFill>
                  <a:schemeClr val="bg1"/>
                </a:solidFill>
              </a:rPr>
              <a:t>Burnout threatens to reduce the ranks of travel nurses by 9% within 12 months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pic>
        <p:nvPicPr>
          <p:cNvPr id="5" name="object 5"/>
          <p:cNvPicPr/>
          <p:nvPr/>
        </p:nvPicPr>
        <p:blipFill>
          <a:blip r:embed="rId2" cstate="print"/>
          <a:stretch>
            <a:fillRect/>
          </a:stretch>
        </p:blipFill>
        <p:spPr>
          <a:xfrm>
            <a:off x="15636239" y="640079"/>
            <a:ext cx="2194560" cy="1273301"/>
          </a:xfrm>
          <a:prstGeom prst="rect">
            <a:avLst/>
          </a:prstGeom>
        </p:spPr>
      </p:pic>
      <p:sp>
        <p:nvSpPr>
          <p:cNvPr id="7" name="object 7"/>
          <p:cNvSpPr txBox="1"/>
          <p:nvPr/>
        </p:nvSpPr>
        <p:spPr>
          <a:xfrm>
            <a:off x="14636114" y="3009824"/>
            <a:ext cx="3469005" cy="2790187"/>
          </a:xfrm>
          <a:prstGeom prst="rect">
            <a:avLst/>
          </a:prstGeom>
        </p:spPr>
        <p:txBody>
          <a:bodyPr vert="horz" wrap="square" lIns="0" tIns="20003" rIns="0" bIns="0" rtlCol="0">
            <a:spAutoFit/>
          </a:bodyPr>
          <a:lstStyle/>
          <a:p>
            <a:pPr marL="19050" marR="7620">
              <a:spcBef>
                <a:spcPts val="158"/>
              </a:spcBef>
            </a:pPr>
            <a:r>
              <a:rPr sz="3000" dirty="0">
                <a:solidFill>
                  <a:schemeClr val="bg1"/>
                </a:solidFill>
                <a:latin typeface="Arial"/>
                <a:cs typeface="Arial"/>
              </a:rPr>
              <a:t>Respect</a:t>
            </a:r>
            <a:r>
              <a:rPr sz="3000" spc="-75" dirty="0">
                <a:solidFill>
                  <a:schemeClr val="bg1"/>
                </a:solidFill>
                <a:latin typeface="Arial"/>
                <a:cs typeface="Arial"/>
              </a:rPr>
              <a:t> </a:t>
            </a:r>
            <a:r>
              <a:rPr sz="3000" dirty="0">
                <a:solidFill>
                  <a:schemeClr val="bg1"/>
                </a:solidFill>
                <a:latin typeface="Arial"/>
                <a:cs typeface="Arial"/>
              </a:rPr>
              <a:t>is</a:t>
            </a:r>
            <a:r>
              <a:rPr sz="3000" spc="-15" dirty="0">
                <a:solidFill>
                  <a:schemeClr val="bg1"/>
                </a:solidFill>
                <a:latin typeface="Arial"/>
                <a:cs typeface="Arial"/>
              </a:rPr>
              <a:t> </a:t>
            </a:r>
            <a:r>
              <a:rPr sz="3000" dirty="0">
                <a:solidFill>
                  <a:schemeClr val="bg1"/>
                </a:solidFill>
                <a:latin typeface="Arial"/>
                <a:cs typeface="Arial"/>
              </a:rPr>
              <a:t>driven</a:t>
            </a:r>
            <a:r>
              <a:rPr sz="3000" spc="-30" dirty="0">
                <a:solidFill>
                  <a:schemeClr val="bg1"/>
                </a:solidFill>
                <a:latin typeface="Arial"/>
                <a:cs typeface="Arial"/>
              </a:rPr>
              <a:t> </a:t>
            </a:r>
            <a:r>
              <a:rPr sz="3000" spc="-38" dirty="0">
                <a:solidFill>
                  <a:schemeClr val="bg1"/>
                </a:solidFill>
                <a:latin typeface="Arial"/>
                <a:cs typeface="Arial"/>
              </a:rPr>
              <a:t>by </a:t>
            </a:r>
            <a:r>
              <a:rPr sz="3000" dirty="0">
                <a:solidFill>
                  <a:schemeClr val="bg1"/>
                </a:solidFill>
                <a:latin typeface="Arial"/>
                <a:cs typeface="Arial"/>
              </a:rPr>
              <a:t>culture,</a:t>
            </a:r>
            <a:r>
              <a:rPr sz="3000" spc="-60" dirty="0">
                <a:solidFill>
                  <a:schemeClr val="bg1"/>
                </a:solidFill>
                <a:latin typeface="Arial"/>
                <a:cs typeface="Arial"/>
              </a:rPr>
              <a:t> </a:t>
            </a:r>
            <a:r>
              <a:rPr sz="3000" dirty="0">
                <a:solidFill>
                  <a:schemeClr val="bg1"/>
                </a:solidFill>
                <a:latin typeface="Arial"/>
                <a:cs typeface="Arial"/>
              </a:rPr>
              <a:t>and</a:t>
            </a:r>
            <a:r>
              <a:rPr sz="3000" spc="-30" dirty="0">
                <a:solidFill>
                  <a:schemeClr val="bg1"/>
                </a:solidFill>
                <a:latin typeface="Arial"/>
                <a:cs typeface="Arial"/>
              </a:rPr>
              <a:t> thus </a:t>
            </a:r>
            <a:r>
              <a:rPr sz="3000" dirty="0">
                <a:solidFill>
                  <a:schemeClr val="bg1"/>
                </a:solidFill>
                <a:latin typeface="Arial"/>
                <a:cs typeface="Arial"/>
              </a:rPr>
              <a:t>staffing</a:t>
            </a:r>
            <a:r>
              <a:rPr sz="3000" spc="-113" dirty="0">
                <a:solidFill>
                  <a:schemeClr val="bg1"/>
                </a:solidFill>
                <a:latin typeface="Arial"/>
                <a:cs typeface="Arial"/>
              </a:rPr>
              <a:t> </a:t>
            </a:r>
            <a:r>
              <a:rPr sz="3000" spc="-15" dirty="0">
                <a:solidFill>
                  <a:schemeClr val="bg1"/>
                </a:solidFill>
                <a:latin typeface="Arial"/>
                <a:cs typeface="Arial"/>
              </a:rPr>
              <a:t>shortages </a:t>
            </a:r>
            <a:r>
              <a:rPr sz="3000" dirty="0">
                <a:solidFill>
                  <a:schemeClr val="bg1"/>
                </a:solidFill>
                <a:latin typeface="Arial"/>
                <a:cs typeface="Arial"/>
              </a:rPr>
              <a:t>due</a:t>
            </a:r>
            <a:r>
              <a:rPr sz="3000" spc="-30" dirty="0">
                <a:solidFill>
                  <a:schemeClr val="bg1"/>
                </a:solidFill>
                <a:latin typeface="Arial"/>
                <a:cs typeface="Arial"/>
              </a:rPr>
              <a:t> </a:t>
            </a:r>
            <a:r>
              <a:rPr sz="3000" dirty="0">
                <a:solidFill>
                  <a:schemeClr val="bg1"/>
                </a:solidFill>
                <a:latin typeface="Arial"/>
                <a:cs typeface="Arial"/>
              </a:rPr>
              <a:t>to</a:t>
            </a:r>
            <a:r>
              <a:rPr sz="3000" spc="-38" dirty="0">
                <a:solidFill>
                  <a:schemeClr val="bg1"/>
                </a:solidFill>
                <a:latin typeface="Arial"/>
                <a:cs typeface="Arial"/>
              </a:rPr>
              <a:t> </a:t>
            </a:r>
            <a:r>
              <a:rPr sz="3000" dirty="0">
                <a:solidFill>
                  <a:schemeClr val="bg1"/>
                </a:solidFill>
                <a:latin typeface="Arial"/>
                <a:cs typeface="Arial"/>
              </a:rPr>
              <a:t>burnout</a:t>
            </a:r>
            <a:r>
              <a:rPr sz="3000" spc="-45" dirty="0">
                <a:solidFill>
                  <a:schemeClr val="bg1"/>
                </a:solidFill>
                <a:latin typeface="Arial"/>
                <a:cs typeface="Arial"/>
              </a:rPr>
              <a:t> </a:t>
            </a:r>
            <a:r>
              <a:rPr sz="3000" spc="-38" dirty="0">
                <a:solidFill>
                  <a:schemeClr val="bg1"/>
                </a:solidFill>
                <a:latin typeface="Arial"/>
                <a:cs typeface="Arial"/>
              </a:rPr>
              <a:t>are </a:t>
            </a:r>
            <a:r>
              <a:rPr sz="3000" dirty="0">
                <a:solidFill>
                  <a:schemeClr val="bg1"/>
                </a:solidFill>
                <a:latin typeface="Arial"/>
                <a:cs typeface="Arial"/>
              </a:rPr>
              <a:t>partially</a:t>
            </a:r>
            <a:r>
              <a:rPr sz="3000" spc="-53" dirty="0">
                <a:solidFill>
                  <a:schemeClr val="bg1"/>
                </a:solidFill>
                <a:latin typeface="Arial"/>
                <a:cs typeface="Arial"/>
              </a:rPr>
              <a:t> </a:t>
            </a:r>
            <a:r>
              <a:rPr sz="3000" dirty="0">
                <a:solidFill>
                  <a:schemeClr val="bg1"/>
                </a:solidFill>
                <a:latin typeface="Arial"/>
                <a:cs typeface="Arial"/>
              </a:rPr>
              <a:t>a</a:t>
            </a:r>
            <a:r>
              <a:rPr sz="3000" spc="-60" dirty="0">
                <a:solidFill>
                  <a:schemeClr val="bg1"/>
                </a:solidFill>
                <a:latin typeface="Arial"/>
                <a:cs typeface="Arial"/>
              </a:rPr>
              <a:t> </a:t>
            </a:r>
            <a:r>
              <a:rPr sz="3000" spc="-30" dirty="0">
                <a:solidFill>
                  <a:schemeClr val="bg1"/>
                </a:solidFill>
                <a:latin typeface="Arial"/>
                <a:cs typeface="Arial"/>
              </a:rPr>
              <a:t>self- </a:t>
            </a:r>
            <a:r>
              <a:rPr sz="3000" dirty="0">
                <a:solidFill>
                  <a:schemeClr val="bg1"/>
                </a:solidFill>
                <a:latin typeface="Arial"/>
                <a:cs typeface="Arial"/>
              </a:rPr>
              <a:t>inflicted</a:t>
            </a:r>
            <a:r>
              <a:rPr sz="3000" spc="-83" dirty="0">
                <a:solidFill>
                  <a:schemeClr val="bg1"/>
                </a:solidFill>
                <a:latin typeface="Arial"/>
                <a:cs typeface="Arial"/>
              </a:rPr>
              <a:t> </a:t>
            </a:r>
            <a:r>
              <a:rPr sz="3000" spc="-15" dirty="0">
                <a:solidFill>
                  <a:schemeClr val="bg1"/>
                </a:solidFill>
                <a:latin typeface="Arial"/>
                <a:cs typeface="Arial"/>
              </a:rPr>
              <a:t>wound</a:t>
            </a:r>
            <a:endParaRPr sz="3000">
              <a:solidFill>
                <a:schemeClr val="bg1"/>
              </a:solidFill>
              <a:latin typeface="Arial"/>
              <a:cs typeface="Arial"/>
            </a:endParaRPr>
          </a:p>
        </p:txBody>
      </p:sp>
      <p:sp>
        <p:nvSpPr>
          <p:cNvPr id="8" name="object 8"/>
          <p:cNvSpPr/>
          <p:nvPr/>
        </p:nvSpPr>
        <p:spPr>
          <a:xfrm>
            <a:off x="12116942" y="2972942"/>
            <a:ext cx="342900" cy="914400"/>
          </a:xfrm>
          <a:custGeom>
            <a:avLst/>
            <a:gdLst/>
            <a:ahLst/>
            <a:cxnLst/>
            <a:rect l="l" t="t" r="r" b="b"/>
            <a:pathLst>
              <a:path w="228600" h="609600">
                <a:moveTo>
                  <a:pt x="0" y="0"/>
                </a:moveTo>
                <a:lnTo>
                  <a:pt x="44487" y="1494"/>
                </a:lnTo>
                <a:lnTo>
                  <a:pt x="80819" y="5572"/>
                </a:lnTo>
                <a:lnTo>
                  <a:pt x="105316" y="11626"/>
                </a:lnTo>
                <a:lnTo>
                  <a:pt x="114300" y="19050"/>
                </a:lnTo>
                <a:lnTo>
                  <a:pt x="114300" y="285750"/>
                </a:lnTo>
                <a:lnTo>
                  <a:pt x="123283" y="293173"/>
                </a:lnTo>
                <a:lnTo>
                  <a:pt x="147780" y="299227"/>
                </a:lnTo>
                <a:lnTo>
                  <a:pt x="184112" y="303305"/>
                </a:lnTo>
                <a:lnTo>
                  <a:pt x="228600" y="304800"/>
                </a:lnTo>
                <a:lnTo>
                  <a:pt x="184112" y="306294"/>
                </a:lnTo>
                <a:lnTo>
                  <a:pt x="147780" y="310372"/>
                </a:lnTo>
                <a:lnTo>
                  <a:pt x="123283" y="316426"/>
                </a:lnTo>
                <a:lnTo>
                  <a:pt x="114300" y="323850"/>
                </a:lnTo>
                <a:lnTo>
                  <a:pt x="114300" y="590550"/>
                </a:lnTo>
                <a:lnTo>
                  <a:pt x="105316" y="597973"/>
                </a:lnTo>
                <a:lnTo>
                  <a:pt x="80819" y="604027"/>
                </a:lnTo>
                <a:lnTo>
                  <a:pt x="44487" y="608105"/>
                </a:lnTo>
                <a:lnTo>
                  <a:pt x="0" y="609600"/>
                </a:lnTo>
              </a:path>
            </a:pathLst>
          </a:custGeom>
          <a:ln w="25400">
            <a:solidFill>
              <a:srgbClr val="C00000"/>
            </a:solidFill>
          </a:ln>
        </p:spPr>
        <p:txBody>
          <a:bodyPr wrap="square" lIns="0" tIns="0" rIns="0" bIns="0" rtlCol="0"/>
          <a:lstStyle/>
          <a:p>
            <a:endParaRPr sz="2700">
              <a:solidFill>
                <a:schemeClr val="bg1"/>
              </a:solidFill>
            </a:endParaRPr>
          </a:p>
        </p:txBody>
      </p:sp>
      <p:sp>
        <p:nvSpPr>
          <p:cNvPr id="9" name="object 9"/>
          <p:cNvSpPr txBox="1"/>
          <p:nvPr/>
        </p:nvSpPr>
        <p:spPr>
          <a:xfrm>
            <a:off x="12642722" y="3193160"/>
            <a:ext cx="1292541" cy="434734"/>
          </a:xfrm>
          <a:prstGeom prst="rect">
            <a:avLst/>
          </a:prstGeom>
        </p:spPr>
        <p:txBody>
          <a:bodyPr vert="horz" wrap="square" lIns="0" tIns="19050" rIns="0" bIns="0" rtlCol="0">
            <a:spAutoFit/>
          </a:bodyPr>
          <a:lstStyle/>
          <a:p>
            <a:pPr marL="19050">
              <a:spcBef>
                <a:spcPts val="150"/>
              </a:spcBef>
            </a:pPr>
            <a:r>
              <a:rPr sz="2700" spc="-15" dirty="0">
                <a:solidFill>
                  <a:schemeClr val="bg1"/>
                </a:solidFill>
                <a:latin typeface="Arial"/>
                <a:cs typeface="Arial"/>
              </a:rPr>
              <a:t>Respect</a:t>
            </a:r>
            <a:endParaRPr sz="2700">
              <a:solidFill>
                <a:schemeClr val="bg1"/>
              </a:solidFill>
              <a:latin typeface="Arial"/>
              <a:cs typeface="Arial"/>
            </a:endParaRPr>
          </a:p>
        </p:txBody>
      </p:sp>
      <p:grpSp>
        <p:nvGrpSpPr>
          <p:cNvPr id="10" name="object 10"/>
          <p:cNvGrpSpPr/>
          <p:nvPr/>
        </p:nvGrpSpPr>
        <p:grpSpPr>
          <a:xfrm>
            <a:off x="4788884" y="2905506"/>
            <a:ext cx="7200900" cy="5610225"/>
            <a:chOff x="3192589" y="1937004"/>
            <a:chExt cx="4800600" cy="3740150"/>
          </a:xfrm>
        </p:grpSpPr>
        <p:sp>
          <p:nvSpPr>
            <p:cNvPr id="11" name="object 11"/>
            <p:cNvSpPr/>
            <p:nvPr/>
          </p:nvSpPr>
          <p:spPr>
            <a:xfrm>
              <a:off x="7751825" y="2743962"/>
              <a:ext cx="228600" cy="609600"/>
            </a:xfrm>
            <a:custGeom>
              <a:avLst/>
              <a:gdLst/>
              <a:ahLst/>
              <a:cxnLst/>
              <a:rect l="l" t="t" r="r" b="b"/>
              <a:pathLst>
                <a:path w="228600" h="609600">
                  <a:moveTo>
                    <a:pt x="0" y="0"/>
                  </a:moveTo>
                  <a:lnTo>
                    <a:pt x="44487" y="1494"/>
                  </a:lnTo>
                  <a:lnTo>
                    <a:pt x="80819" y="5572"/>
                  </a:lnTo>
                  <a:lnTo>
                    <a:pt x="105316" y="11626"/>
                  </a:lnTo>
                  <a:lnTo>
                    <a:pt x="114300" y="19050"/>
                  </a:lnTo>
                  <a:lnTo>
                    <a:pt x="114300" y="285750"/>
                  </a:lnTo>
                  <a:lnTo>
                    <a:pt x="123283" y="293173"/>
                  </a:lnTo>
                  <a:lnTo>
                    <a:pt x="147780" y="299227"/>
                  </a:lnTo>
                  <a:lnTo>
                    <a:pt x="184112" y="303305"/>
                  </a:lnTo>
                  <a:lnTo>
                    <a:pt x="228600" y="304800"/>
                  </a:lnTo>
                  <a:lnTo>
                    <a:pt x="184112" y="306294"/>
                  </a:lnTo>
                  <a:lnTo>
                    <a:pt x="147780" y="310372"/>
                  </a:lnTo>
                  <a:lnTo>
                    <a:pt x="123283" y="316426"/>
                  </a:lnTo>
                  <a:lnTo>
                    <a:pt x="114300" y="323850"/>
                  </a:lnTo>
                  <a:lnTo>
                    <a:pt x="114300" y="590550"/>
                  </a:lnTo>
                  <a:lnTo>
                    <a:pt x="105316" y="597973"/>
                  </a:lnTo>
                  <a:lnTo>
                    <a:pt x="80819" y="604027"/>
                  </a:lnTo>
                  <a:lnTo>
                    <a:pt x="44487" y="608105"/>
                  </a:lnTo>
                  <a:lnTo>
                    <a:pt x="0" y="609600"/>
                  </a:lnTo>
                </a:path>
              </a:pathLst>
            </a:custGeom>
            <a:ln w="25400">
              <a:solidFill>
                <a:srgbClr val="006FC0"/>
              </a:solidFill>
            </a:ln>
          </p:spPr>
          <p:txBody>
            <a:bodyPr wrap="square" lIns="0" tIns="0" rIns="0" bIns="0" rtlCol="0"/>
            <a:lstStyle/>
            <a:p>
              <a:endParaRPr sz="2700">
                <a:solidFill>
                  <a:schemeClr val="bg1"/>
                </a:solidFill>
              </a:endParaRPr>
            </a:p>
          </p:txBody>
        </p:sp>
        <p:sp>
          <p:nvSpPr>
            <p:cNvPr id="12" name="object 12"/>
            <p:cNvSpPr/>
            <p:nvPr/>
          </p:nvSpPr>
          <p:spPr>
            <a:xfrm>
              <a:off x="4154423" y="1937004"/>
              <a:ext cx="3827145" cy="3740150"/>
            </a:xfrm>
            <a:custGeom>
              <a:avLst/>
              <a:gdLst/>
              <a:ahLst/>
              <a:cxnLst/>
              <a:rect l="l" t="t" r="r" b="b"/>
              <a:pathLst>
                <a:path w="3827145" h="3740150">
                  <a:moveTo>
                    <a:pt x="0" y="676656"/>
                  </a:moveTo>
                  <a:lnTo>
                    <a:pt x="0" y="818388"/>
                  </a:lnTo>
                </a:path>
                <a:path w="3827145" h="3740150">
                  <a:moveTo>
                    <a:pt x="0" y="1424940"/>
                  </a:moveTo>
                  <a:lnTo>
                    <a:pt x="0" y="1566672"/>
                  </a:lnTo>
                </a:path>
                <a:path w="3827145" h="3740150">
                  <a:moveTo>
                    <a:pt x="0" y="1051560"/>
                  </a:moveTo>
                  <a:lnTo>
                    <a:pt x="0" y="1193292"/>
                  </a:lnTo>
                </a:path>
                <a:path w="3827145" h="3740150">
                  <a:moveTo>
                    <a:pt x="0" y="303275"/>
                  </a:moveTo>
                  <a:lnTo>
                    <a:pt x="0" y="445008"/>
                  </a:lnTo>
                </a:path>
                <a:path w="3827145" h="3740150">
                  <a:moveTo>
                    <a:pt x="0" y="0"/>
                  </a:moveTo>
                  <a:lnTo>
                    <a:pt x="0" y="70103"/>
                  </a:lnTo>
                </a:path>
                <a:path w="3827145" h="3740150">
                  <a:moveTo>
                    <a:pt x="0" y="3669792"/>
                  </a:moveTo>
                  <a:lnTo>
                    <a:pt x="0" y="3739896"/>
                  </a:lnTo>
                </a:path>
                <a:path w="3827145" h="3740150">
                  <a:moveTo>
                    <a:pt x="0" y="3294888"/>
                  </a:moveTo>
                  <a:lnTo>
                    <a:pt x="0" y="3436620"/>
                  </a:lnTo>
                </a:path>
                <a:path w="3827145" h="3740150">
                  <a:moveTo>
                    <a:pt x="0" y="2921508"/>
                  </a:moveTo>
                  <a:lnTo>
                    <a:pt x="0" y="3063240"/>
                  </a:lnTo>
                </a:path>
                <a:path w="3827145" h="3740150">
                  <a:moveTo>
                    <a:pt x="0" y="2546604"/>
                  </a:moveTo>
                  <a:lnTo>
                    <a:pt x="0" y="2688336"/>
                  </a:lnTo>
                </a:path>
                <a:path w="3827145" h="3740150">
                  <a:moveTo>
                    <a:pt x="0" y="2173224"/>
                  </a:moveTo>
                  <a:lnTo>
                    <a:pt x="0" y="2314956"/>
                  </a:lnTo>
                </a:path>
                <a:path w="3827145" h="3740150">
                  <a:moveTo>
                    <a:pt x="0" y="1799844"/>
                  </a:moveTo>
                  <a:lnTo>
                    <a:pt x="0" y="1941576"/>
                  </a:lnTo>
                </a:path>
                <a:path w="3827145" h="3740150">
                  <a:moveTo>
                    <a:pt x="957072" y="1424940"/>
                  </a:moveTo>
                  <a:lnTo>
                    <a:pt x="957072" y="1566672"/>
                  </a:lnTo>
                </a:path>
                <a:path w="3827145" h="3740150">
                  <a:moveTo>
                    <a:pt x="957072" y="676656"/>
                  </a:moveTo>
                  <a:lnTo>
                    <a:pt x="957072" y="818388"/>
                  </a:lnTo>
                </a:path>
                <a:path w="3827145" h="3740150">
                  <a:moveTo>
                    <a:pt x="957072" y="303275"/>
                  </a:moveTo>
                  <a:lnTo>
                    <a:pt x="957072" y="445008"/>
                  </a:lnTo>
                </a:path>
                <a:path w="3827145" h="3740150">
                  <a:moveTo>
                    <a:pt x="957072" y="1051560"/>
                  </a:moveTo>
                  <a:lnTo>
                    <a:pt x="957072" y="1193292"/>
                  </a:lnTo>
                </a:path>
                <a:path w="3827145" h="3740150">
                  <a:moveTo>
                    <a:pt x="957072" y="0"/>
                  </a:moveTo>
                  <a:lnTo>
                    <a:pt x="957072" y="70103"/>
                  </a:lnTo>
                </a:path>
                <a:path w="3827145" h="3740150">
                  <a:moveTo>
                    <a:pt x="957072" y="2546604"/>
                  </a:moveTo>
                  <a:lnTo>
                    <a:pt x="957072" y="3739896"/>
                  </a:lnTo>
                </a:path>
                <a:path w="3827145" h="3740150">
                  <a:moveTo>
                    <a:pt x="957072" y="2173224"/>
                  </a:moveTo>
                  <a:lnTo>
                    <a:pt x="957072" y="2314956"/>
                  </a:lnTo>
                </a:path>
                <a:path w="3827145" h="3740150">
                  <a:moveTo>
                    <a:pt x="957072" y="1799844"/>
                  </a:moveTo>
                  <a:lnTo>
                    <a:pt x="957072" y="1941576"/>
                  </a:lnTo>
                </a:path>
                <a:path w="3827145" h="3740150">
                  <a:moveTo>
                    <a:pt x="1912620" y="1051560"/>
                  </a:moveTo>
                  <a:lnTo>
                    <a:pt x="1912620" y="1193292"/>
                  </a:lnTo>
                </a:path>
                <a:path w="3827145" h="3740150">
                  <a:moveTo>
                    <a:pt x="1912620" y="1424940"/>
                  </a:moveTo>
                  <a:lnTo>
                    <a:pt x="1912620" y="1566672"/>
                  </a:lnTo>
                </a:path>
                <a:path w="3827145" h="3740150">
                  <a:moveTo>
                    <a:pt x="1912620" y="303275"/>
                  </a:moveTo>
                  <a:lnTo>
                    <a:pt x="1912620" y="445008"/>
                  </a:lnTo>
                </a:path>
                <a:path w="3827145" h="3740150">
                  <a:moveTo>
                    <a:pt x="1912620" y="676656"/>
                  </a:moveTo>
                  <a:lnTo>
                    <a:pt x="1912620" y="818388"/>
                  </a:lnTo>
                </a:path>
                <a:path w="3827145" h="3740150">
                  <a:moveTo>
                    <a:pt x="1912620" y="0"/>
                  </a:moveTo>
                  <a:lnTo>
                    <a:pt x="1912620" y="70103"/>
                  </a:lnTo>
                </a:path>
                <a:path w="3827145" h="3740150">
                  <a:moveTo>
                    <a:pt x="1912620" y="1799844"/>
                  </a:moveTo>
                  <a:lnTo>
                    <a:pt x="1912620" y="3739896"/>
                  </a:lnTo>
                </a:path>
                <a:path w="3827145" h="3740150">
                  <a:moveTo>
                    <a:pt x="2869692" y="676656"/>
                  </a:moveTo>
                  <a:lnTo>
                    <a:pt x="2869692" y="818388"/>
                  </a:lnTo>
                </a:path>
                <a:path w="3827145" h="3740150">
                  <a:moveTo>
                    <a:pt x="2869692" y="303275"/>
                  </a:moveTo>
                  <a:lnTo>
                    <a:pt x="2869692" y="445008"/>
                  </a:lnTo>
                </a:path>
                <a:path w="3827145" h="3740150">
                  <a:moveTo>
                    <a:pt x="2869692" y="0"/>
                  </a:moveTo>
                  <a:lnTo>
                    <a:pt x="2869692" y="70103"/>
                  </a:lnTo>
                </a:path>
                <a:path w="3827145" h="3740150">
                  <a:moveTo>
                    <a:pt x="2869692" y="1051560"/>
                  </a:moveTo>
                  <a:lnTo>
                    <a:pt x="2869692" y="3739896"/>
                  </a:lnTo>
                </a:path>
                <a:path w="3827145" h="3740150">
                  <a:moveTo>
                    <a:pt x="3826764" y="0"/>
                  </a:moveTo>
                  <a:lnTo>
                    <a:pt x="3826764" y="3739896"/>
                  </a:lnTo>
                </a:path>
              </a:pathLst>
            </a:custGeom>
            <a:ln w="9525">
              <a:solidFill>
                <a:srgbClr val="D9D9D9"/>
              </a:solidFill>
            </a:ln>
          </p:spPr>
          <p:txBody>
            <a:bodyPr wrap="square" lIns="0" tIns="0" rIns="0" bIns="0" rtlCol="0"/>
            <a:lstStyle/>
            <a:p>
              <a:endParaRPr sz="2700">
                <a:solidFill>
                  <a:schemeClr val="bg1"/>
                </a:solidFill>
              </a:endParaRPr>
            </a:p>
          </p:txBody>
        </p:sp>
        <p:sp>
          <p:nvSpPr>
            <p:cNvPr id="13" name="object 13"/>
            <p:cNvSpPr/>
            <p:nvPr/>
          </p:nvSpPr>
          <p:spPr>
            <a:xfrm>
              <a:off x="3197352" y="2755391"/>
              <a:ext cx="4234180" cy="607060"/>
            </a:xfrm>
            <a:custGeom>
              <a:avLst/>
              <a:gdLst/>
              <a:ahLst/>
              <a:cxnLst/>
              <a:rect l="l" t="t" r="r" b="b"/>
              <a:pathLst>
                <a:path w="4234180" h="607060">
                  <a:moveTo>
                    <a:pt x="3627120" y="374904"/>
                  </a:moveTo>
                  <a:lnTo>
                    <a:pt x="0" y="374904"/>
                  </a:lnTo>
                  <a:lnTo>
                    <a:pt x="0" y="606552"/>
                  </a:lnTo>
                  <a:lnTo>
                    <a:pt x="3627120" y="606552"/>
                  </a:lnTo>
                  <a:lnTo>
                    <a:pt x="3627120" y="374904"/>
                  </a:lnTo>
                  <a:close/>
                </a:path>
                <a:path w="4234180" h="607060">
                  <a:moveTo>
                    <a:pt x="4233672" y="0"/>
                  </a:moveTo>
                  <a:lnTo>
                    <a:pt x="0" y="0"/>
                  </a:lnTo>
                  <a:lnTo>
                    <a:pt x="0" y="233172"/>
                  </a:lnTo>
                  <a:lnTo>
                    <a:pt x="4233672" y="233172"/>
                  </a:lnTo>
                  <a:lnTo>
                    <a:pt x="4233672" y="0"/>
                  </a:lnTo>
                  <a:close/>
                </a:path>
              </a:pathLst>
            </a:custGeom>
            <a:solidFill>
              <a:srgbClr val="006FC0"/>
            </a:solidFill>
          </p:spPr>
          <p:txBody>
            <a:bodyPr wrap="square" lIns="0" tIns="0" rIns="0" bIns="0" rtlCol="0"/>
            <a:lstStyle/>
            <a:p>
              <a:endParaRPr sz="2700">
                <a:solidFill>
                  <a:schemeClr val="bg1"/>
                </a:solidFill>
              </a:endParaRPr>
            </a:p>
          </p:txBody>
        </p:sp>
        <p:sp>
          <p:nvSpPr>
            <p:cNvPr id="14" name="object 14"/>
            <p:cNvSpPr/>
            <p:nvPr/>
          </p:nvSpPr>
          <p:spPr>
            <a:xfrm>
              <a:off x="3197352" y="2007107"/>
              <a:ext cx="4500880" cy="607060"/>
            </a:xfrm>
            <a:custGeom>
              <a:avLst/>
              <a:gdLst/>
              <a:ahLst/>
              <a:cxnLst/>
              <a:rect l="l" t="t" r="r" b="b"/>
              <a:pathLst>
                <a:path w="4500880" h="607060">
                  <a:moveTo>
                    <a:pt x="4500372" y="374904"/>
                  </a:moveTo>
                  <a:lnTo>
                    <a:pt x="0" y="374904"/>
                  </a:lnTo>
                  <a:lnTo>
                    <a:pt x="0" y="606552"/>
                  </a:lnTo>
                  <a:lnTo>
                    <a:pt x="4500372" y="606552"/>
                  </a:lnTo>
                  <a:lnTo>
                    <a:pt x="4500372" y="374904"/>
                  </a:lnTo>
                  <a:close/>
                </a:path>
                <a:path w="4500880" h="607060">
                  <a:moveTo>
                    <a:pt x="4500372" y="0"/>
                  </a:moveTo>
                  <a:lnTo>
                    <a:pt x="0" y="0"/>
                  </a:lnTo>
                  <a:lnTo>
                    <a:pt x="0" y="233172"/>
                  </a:lnTo>
                  <a:lnTo>
                    <a:pt x="4500372" y="233172"/>
                  </a:lnTo>
                  <a:lnTo>
                    <a:pt x="4500372" y="0"/>
                  </a:lnTo>
                  <a:close/>
                </a:path>
              </a:pathLst>
            </a:custGeom>
            <a:solidFill>
              <a:srgbClr val="C00000"/>
            </a:solidFill>
          </p:spPr>
          <p:txBody>
            <a:bodyPr wrap="square" lIns="0" tIns="0" rIns="0" bIns="0" rtlCol="0"/>
            <a:lstStyle/>
            <a:p>
              <a:endParaRPr sz="2700">
                <a:solidFill>
                  <a:schemeClr val="bg1"/>
                </a:solidFill>
              </a:endParaRPr>
            </a:p>
          </p:txBody>
        </p:sp>
        <p:sp>
          <p:nvSpPr>
            <p:cNvPr id="15" name="object 15"/>
            <p:cNvSpPr/>
            <p:nvPr/>
          </p:nvSpPr>
          <p:spPr>
            <a:xfrm>
              <a:off x="3197352" y="3503675"/>
              <a:ext cx="3469004" cy="2103120"/>
            </a:xfrm>
            <a:custGeom>
              <a:avLst/>
              <a:gdLst/>
              <a:ahLst/>
              <a:cxnLst/>
              <a:rect l="l" t="t" r="r" b="b"/>
              <a:pathLst>
                <a:path w="3469004" h="2103120">
                  <a:moveTo>
                    <a:pt x="1299972" y="1869948"/>
                  </a:moveTo>
                  <a:lnTo>
                    <a:pt x="0" y="1869948"/>
                  </a:lnTo>
                  <a:lnTo>
                    <a:pt x="0" y="2103120"/>
                  </a:lnTo>
                  <a:lnTo>
                    <a:pt x="1299972" y="2103120"/>
                  </a:lnTo>
                  <a:lnTo>
                    <a:pt x="1299972" y="1869948"/>
                  </a:lnTo>
                  <a:close/>
                </a:path>
                <a:path w="3469004" h="2103120">
                  <a:moveTo>
                    <a:pt x="1427988" y="1496568"/>
                  </a:moveTo>
                  <a:lnTo>
                    <a:pt x="0" y="1496568"/>
                  </a:lnTo>
                  <a:lnTo>
                    <a:pt x="0" y="1728228"/>
                  </a:lnTo>
                  <a:lnTo>
                    <a:pt x="1427988" y="1728228"/>
                  </a:lnTo>
                  <a:lnTo>
                    <a:pt x="1427988" y="1496568"/>
                  </a:lnTo>
                  <a:close/>
                </a:path>
                <a:path w="3469004" h="2103120">
                  <a:moveTo>
                    <a:pt x="1831848" y="1121664"/>
                  </a:moveTo>
                  <a:lnTo>
                    <a:pt x="0" y="1121664"/>
                  </a:lnTo>
                  <a:lnTo>
                    <a:pt x="0" y="1354836"/>
                  </a:lnTo>
                  <a:lnTo>
                    <a:pt x="1831848" y="1354836"/>
                  </a:lnTo>
                  <a:lnTo>
                    <a:pt x="1831848" y="1121664"/>
                  </a:lnTo>
                  <a:close/>
                </a:path>
                <a:path w="3469004" h="2103120">
                  <a:moveTo>
                    <a:pt x="1972056" y="748284"/>
                  </a:moveTo>
                  <a:lnTo>
                    <a:pt x="0" y="748284"/>
                  </a:lnTo>
                  <a:lnTo>
                    <a:pt x="0" y="979932"/>
                  </a:lnTo>
                  <a:lnTo>
                    <a:pt x="1972056" y="979932"/>
                  </a:lnTo>
                  <a:lnTo>
                    <a:pt x="1972056" y="748284"/>
                  </a:lnTo>
                  <a:close/>
                </a:path>
                <a:path w="3469004" h="2103120">
                  <a:moveTo>
                    <a:pt x="2609088" y="374904"/>
                  </a:moveTo>
                  <a:lnTo>
                    <a:pt x="0" y="374904"/>
                  </a:lnTo>
                  <a:lnTo>
                    <a:pt x="0" y="606552"/>
                  </a:lnTo>
                  <a:lnTo>
                    <a:pt x="2609088" y="606552"/>
                  </a:lnTo>
                  <a:lnTo>
                    <a:pt x="2609088" y="374904"/>
                  </a:lnTo>
                  <a:close/>
                </a:path>
                <a:path w="3469004" h="2103120">
                  <a:moveTo>
                    <a:pt x="3468624" y="0"/>
                  </a:moveTo>
                  <a:lnTo>
                    <a:pt x="0" y="0"/>
                  </a:lnTo>
                  <a:lnTo>
                    <a:pt x="0" y="233172"/>
                  </a:lnTo>
                  <a:lnTo>
                    <a:pt x="3468624" y="233172"/>
                  </a:lnTo>
                  <a:lnTo>
                    <a:pt x="3468624" y="0"/>
                  </a:lnTo>
                  <a:close/>
                </a:path>
              </a:pathLst>
            </a:custGeom>
            <a:solidFill>
              <a:srgbClr val="4471C4"/>
            </a:solidFill>
          </p:spPr>
          <p:txBody>
            <a:bodyPr wrap="square" lIns="0" tIns="0" rIns="0" bIns="0" rtlCol="0"/>
            <a:lstStyle/>
            <a:p>
              <a:endParaRPr sz="2700">
                <a:solidFill>
                  <a:schemeClr val="bg1"/>
                </a:solidFill>
              </a:endParaRPr>
            </a:p>
          </p:txBody>
        </p:sp>
        <p:sp>
          <p:nvSpPr>
            <p:cNvPr id="16" name="object 16"/>
            <p:cNvSpPr/>
            <p:nvPr/>
          </p:nvSpPr>
          <p:spPr>
            <a:xfrm>
              <a:off x="3197351" y="1937004"/>
              <a:ext cx="0" cy="3740150"/>
            </a:xfrm>
            <a:custGeom>
              <a:avLst/>
              <a:gdLst/>
              <a:ahLst/>
              <a:cxnLst/>
              <a:rect l="l" t="t" r="r" b="b"/>
              <a:pathLst>
                <a:path h="3740150">
                  <a:moveTo>
                    <a:pt x="0" y="3739896"/>
                  </a:moveTo>
                  <a:lnTo>
                    <a:pt x="0"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17" name="object 17"/>
          <p:cNvSpPr txBox="1"/>
          <p:nvPr/>
        </p:nvSpPr>
        <p:spPr>
          <a:xfrm>
            <a:off x="12152566" y="4336160"/>
            <a:ext cx="1484948" cy="434734"/>
          </a:xfrm>
          <a:prstGeom prst="rect">
            <a:avLst/>
          </a:prstGeom>
        </p:spPr>
        <p:txBody>
          <a:bodyPr vert="horz" wrap="square" lIns="0" tIns="19050" rIns="0" bIns="0" rtlCol="0">
            <a:spAutoFit/>
          </a:bodyPr>
          <a:lstStyle/>
          <a:p>
            <a:pPr marL="19050">
              <a:spcBef>
                <a:spcPts val="150"/>
              </a:spcBef>
            </a:pPr>
            <a:r>
              <a:rPr sz="2700" spc="-15" dirty="0">
                <a:solidFill>
                  <a:schemeClr val="bg1"/>
                </a:solidFill>
                <a:latin typeface="Arial"/>
                <a:cs typeface="Arial"/>
              </a:rPr>
              <a:t>Workload</a:t>
            </a:r>
            <a:endParaRPr sz="2700">
              <a:solidFill>
                <a:schemeClr val="bg1"/>
              </a:solidFill>
              <a:latin typeface="Arial"/>
              <a:cs typeface="Arial"/>
            </a:endParaRPr>
          </a:p>
        </p:txBody>
      </p:sp>
      <p:sp>
        <p:nvSpPr>
          <p:cNvPr id="18" name="object 18"/>
          <p:cNvSpPr txBox="1"/>
          <p:nvPr/>
        </p:nvSpPr>
        <p:spPr>
          <a:xfrm>
            <a:off x="6895720" y="8089774"/>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0.07</a:t>
            </a:r>
            <a:endParaRPr sz="1575">
              <a:solidFill>
                <a:schemeClr val="bg1"/>
              </a:solidFill>
              <a:latin typeface="Arial"/>
              <a:cs typeface="Arial"/>
            </a:endParaRPr>
          </a:p>
        </p:txBody>
      </p:sp>
      <p:sp>
        <p:nvSpPr>
          <p:cNvPr id="19" name="object 19"/>
          <p:cNvSpPr txBox="1"/>
          <p:nvPr/>
        </p:nvSpPr>
        <p:spPr>
          <a:xfrm>
            <a:off x="7088123" y="7528370"/>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0.07</a:t>
            </a:r>
            <a:endParaRPr sz="1575">
              <a:solidFill>
                <a:schemeClr val="bg1"/>
              </a:solidFill>
              <a:latin typeface="Arial"/>
              <a:cs typeface="Arial"/>
            </a:endParaRPr>
          </a:p>
        </p:txBody>
      </p:sp>
      <p:sp>
        <p:nvSpPr>
          <p:cNvPr id="20" name="object 20"/>
          <p:cNvSpPr txBox="1"/>
          <p:nvPr/>
        </p:nvSpPr>
        <p:spPr>
          <a:xfrm>
            <a:off x="7693532" y="6966967"/>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0.10</a:t>
            </a:r>
            <a:endParaRPr sz="1575">
              <a:solidFill>
                <a:schemeClr val="bg1"/>
              </a:solidFill>
              <a:latin typeface="Arial"/>
              <a:cs typeface="Arial"/>
            </a:endParaRPr>
          </a:p>
        </p:txBody>
      </p:sp>
      <p:sp>
        <p:nvSpPr>
          <p:cNvPr id="21" name="object 21"/>
          <p:cNvSpPr txBox="1"/>
          <p:nvPr/>
        </p:nvSpPr>
        <p:spPr>
          <a:xfrm>
            <a:off x="7902893" y="6405943"/>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0.10</a:t>
            </a:r>
            <a:endParaRPr sz="1575">
              <a:solidFill>
                <a:schemeClr val="bg1"/>
              </a:solidFill>
              <a:latin typeface="Arial"/>
              <a:cs typeface="Arial"/>
            </a:endParaRPr>
          </a:p>
        </p:txBody>
      </p:sp>
      <p:sp>
        <p:nvSpPr>
          <p:cNvPr id="22" name="object 22"/>
          <p:cNvSpPr txBox="1"/>
          <p:nvPr/>
        </p:nvSpPr>
        <p:spPr>
          <a:xfrm>
            <a:off x="8859773" y="5844539"/>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0.14</a:t>
            </a:r>
            <a:endParaRPr sz="1575">
              <a:solidFill>
                <a:schemeClr val="bg1"/>
              </a:solidFill>
              <a:latin typeface="Arial"/>
              <a:cs typeface="Arial"/>
            </a:endParaRPr>
          </a:p>
        </p:txBody>
      </p:sp>
      <p:sp>
        <p:nvSpPr>
          <p:cNvPr id="23" name="object 23"/>
          <p:cNvSpPr txBox="1"/>
          <p:nvPr/>
        </p:nvSpPr>
        <p:spPr>
          <a:xfrm>
            <a:off x="10149079" y="5283136"/>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0.18</a:t>
            </a:r>
            <a:endParaRPr sz="1575">
              <a:solidFill>
                <a:schemeClr val="bg1"/>
              </a:solidFill>
              <a:latin typeface="Arial"/>
              <a:cs typeface="Arial"/>
            </a:endParaRPr>
          </a:p>
        </p:txBody>
      </p:sp>
      <p:sp>
        <p:nvSpPr>
          <p:cNvPr id="24" name="object 24"/>
          <p:cNvSpPr txBox="1"/>
          <p:nvPr/>
        </p:nvSpPr>
        <p:spPr>
          <a:xfrm>
            <a:off x="10386821" y="4722115"/>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0.19</a:t>
            </a:r>
            <a:endParaRPr sz="1575">
              <a:solidFill>
                <a:schemeClr val="bg1"/>
              </a:solidFill>
              <a:latin typeface="Arial"/>
              <a:cs typeface="Arial"/>
            </a:endParaRPr>
          </a:p>
        </p:txBody>
      </p:sp>
      <p:sp>
        <p:nvSpPr>
          <p:cNvPr id="25" name="object 25"/>
          <p:cNvSpPr txBox="1"/>
          <p:nvPr/>
        </p:nvSpPr>
        <p:spPr>
          <a:xfrm>
            <a:off x="11296651" y="4160711"/>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0.22</a:t>
            </a:r>
            <a:endParaRPr sz="1575">
              <a:solidFill>
                <a:schemeClr val="bg1"/>
              </a:solidFill>
              <a:latin typeface="Arial"/>
              <a:cs typeface="Arial"/>
            </a:endParaRPr>
          </a:p>
        </p:txBody>
      </p:sp>
      <p:sp>
        <p:nvSpPr>
          <p:cNvPr id="26" name="object 26"/>
          <p:cNvSpPr txBox="1"/>
          <p:nvPr/>
        </p:nvSpPr>
        <p:spPr>
          <a:xfrm>
            <a:off x="11694032" y="3599308"/>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0.24</a:t>
            </a:r>
            <a:endParaRPr sz="1575">
              <a:solidFill>
                <a:schemeClr val="bg1"/>
              </a:solidFill>
              <a:latin typeface="Arial"/>
              <a:cs typeface="Arial"/>
            </a:endParaRPr>
          </a:p>
        </p:txBody>
      </p:sp>
      <p:sp>
        <p:nvSpPr>
          <p:cNvPr id="27" name="object 27"/>
          <p:cNvSpPr txBox="1"/>
          <p:nvPr/>
        </p:nvSpPr>
        <p:spPr>
          <a:xfrm>
            <a:off x="11694032" y="3038284"/>
            <a:ext cx="429578" cy="262572"/>
          </a:xfrm>
          <a:prstGeom prst="rect">
            <a:avLst/>
          </a:prstGeom>
        </p:spPr>
        <p:txBody>
          <a:bodyPr vert="horz" wrap="square" lIns="0" tIns="20003" rIns="0" bIns="0" rtlCol="0">
            <a:spAutoFit/>
          </a:bodyPr>
          <a:lstStyle/>
          <a:p>
            <a:pPr marL="19050">
              <a:spcBef>
                <a:spcPts val="158"/>
              </a:spcBef>
            </a:pPr>
            <a:r>
              <a:rPr sz="1575" spc="-30" dirty="0">
                <a:solidFill>
                  <a:schemeClr val="bg1"/>
                </a:solidFill>
                <a:latin typeface="Arial"/>
                <a:cs typeface="Arial"/>
              </a:rPr>
              <a:t>0.24</a:t>
            </a:r>
            <a:endParaRPr sz="1575">
              <a:solidFill>
                <a:schemeClr val="bg1"/>
              </a:solidFill>
              <a:latin typeface="Arial"/>
              <a:cs typeface="Arial"/>
            </a:endParaRPr>
          </a:p>
        </p:txBody>
      </p:sp>
      <p:sp>
        <p:nvSpPr>
          <p:cNvPr id="28" name="object 28"/>
          <p:cNvSpPr txBox="1"/>
          <p:nvPr/>
        </p:nvSpPr>
        <p:spPr>
          <a:xfrm>
            <a:off x="870661" y="8036434"/>
            <a:ext cx="3715703" cy="342401"/>
          </a:xfrm>
          <a:prstGeom prst="rect">
            <a:avLst/>
          </a:prstGeom>
        </p:spPr>
        <p:txBody>
          <a:bodyPr vert="horz" wrap="square" lIns="0" tIns="19050" rIns="0" bIns="0" rtlCol="0">
            <a:spAutoFit/>
          </a:bodyPr>
          <a:lstStyle/>
          <a:p>
            <a:pPr marL="19050">
              <a:spcBef>
                <a:spcPts val="150"/>
              </a:spcBef>
            </a:pPr>
            <a:r>
              <a:rPr sz="2100" dirty="0">
                <a:solidFill>
                  <a:schemeClr val="bg1"/>
                </a:solidFill>
                <a:latin typeface="Arial"/>
                <a:cs typeface="Arial"/>
              </a:rPr>
              <a:t>Provides</a:t>
            </a:r>
            <a:r>
              <a:rPr sz="2100" spc="-53" dirty="0">
                <a:solidFill>
                  <a:schemeClr val="bg1"/>
                </a:solidFill>
                <a:latin typeface="Arial"/>
                <a:cs typeface="Arial"/>
              </a:rPr>
              <a:t> </a:t>
            </a:r>
            <a:r>
              <a:rPr sz="2100" dirty="0">
                <a:solidFill>
                  <a:schemeClr val="bg1"/>
                </a:solidFill>
                <a:latin typeface="Arial"/>
                <a:cs typeface="Arial"/>
              </a:rPr>
              <a:t>mental</a:t>
            </a:r>
            <a:r>
              <a:rPr sz="2100" spc="-38" dirty="0">
                <a:solidFill>
                  <a:schemeClr val="bg1"/>
                </a:solidFill>
                <a:latin typeface="Arial"/>
                <a:cs typeface="Arial"/>
              </a:rPr>
              <a:t> </a:t>
            </a:r>
            <a:r>
              <a:rPr sz="2100" dirty="0">
                <a:solidFill>
                  <a:schemeClr val="bg1"/>
                </a:solidFill>
                <a:latin typeface="Arial"/>
                <a:cs typeface="Arial"/>
              </a:rPr>
              <a:t>health</a:t>
            </a:r>
            <a:r>
              <a:rPr sz="2100" spc="-38" dirty="0">
                <a:solidFill>
                  <a:schemeClr val="bg1"/>
                </a:solidFill>
                <a:latin typeface="Arial"/>
                <a:cs typeface="Arial"/>
              </a:rPr>
              <a:t> </a:t>
            </a:r>
            <a:r>
              <a:rPr sz="2100" spc="-15" dirty="0">
                <a:solidFill>
                  <a:schemeClr val="bg1"/>
                </a:solidFill>
                <a:latin typeface="Arial"/>
                <a:cs typeface="Arial"/>
              </a:rPr>
              <a:t>support</a:t>
            </a:r>
            <a:endParaRPr sz="2100">
              <a:solidFill>
                <a:schemeClr val="bg1"/>
              </a:solidFill>
              <a:latin typeface="Arial"/>
              <a:cs typeface="Arial"/>
            </a:endParaRPr>
          </a:p>
        </p:txBody>
      </p:sp>
      <p:sp>
        <p:nvSpPr>
          <p:cNvPr id="29" name="object 29"/>
          <p:cNvSpPr txBox="1"/>
          <p:nvPr/>
        </p:nvSpPr>
        <p:spPr>
          <a:xfrm>
            <a:off x="1003706" y="7475411"/>
            <a:ext cx="3584258" cy="342401"/>
          </a:xfrm>
          <a:prstGeom prst="rect">
            <a:avLst/>
          </a:prstGeom>
        </p:spPr>
        <p:txBody>
          <a:bodyPr vert="horz" wrap="square" lIns="0" tIns="19050" rIns="0" bIns="0" rtlCol="0">
            <a:spAutoFit/>
          </a:bodyPr>
          <a:lstStyle/>
          <a:p>
            <a:pPr marL="19050">
              <a:spcBef>
                <a:spcPts val="150"/>
              </a:spcBef>
            </a:pPr>
            <a:r>
              <a:rPr sz="2100" dirty="0">
                <a:solidFill>
                  <a:schemeClr val="bg1"/>
                </a:solidFill>
                <a:latin typeface="Arial"/>
                <a:cs typeface="Arial"/>
              </a:rPr>
              <a:t>Provides</a:t>
            </a:r>
            <a:r>
              <a:rPr sz="2100" spc="-38" dirty="0">
                <a:solidFill>
                  <a:schemeClr val="bg1"/>
                </a:solidFill>
                <a:latin typeface="Arial"/>
                <a:cs typeface="Arial"/>
              </a:rPr>
              <a:t> </a:t>
            </a:r>
            <a:r>
              <a:rPr sz="2100" dirty="0">
                <a:solidFill>
                  <a:schemeClr val="bg1"/>
                </a:solidFill>
                <a:latin typeface="Arial"/>
                <a:cs typeface="Arial"/>
              </a:rPr>
              <a:t>adequate</a:t>
            </a:r>
            <a:r>
              <a:rPr sz="2100" spc="-30" dirty="0">
                <a:solidFill>
                  <a:schemeClr val="bg1"/>
                </a:solidFill>
                <a:latin typeface="Arial"/>
                <a:cs typeface="Arial"/>
              </a:rPr>
              <a:t> </a:t>
            </a:r>
            <a:r>
              <a:rPr sz="2100" spc="-15" dirty="0">
                <a:solidFill>
                  <a:schemeClr val="bg1"/>
                </a:solidFill>
                <a:latin typeface="Arial"/>
                <a:cs typeface="Arial"/>
              </a:rPr>
              <a:t>equipment</a:t>
            </a:r>
            <a:endParaRPr sz="2100">
              <a:solidFill>
                <a:schemeClr val="bg1"/>
              </a:solidFill>
              <a:latin typeface="Arial"/>
              <a:cs typeface="Arial"/>
            </a:endParaRPr>
          </a:p>
        </p:txBody>
      </p:sp>
      <p:sp>
        <p:nvSpPr>
          <p:cNvPr id="30" name="object 30"/>
          <p:cNvSpPr txBox="1"/>
          <p:nvPr/>
        </p:nvSpPr>
        <p:spPr>
          <a:xfrm>
            <a:off x="633374" y="6914008"/>
            <a:ext cx="3951923" cy="342401"/>
          </a:xfrm>
          <a:prstGeom prst="rect">
            <a:avLst/>
          </a:prstGeom>
        </p:spPr>
        <p:txBody>
          <a:bodyPr vert="horz" wrap="square" lIns="0" tIns="19050" rIns="0" bIns="0" rtlCol="0">
            <a:spAutoFit/>
          </a:bodyPr>
          <a:lstStyle/>
          <a:p>
            <a:pPr marL="19050">
              <a:spcBef>
                <a:spcPts val="150"/>
              </a:spcBef>
            </a:pPr>
            <a:r>
              <a:rPr sz="2100" dirty="0">
                <a:solidFill>
                  <a:schemeClr val="bg1"/>
                </a:solidFill>
                <a:latin typeface="Arial"/>
                <a:cs typeface="Arial"/>
              </a:rPr>
              <a:t>Enables</a:t>
            </a:r>
            <a:r>
              <a:rPr sz="2100" spc="-30" dirty="0">
                <a:solidFill>
                  <a:schemeClr val="bg1"/>
                </a:solidFill>
                <a:latin typeface="Arial"/>
                <a:cs typeface="Arial"/>
              </a:rPr>
              <a:t> </a:t>
            </a:r>
            <a:r>
              <a:rPr sz="2100" dirty="0">
                <a:solidFill>
                  <a:schemeClr val="bg1"/>
                </a:solidFill>
                <a:latin typeface="Arial"/>
                <a:cs typeface="Arial"/>
              </a:rPr>
              <a:t>practice</a:t>
            </a:r>
            <a:r>
              <a:rPr sz="2100" spc="-38" dirty="0">
                <a:solidFill>
                  <a:schemeClr val="bg1"/>
                </a:solidFill>
                <a:latin typeface="Arial"/>
                <a:cs typeface="Arial"/>
              </a:rPr>
              <a:t> </a:t>
            </a:r>
            <a:r>
              <a:rPr sz="2100" dirty="0">
                <a:solidFill>
                  <a:schemeClr val="bg1"/>
                </a:solidFill>
                <a:latin typeface="Arial"/>
                <a:cs typeface="Arial"/>
              </a:rPr>
              <a:t>at</a:t>
            </a:r>
            <a:r>
              <a:rPr sz="2100" spc="-23" dirty="0">
                <a:solidFill>
                  <a:schemeClr val="bg1"/>
                </a:solidFill>
                <a:latin typeface="Arial"/>
                <a:cs typeface="Arial"/>
              </a:rPr>
              <a:t> </a:t>
            </a:r>
            <a:r>
              <a:rPr sz="2100" dirty="0">
                <a:solidFill>
                  <a:schemeClr val="bg1"/>
                </a:solidFill>
                <a:latin typeface="Arial"/>
                <a:cs typeface="Arial"/>
              </a:rPr>
              <a:t>top</a:t>
            </a:r>
            <a:r>
              <a:rPr sz="2100" spc="-38" dirty="0">
                <a:solidFill>
                  <a:schemeClr val="bg1"/>
                </a:solidFill>
                <a:latin typeface="Arial"/>
                <a:cs typeface="Arial"/>
              </a:rPr>
              <a:t> </a:t>
            </a:r>
            <a:r>
              <a:rPr sz="2100" dirty="0">
                <a:solidFill>
                  <a:schemeClr val="bg1"/>
                </a:solidFill>
                <a:latin typeface="Arial"/>
                <a:cs typeface="Arial"/>
              </a:rPr>
              <a:t>of</a:t>
            </a:r>
            <a:r>
              <a:rPr sz="2100" spc="-23" dirty="0">
                <a:solidFill>
                  <a:schemeClr val="bg1"/>
                </a:solidFill>
                <a:latin typeface="Arial"/>
                <a:cs typeface="Arial"/>
              </a:rPr>
              <a:t> </a:t>
            </a:r>
            <a:r>
              <a:rPr sz="2100" spc="-15" dirty="0">
                <a:solidFill>
                  <a:schemeClr val="bg1"/>
                </a:solidFill>
                <a:latin typeface="Arial"/>
                <a:cs typeface="Arial"/>
              </a:rPr>
              <a:t>license</a:t>
            </a:r>
            <a:endParaRPr sz="2100">
              <a:solidFill>
                <a:schemeClr val="bg1"/>
              </a:solidFill>
              <a:latin typeface="Arial"/>
              <a:cs typeface="Arial"/>
            </a:endParaRPr>
          </a:p>
        </p:txBody>
      </p:sp>
      <p:sp>
        <p:nvSpPr>
          <p:cNvPr id="31" name="object 31"/>
          <p:cNvSpPr txBox="1"/>
          <p:nvPr/>
        </p:nvSpPr>
        <p:spPr>
          <a:xfrm>
            <a:off x="1479194" y="6352412"/>
            <a:ext cx="3031808" cy="342401"/>
          </a:xfrm>
          <a:prstGeom prst="rect">
            <a:avLst/>
          </a:prstGeom>
        </p:spPr>
        <p:txBody>
          <a:bodyPr vert="horz" wrap="square" lIns="0" tIns="19050" rIns="0" bIns="0" rtlCol="0">
            <a:spAutoFit/>
          </a:bodyPr>
          <a:lstStyle/>
          <a:p>
            <a:pPr marL="19050">
              <a:spcBef>
                <a:spcPts val="150"/>
              </a:spcBef>
            </a:pPr>
            <a:r>
              <a:rPr sz="2100" dirty="0">
                <a:solidFill>
                  <a:schemeClr val="bg1"/>
                </a:solidFill>
                <a:latin typeface="Arial"/>
                <a:cs typeface="Arial"/>
              </a:rPr>
              <a:t>Quality</a:t>
            </a:r>
            <a:r>
              <a:rPr sz="2100" spc="-45" dirty="0">
                <a:solidFill>
                  <a:schemeClr val="bg1"/>
                </a:solidFill>
                <a:latin typeface="Arial"/>
                <a:cs typeface="Arial"/>
              </a:rPr>
              <a:t> </a:t>
            </a:r>
            <a:r>
              <a:rPr sz="2100" dirty="0">
                <a:solidFill>
                  <a:schemeClr val="bg1"/>
                </a:solidFill>
                <a:latin typeface="Arial"/>
                <a:cs typeface="Arial"/>
              </a:rPr>
              <a:t>of</a:t>
            </a:r>
            <a:r>
              <a:rPr sz="2100" spc="-30" dirty="0">
                <a:solidFill>
                  <a:schemeClr val="bg1"/>
                </a:solidFill>
                <a:latin typeface="Arial"/>
                <a:cs typeface="Arial"/>
              </a:rPr>
              <a:t> </a:t>
            </a:r>
            <a:r>
              <a:rPr sz="2100" spc="-15" dirty="0">
                <a:solidFill>
                  <a:schemeClr val="bg1"/>
                </a:solidFill>
                <a:latin typeface="Arial"/>
                <a:cs typeface="Arial"/>
              </a:rPr>
              <a:t>communication</a:t>
            </a:r>
            <a:endParaRPr sz="2100">
              <a:solidFill>
                <a:schemeClr val="bg1"/>
              </a:solidFill>
              <a:latin typeface="Arial"/>
              <a:cs typeface="Arial"/>
            </a:endParaRPr>
          </a:p>
        </p:txBody>
      </p:sp>
      <p:sp>
        <p:nvSpPr>
          <p:cNvPr id="32" name="object 32"/>
          <p:cNvSpPr txBox="1"/>
          <p:nvPr/>
        </p:nvSpPr>
        <p:spPr>
          <a:xfrm>
            <a:off x="1300428" y="5791580"/>
            <a:ext cx="3211830" cy="342401"/>
          </a:xfrm>
          <a:prstGeom prst="rect">
            <a:avLst/>
          </a:prstGeom>
        </p:spPr>
        <p:txBody>
          <a:bodyPr vert="horz" wrap="square" lIns="0" tIns="19050" rIns="0" bIns="0" rtlCol="0">
            <a:spAutoFit/>
          </a:bodyPr>
          <a:lstStyle/>
          <a:p>
            <a:pPr marL="19050">
              <a:spcBef>
                <a:spcPts val="150"/>
              </a:spcBef>
            </a:pPr>
            <a:r>
              <a:rPr sz="2100" dirty="0">
                <a:solidFill>
                  <a:schemeClr val="bg1"/>
                </a:solidFill>
                <a:latin typeface="Arial"/>
                <a:cs typeface="Arial"/>
              </a:rPr>
              <a:t>Provides</a:t>
            </a:r>
            <a:r>
              <a:rPr sz="2100" spc="-38" dirty="0">
                <a:solidFill>
                  <a:schemeClr val="bg1"/>
                </a:solidFill>
                <a:latin typeface="Arial"/>
                <a:cs typeface="Arial"/>
              </a:rPr>
              <a:t> </a:t>
            </a:r>
            <a:r>
              <a:rPr sz="2100" dirty="0">
                <a:solidFill>
                  <a:schemeClr val="bg1"/>
                </a:solidFill>
                <a:latin typeface="Arial"/>
                <a:cs typeface="Arial"/>
              </a:rPr>
              <a:t>adequate</a:t>
            </a:r>
            <a:r>
              <a:rPr sz="2100" spc="-30" dirty="0">
                <a:solidFill>
                  <a:schemeClr val="bg1"/>
                </a:solidFill>
                <a:latin typeface="Arial"/>
                <a:cs typeface="Arial"/>
              </a:rPr>
              <a:t> </a:t>
            </a:r>
            <a:r>
              <a:rPr sz="2100" spc="-15" dirty="0">
                <a:solidFill>
                  <a:schemeClr val="bg1"/>
                </a:solidFill>
                <a:latin typeface="Arial"/>
                <a:cs typeface="Arial"/>
              </a:rPr>
              <a:t>training</a:t>
            </a:r>
            <a:endParaRPr sz="2100">
              <a:solidFill>
                <a:schemeClr val="bg1"/>
              </a:solidFill>
              <a:latin typeface="Arial"/>
              <a:cs typeface="Arial"/>
            </a:endParaRPr>
          </a:p>
        </p:txBody>
      </p:sp>
      <p:sp>
        <p:nvSpPr>
          <p:cNvPr id="33" name="object 33"/>
          <p:cNvSpPr txBox="1"/>
          <p:nvPr/>
        </p:nvSpPr>
        <p:spPr>
          <a:xfrm>
            <a:off x="1464107" y="5229987"/>
            <a:ext cx="3120390" cy="343364"/>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Safe</a:t>
            </a:r>
            <a:r>
              <a:rPr sz="2100" spc="-45" dirty="0">
                <a:solidFill>
                  <a:schemeClr val="bg1"/>
                </a:solidFill>
                <a:latin typeface="Arial"/>
                <a:cs typeface="Arial"/>
              </a:rPr>
              <a:t> </a:t>
            </a:r>
            <a:r>
              <a:rPr sz="2100" dirty="0">
                <a:solidFill>
                  <a:schemeClr val="bg1"/>
                </a:solidFill>
                <a:latin typeface="Arial"/>
                <a:cs typeface="Arial"/>
              </a:rPr>
              <a:t>working</a:t>
            </a:r>
            <a:r>
              <a:rPr sz="2100" spc="-38" dirty="0">
                <a:solidFill>
                  <a:schemeClr val="bg1"/>
                </a:solidFill>
                <a:latin typeface="Arial"/>
                <a:cs typeface="Arial"/>
              </a:rPr>
              <a:t> </a:t>
            </a:r>
            <a:r>
              <a:rPr sz="2100" spc="-15" dirty="0">
                <a:solidFill>
                  <a:schemeClr val="bg1"/>
                </a:solidFill>
                <a:latin typeface="Arial"/>
                <a:cs typeface="Arial"/>
              </a:rPr>
              <a:t>environment</a:t>
            </a:r>
            <a:endParaRPr sz="2100">
              <a:solidFill>
                <a:schemeClr val="bg1"/>
              </a:solidFill>
              <a:latin typeface="Arial"/>
              <a:cs typeface="Arial"/>
            </a:endParaRPr>
          </a:p>
        </p:txBody>
      </p:sp>
      <p:sp>
        <p:nvSpPr>
          <p:cNvPr id="34" name="object 34"/>
          <p:cNvSpPr txBox="1"/>
          <p:nvPr/>
        </p:nvSpPr>
        <p:spPr>
          <a:xfrm>
            <a:off x="1182014" y="4668582"/>
            <a:ext cx="3403283" cy="343364"/>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Acceptable</a:t>
            </a:r>
            <a:r>
              <a:rPr sz="2100" spc="-83" dirty="0">
                <a:solidFill>
                  <a:schemeClr val="bg1"/>
                </a:solidFill>
                <a:latin typeface="Arial"/>
                <a:cs typeface="Arial"/>
              </a:rPr>
              <a:t> </a:t>
            </a:r>
            <a:r>
              <a:rPr sz="2100" dirty="0">
                <a:solidFill>
                  <a:schemeClr val="bg1"/>
                </a:solidFill>
                <a:latin typeface="Arial"/>
                <a:cs typeface="Arial"/>
              </a:rPr>
              <a:t>staff/patient</a:t>
            </a:r>
            <a:r>
              <a:rPr sz="2100" spc="-83" dirty="0">
                <a:solidFill>
                  <a:schemeClr val="bg1"/>
                </a:solidFill>
                <a:latin typeface="Arial"/>
                <a:cs typeface="Arial"/>
              </a:rPr>
              <a:t> </a:t>
            </a:r>
            <a:r>
              <a:rPr sz="2100" spc="-30" dirty="0">
                <a:solidFill>
                  <a:schemeClr val="bg1"/>
                </a:solidFill>
                <a:latin typeface="Arial"/>
                <a:cs typeface="Arial"/>
              </a:rPr>
              <a:t>ratio</a:t>
            </a:r>
            <a:endParaRPr sz="2100">
              <a:solidFill>
                <a:schemeClr val="bg1"/>
              </a:solidFill>
              <a:latin typeface="Arial"/>
              <a:cs typeface="Arial"/>
            </a:endParaRPr>
          </a:p>
        </p:txBody>
      </p:sp>
      <p:sp>
        <p:nvSpPr>
          <p:cNvPr id="35" name="object 35"/>
          <p:cNvSpPr txBox="1"/>
          <p:nvPr/>
        </p:nvSpPr>
        <p:spPr>
          <a:xfrm>
            <a:off x="2086355" y="4107561"/>
            <a:ext cx="2500313" cy="343364"/>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Acceptable</a:t>
            </a:r>
            <a:r>
              <a:rPr sz="2100" spc="-68" dirty="0">
                <a:solidFill>
                  <a:schemeClr val="bg1"/>
                </a:solidFill>
                <a:latin typeface="Arial"/>
                <a:cs typeface="Arial"/>
              </a:rPr>
              <a:t> </a:t>
            </a:r>
            <a:r>
              <a:rPr sz="2100" spc="-15" dirty="0">
                <a:solidFill>
                  <a:schemeClr val="bg1"/>
                </a:solidFill>
                <a:latin typeface="Arial"/>
                <a:cs typeface="Arial"/>
              </a:rPr>
              <a:t>workload</a:t>
            </a:r>
            <a:endParaRPr sz="2100">
              <a:solidFill>
                <a:schemeClr val="bg1"/>
              </a:solidFill>
              <a:latin typeface="Arial"/>
              <a:cs typeface="Arial"/>
            </a:endParaRPr>
          </a:p>
        </p:txBody>
      </p:sp>
      <p:sp>
        <p:nvSpPr>
          <p:cNvPr id="36" name="object 36"/>
          <p:cNvSpPr txBox="1"/>
          <p:nvPr/>
        </p:nvSpPr>
        <p:spPr>
          <a:xfrm>
            <a:off x="1790547" y="2984755"/>
            <a:ext cx="2796540" cy="910186"/>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Treats</a:t>
            </a:r>
            <a:r>
              <a:rPr sz="2100" spc="-38" dirty="0">
                <a:solidFill>
                  <a:schemeClr val="bg1"/>
                </a:solidFill>
                <a:latin typeface="Arial"/>
                <a:cs typeface="Arial"/>
              </a:rPr>
              <a:t> </a:t>
            </a:r>
            <a:r>
              <a:rPr sz="2100" dirty="0">
                <a:solidFill>
                  <a:schemeClr val="bg1"/>
                </a:solidFill>
                <a:latin typeface="Arial"/>
                <a:cs typeface="Arial"/>
              </a:rPr>
              <a:t>you</a:t>
            </a:r>
            <a:r>
              <a:rPr sz="2100" spc="-30" dirty="0">
                <a:solidFill>
                  <a:schemeClr val="bg1"/>
                </a:solidFill>
                <a:latin typeface="Arial"/>
                <a:cs typeface="Arial"/>
              </a:rPr>
              <a:t> </a:t>
            </a:r>
            <a:r>
              <a:rPr sz="2100" dirty="0">
                <a:solidFill>
                  <a:schemeClr val="bg1"/>
                </a:solidFill>
                <a:latin typeface="Arial"/>
                <a:cs typeface="Arial"/>
              </a:rPr>
              <a:t>with</a:t>
            </a:r>
            <a:r>
              <a:rPr sz="2100" spc="-38" dirty="0">
                <a:solidFill>
                  <a:schemeClr val="bg1"/>
                </a:solidFill>
                <a:latin typeface="Arial"/>
                <a:cs typeface="Arial"/>
              </a:rPr>
              <a:t> </a:t>
            </a:r>
            <a:r>
              <a:rPr sz="2100" spc="-15" dirty="0">
                <a:solidFill>
                  <a:schemeClr val="bg1"/>
                </a:solidFill>
                <a:latin typeface="Arial"/>
                <a:cs typeface="Arial"/>
              </a:rPr>
              <a:t>respect</a:t>
            </a:r>
            <a:endParaRPr sz="2100">
              <a:solidFill>
                <a:schemeClr val="bg1"/>
              </a:solidFill>
              <a:latin typeface="Arial"/>
              <a:cs typeface="Arial"/>
            </a:endParaRPr>
          </a:p>
          <a:p>
            <a:pPr marL="121920">
              <a:spcBef>
                <a:spcPts val="1898"/>
              </a:spcBef>
            </a:pPr>
            <a:r>
              <a:rPr sz="2100" dirty="0">
                <a:solidFill>
                  <a:schemeClr val="bg1"/>
                </a:solidFill>
                <a:latin typeface="Arial"/>
                <a:cs typeface="Arial"/>
              </a:rPr>
              <a:t>Makes</a:t>
            </a:r>
            <a:r>
              <a:rPr sz="2100" spc="-38" dirty="0">
                <a:solidFill>
                  <a:schemeClr val="bg1"/>
                </a:solidFill>
                <a:latin typeface="Arial"/>
                <a:cs typeface="Arial"/>
              </a:rPr>
              <a:t> </a:t>
            </a:r>
            <a:r>
              <a:rPr sz="2100" dirty="0">
                <a:solidFill>
                  <a:schemeClr val="bg1"/>
                </a:solidFill>
                <a:latin typeface="Arial"/>
                <a:cs typeface="Arial"/>
              </a:rPr>
              <a:t>you</a:t>
            </a:r>
            <a:r>
              <a:rPr sz="2100" spc="-30" dirty="0">
                <a:solidFill>
                  <a:schemeClr val="bg1"/>
                </a:solidFill>
                <a:latin typeface="Arial"/>
                <a:cs typeface="Arial"/>
              </a:rPr>
              <a:t> </a:t>
            </a:r>
            <a:r>
              <a:rPr sz="2100" dirty="0">
                <a:solidFill>
                  <a:schemeClr val="bg1"/>
                </a:solidFill>
                <a:latin typeface="Arial"/>
                <a:cs typeface="Arial"/>
              </a:rPr>
              <a:t>feel</a:t>
            </a:r>
            <a:r>
              <a:rPr sz="2100" spc="-38" dirty="0">
                <a:solidFill>
                  <a:schemeClr val="bg1"/>
                </a:solidFill>
                <a:latin typeface="Arial"/>
                <a:cs typeface="Arial"/>
              </a:rPr>
              <a:t> </a:t>
            </a:r>
            <a:r>
              <a:rPr sz="2100" spc="-15" dirty="0">
                <a:solidFill>
                  <a:schemeClr val="bg1"/>
                </a:solidFill>
                <a:latin typeface="Arial"/>
                <a:cs typeface="Arial"/>
              </a:rPr>
              <a:t>valued</a:t>
            </a:r>
            <a:endParaRPr sz="2100">
              <a:solidFill>
                <a:schemeClr val="bg1"/>
              </a:solidFill>
              <a:latin typeface="Arial"/>
              <a:cs typeface="Arial"/>
            </a:endParaRPr>
          </a:p>
        </p:txBody>
      </p:sp>
      <p:sp>
        <p:nvSpPr>
          <p:cNvPr id="37" name="object 37"/>
          <p:cNvSpPr txBox="1"/>
          <p:nvPr/>
        </p:nvSpPr>
        <p:spPr>
          <a:xfrm>
            <a:off x="3159822" y="2049398"/>
            <a:ext cx="6339840" cy="343364"/>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Correlation</a:t>
            </a:r>
            <a:r>
              <a:rPr sz="2100" spc="-45" dirty="0">
                <a:solidFill>
                  <a:schemeClr val="bg1"/>
                </a:solidFill>
                <a:latin typeface="Arial"/>
                <a:cs typeface="Arial"/>
              </a:rPr>
              <a:t> </a:t>
            </a:r>
            <a:r>
              <a:rPr sz="2100" dirty="0">
                <a:solidFill>
                  <a:schemeClr val="bg1"/>
                </a:solidFill>
                <a:latin typeface="Arial"/>
                <a:cs typeface="Arial"/>
              </a:rPr>
              <a:t>of</a:t>
            </a:r>
            <a:r>
              <a:rPr sz="2100" spc="-8" dirty="0">
                <a:solidFill>
                  <a:schemeClr val="bg1"/>
                </a:solidFill>
                <a:latin typeface="Arial"/>
                <a:cs typeface="Arial"/>
              </a:rPr>
              <a:t> </a:t>
            </a:r>
            <a:r>
              <a:rPr sz="2100" dirty="0">
                <a:solidFill>
                  <a:schemeClr val="bg1"/>
                </a:solidFill>
                <a:latin typeface="Arial"/>
                <a:cs typeface="Arial"/>
              </a:rPr>
              <a:t>facility</a:t>
            </a:r>
            <a:r>
              <a:rPr sz="2100" spc="-68" dirty="0">
                <a:solidFill>
                  <a:schemeClr val="bg1"/>
                </a:solidFill>
                <a:latin typeface="Arial"/>
                <a:cs typeface="Arial"/>
              </a:rPr>
              <a:t> </a:t>
            </a:r>
            <a:r>
              <a:rPr sz="2100" dirty="0">
                <a:solidFill>
                  <a:schemeClr val="bg1"/>
                </a:solidFill>
                <a:latin typeface="Arial"/>
                <a:cs typeface="Arial"/>
              </a:rPr>
              <a:t>characteristic</a:t>
            </a:r>
            <a:r>
              <a:rPr sz="2100" spc="-68" dirty="0">
                <a:solidFill>
                  <a:schemeClr val="bg1"/>
                </a:solidFill>
                <a:latin typeface="Arial"/>
                <a:cs typeface="Arial"/>
              </a:rPr>
              <a:t> </a:t>
            </a:r>
            <a:r>
              <a:rPr sz="2100" dirty="0">
                <a:solidFill>
                  <a:schemeClr val="bg1"/>
                </a:solidFill>
                <a:latin typeface="Arial"/>
                <a:cs typeface="Arial"/>
              </a:rPr>
              <a:t>and</a:t>
            </a:r>
            <a:r>
              <a:rPr sz="2100" spc="-23" dirty="0">
                <a:solidFill>
                  <a:schemeClr val="bg1"/>
                </a:solidFill>
                <a:latin typeface="Arial"/>
                <a:cs typeface="Arial"/>
              </a:rPr>
              <a:t> </a:t>
            </a:r>
            <a:r>
              <a:rPr sz="2100" dirty="0">
                <a:solidFill>
                  <a:schemeClr val="bg1"/>
                </a:solidFill>
                <a:latin typeface="Arial"/>
                <a:cs typeface="Arial"/>
              </a:rPr>
              <a:t>nurse</a:t>
            </a:r>
            <a:r>
              <a:rPr sz="2100" spc="-38" dirty="0">
                <a:solidFill>
                  <a:schemeClr val="bg1"/>
                </a:solidFill>
                <a:latin typeface="Arial"/>
                <a:cs typeface="Arial"/>
              </a:rPr>
              <a:t> </a:t>
            </a:r>
            <a:r>
              <a:rPr sz="2100" spc="-15" dirty="0">
                <a:solidFill>
                  <a:schemeClr val="bg1"/>
                </a:solidFill>
                <a:latin typeface="Arial"/>
                <a:cs typeface="Arial"/>
              </a:rPr>
              <a:t>burnout</a:t>
            </a:r>
            <a:endParaRPr sz="2100">
              <a:solidFill>
                <a:schemeClr val="bg1"/>
              </a:solidFill>
              <a:latin typeface="Arial"/>
              <a:cs typeface="Arial"/>
            </a:endParaRPr>
          </a:p>
        </p:txBody>
      </p:sp>
      <p:sp>
        <p:nvSpPr>
          <p:cNvPr id="38" name="object 38"/>
          <p:cNvSpPr txBox="1"/>
          <p:nvPr/>
        </p:nvSpPr>
        <p:spPr>
          <a:xfrm>
            <a:off x="1032510" y="9325203"/>
            <a:ext cx="9585960" cy="249107"/>
          </a:xfrm>
          <a:prstGeom prst="rect">
            <a:avLst/>
          </a:prstGeom>
        </p:spPr>
        <p:txBody>
          <a:bodyPr vert="horz" wrap="square" lIns="0" tIns="18098" rIns="0" bIns="0" rtlCol="0">
            <a:spAutoFit/>
          </a:bodyPr>
          <a:lstStyle/>
          <a:p>
            <a:pPr marL="19050">
              <a:spcBef>
                <a:spcPts val="143"/>
              </a:spcBef>
            </a:pPr>
            <a:r>
              <a:rPr sz="1500" dirty="0">
                <a:solidFill>
                  <a:schemeClr val="bg1"/>
                </a:solidFill>
                <a:latin typeface="Arial"/>
                <a:cs typeface="Arial"/>
              </a:rPr>
              <a:t>Question:</a:t>
            </a:r>
            <a:r>
              <a:rPr sz="1500" spc="-53" dirty="0">
                <a:solidFill>
                  <a:schemeClr val="bg1"/>
                </a:solidFill>
                <a:latin typeface="Arial"/>
                <a:cs typeface="Arial"/>
              </a:rPr>
              <a:t> </a:t>
            </a:r>
            <a:r>
              <a:rPr sz="1500" dirty="0">
                <a:solidFill>
                  <a:schemeClr val="bg1"/>
                </a:solidFill>
                <a:latin typeface="Arial"/>
                <a:cs typeface="Arial"/>
              </a:rPr>
              <a:t>To</a:t>
            </a:r>
            <a:r>
              <a:rPr sz="1500" spc="-60" dirty="0">
                <a:solidFill>
                  <a:schemeClr val="bg1"/>
                </a:solidFill>
                <a:latin typeface="Arial"/>
                <a:cs typeface="Arial"/>
              </a:rPr>
              <a:t> </a:t>
            </a:r>
            <a:r>
              <a:rPr sz="1500" dirty="0">
                <a:solidFill>
                  <a:schemeClr val="bg1"/>
                </a:solidFill>
                <a:latin typeface="Arial"/>
                <a:cs typeface="Arial"/>
              </a:rPr>
              <a:t>what</a:t>
            </a:r>
            <a:r>
              <a:rPr sz="1500" spc="-23" dirty="0">
                <a:solidFill>
                  <a:schemeClr val="bg1"/>
                </a:solidFill>
                <a:latin typeface="Arial"/>
                <a:cs typeface="Arial"/>
              </a:rPr>
              <a:t> </a:t>
            </a:r>
            <a:r>
              <a:rPr sz="1500" dirty="0">
                <a:solidFill>
                  <a:schemeClr val="bg1"/>
                </a:solidFill>
                <a:latin typeface="Arial"/>
                <a:cs typeface="Arial"/>
              </a:rPr>
              <a:t>extent</a:t>
            </a:r>
            <a:r>
              <a:rPr sz="1500" spc="-53" dirty="0">
                <a:solidFill>
                  <a:schemeClr val="bg1"/>
                </a:solidFill>
                <a:latin typeface="Arial"/>
                <a:cs typeface="Arial"/>
              </a:rPr>
              <a:t> </a:t>
            </a:r>
            <a:r>
              <a:rPr sz="1500" dirty="0">
                <a:solidFill>
                  <a:schemeClr val="bg1"/>
                </a:solidFill>
                <a:latin typeface="Arial"/>
                <a:cs typeface="Arial"/>
              </a:rPr>
              <a:t>would</a:t>
            </a:r>
            <a:r>
              <a:rPr sz="1500" spc="-30" dirty="0">
                <a:solidFill>
                  <a:schemeClr val="bg1"/>
                </a:solidFill>
                <a:latin typeface="Arial"/>
                <a:cs typeface="Arial"/>
              </a:rPr>
              <a:t> </a:t>
            </a:r>
            <a:r>
              <a:rPr sz="1500" dirty="0">
                <a:solidFill>
                  <a:schemeClr val="bg1"/>
                </a:solidFill>
                <a:latin typeface="Arial"/>
                <a:cs typeface="Arial"/>
              </a:rPr>
              <a:t>you</a:t>
            </a:r>
            <a:r>
              <a:rPr sz="1500" spc="8" dirty="0">
                <a:solidFill>
                  <a:schemeClr val="bg1"/>
                </a:solidFill>
                <a:latin typeface="Arial"/>
                <a:cs typeface="Arial"/>
              </a:rPr>
              <a:t> </a:t>
            </a:r>
            <a:r>
              <a:rPr sz="1500" dirty="0">
                <a:solidFill>
                  <a:schemeClr val="bg1"/>
                </a:solidFill>
                <a:latin typeface="Arial"/>
                <a:cs typeface="Arial"/>
              </a:rPr>
              <a:t>agree</a:t>
            </a:r>
            <a:r>
              <a:rPr sz="1500" spc="-60" dirty="0">
                <a:solidFill>
                  <a:schemeClr val="bg1"/>
                </a:solidFill>
                <a:latin typeface="Arial"/>
                <a:cs typeface="Arial"/>
              </a:rPr>
              <a:t> </a:t>
            </a:r>
            <a:r>
              <a:rPr sz="1500" dirty="0">
                <a:solidFill>
                  <a:schemeClr val="bg1"/>
                </a:solidFill>
                <a:latin typeface="Arial"/>
                <a:cs typeface="Arial"/>
              </a:rPr>
              <a:t>with</a:t>
            </a:r>
            <a:r>
              <a:rPr sz="1500" spc="-8" dirty="0">
                <a:solidFill>
                  <a:schemeClr val="bg1"/>
                </a:solidFill>
                <a:latin typeface="Arial"/>
                <a:cs typeface="Arial"/>
              </a:rPr>
              <a:t> </a:t>
            </a:r>
            <a:r>
              <a:rPr sz="1500" dirty="0">
                <a:solidFill>
                  <a:schemeClr val="bg1"/>
                </a:solidFill>
                <a:latin typeface="Arial"/>
                <a:cs typeface="Arial"/>
              </a:rPr>
              <a:t>the</a:t>
            </a:r>
            <a:r>
              <a:rPr sz="1500" spc="-60" dirty="0">
                <a:solidFill>
                  <a:schemeClr val="bg1"/>
                </a:solidFill>
                <a:latin typeface="Arial"/>
                <a:cs typeface="Arial"/>
              </a:rPr>
              <a:t> </a:t>
            </a:r>
            <a:r>
              <a:rPr sz="1500" dirty="0">
                <a:solidFill>
                  <a:schemeClr val="bg1"/>
                </a:solidFill>
                <a:latin typeface="Arial"/>
                <a:cs typeface="Arial"/>
              </a:rPr>
              <a:t>statement,</a:t>
            </a:r>
            <a:r>
              <a:rPr sz="1500" spc="-75" dirty="0">
                <a:solidFill>
                  <a:schemeClr val="bg1"/>
                </a:solidFill>
                <a:latin typeface="Arial"/>
                <a:cs typeface="Arial"/>
              </a:rPr>
              <a:t> </a:t>
            </a:r>
            <a:r>
              <a:rPr sz="1500" dirty="0">
                <a:solidFill>
                  <a:schemeClr val="bg1"/>
                </a:solidFill>
                <a:latin typeface="Arial"/>
                <a:cs typeface="Arial"/>
              </a:rPr>
              <a:t>"I</a:t>
            </a:r>
            <a:r>
              <a:rPr sz="1500" spc="-38" dirty="0">
                <a:solidFill>
                  <a:schemeClr val="bg1"/>
                </a:solidFill>
                <a:latin typeface="Arial"/>
                <a:cs typeface="Arial"/>
              </a:rPr>
              <a:t> </a:t>
            </a:r>
            <a:r>
              <a:rPr sz="1500" dirty="0">
                <a:solidFill>
                  <a:schemeClr val="bg1"/>
                </a:solidFill>
                <a:latin typeface="Arial"/>
                <a:cs typeface="Arial"/>
              </a:rPr>
              <a:t>feel</a:t>
            </a:r>
            <a:r>
              <a:rPr sz="1500" spc="-60" dirty="0">
                <a:solidFill>
                  <a:schemeClr val="bg1"/>
                </a:solidFill>
                <a:latin typeface="Arial"/>
                <a:cs typeface="Arial"/>
              </a:rPr>
              <a:t> </a:t>
            </a:r>
            <a:r>
              <a:rPr sz="1500" dirty="0">
                <a:solidFill>
                  <a:schemeClr val="bg1"/>
                </a:solidFill>
                <a:latin typeface="Arial"/>
                <a:cs typeface="Arial"/>
              </a:rPr>
              <a:t>burned</a:t>
            </a:r>
            <a:r>
              <a:rPr sz="1500" spc="-60" dirty="0">
                <a:solidFill>
                  <a:schemeClr val="bg1"/>
                </a:solidFill>
                <a:latin typeface="Arial"/>
                <a:cs typeface="Arial"/>
              </a:rPr>
              <a:t> </a:t>
            </a:r>
            <a:r>
              <a:rPr sz="1500" dirty="0">
                <a:solidFill>
                  <a:schemeClr val="bg1"/>
                </a:solidFill>
                <a:latin typeface="Arial"/>
                <a:cs typeface="Arial"/>
              </a:rPr>
              <a:t>out</a:t>
            </a:r>
            <a:r>
              <a:rPr sz="1500" spc="-38" dirty="0">
                <a:solidFill>
                  <a:schemeClr val="bg1"/>
                </a:solidFill>
                <a:latin typeface="Arial"/>
                <a:cs typeface="Arial"/>
              </a:rPr>
              <a:t> </a:t>
            </a:r>
            <a:r>
              <a:rPr sz="1500" dirty="0">
                <a:solidFill>
                  <a:schemeClr val="bg1"/>
                </a:solidFill>
                <a:latin typeface="Arial"/>
                <a:cs typeface="Arial"/>
              </a:rPr>
              <a:t>as</a:t>
            </a:r>
            <a:r>
              <a:rPr sz="1500" spc="-45" dirty="0">
                <a:solidFill>
                  <a:schemeClr val="bg1"/>
                </a:solidFill>
                <a:latin typeface="Arial"/>
                <a:cs typeface="Arial"/>
              </a:rPr>
              <a:t> </a:t>
            </a:r>
            <a:r>
              <a:rPr sz="1500" dirty="0">
                <a:solidFill>
                  <a:schemeClr val="bg1"/>
                </a:solidFill>
                <a:latin typeface="Arial"/>
                <a:cs typeface="Arial"/>
              </a:rPr>
              <a:t>a</a:t>
            </a:r>
            <a:r>
              <a:rPr sz="1500" spc="-38" dirty="0">
                <a:solidFill>
                  <a:schemeClr val="bg1"/>
                </a:solidFill>
                <a:latin typeface="Arial"/>
                <a:cs typeface="Arial"/>
              </a:rPr>
              <a:t> </a:t>
            </a:r>
            <a:r>
              <a:rPr sz="1500" dirty="0">
                <a:solidFill>
                  <a:schemeClr val="bg1"/>
                </a:solidFill>
                <a:latin typeface="Arial"/>
                <a:cs typeface="Arial"/>
              </a:rPr>
              <a:t>travel</a:t>
            </a:r>
            <a:r>
              <a:rPr sz="1500" spc="-30" dirty="0">
                <a:solidFill>
                  <a:schemeClr val="bg1"/>
                </a:solidFill>
                <a:latin typeface="Arial"/>
                <a:cs typeface="Arial"/>
              </a:rPr>
              <a:t> </a:t>
            </a:r>
            <a:r>
              <a:rPr sz="1500" dirty="0">
                <a:solidFill>
                  <a:schemeClr val="bg1"/>
                </a:solidFill>
                <a:latin typeface="Arial"/>
                <a:cs typeface="Arial"/>
              </a:rPr>
              <a:t>nurse,"</a:t>
            </a:r>
            <a:r>
              <a:rPr sz="1500" spc="-68" dirty="0">
                <a:solidFill>
                  <a:schemeClr val="bg1"/>
                </a:solidFill>
                <a:latin typeface="Arial"/>
                <a:cs typeface="Arial"/>
              </a:rPr>
              <a:t> </a:t>
            </a:r>
            <a:r>
              <a:rPr sz="1500" dirty="0">
                <a:solidFill>
                  <a:schemeClr val="bg1"/>
                </a:solidFill>
                <a:latin typeface="Arial"/>
                <a:cs typeface="Arial"/>
              </a:rPr>
              <a:t>using</a:t>
            </a:r>
            <a:r>
              <a:rPr sz="1500" spc="-45" dirty="0">
                <a:solidFill>
                  <a:schemeClr val="bg1"/>
                </a:solidFill>
                <a:latin typeface="Arial"/>
                <a:cs typeface="Arial"/>
              </a:rPr>
              <a:t> </a:t>
            </a:r>
            <a:r>
              <a:rPr sz="1500" dirty="0">
                <a:solidFill>
                  <a:schemeClr val="bg1"/>
                </a:solidFill>
                <a:latin typeface="Arial"/>
                <a:cs typeface="Arial"/>
              </a:rPr>
              <a:t>the</a:t>
            </a:r>
            <a:r>
              <a:rPr sz="1500" spc="-60" dirty="0">
                <a:solidFill>
                  <a:schemeClr val="bg1"/>
                </a:solidFill>
                <a:latin typeface="Arial"/>
                <a:cs typeface="Arial"/>
              </a:rPr>
              <a:t> </a:t>
            </a:r>
            <a:r>
              <a:rPr sz="1500" spc="-15" dirty="0">
                <a:solidFill>
                  <a:schemeClr val="bg1"/>
                </a:solidFill>
                <a:latin typeface="Arial"/>
                <a:cs typeface="Arial"/>
              </a:rPr>
              <a:t>scale</a:t>
            </a:r>
            <a:endParaRPr sz="1500">
              <a:solidFill>
                <a:schemeClr val="bg1"/>
              </a:solidFill>
              <a:latin typeface="Arial"/>
              <a:cs typeface="Arial"/>
            </a:endParaRPr>
          </a:p>
        </p:txBody>
      </p:sp>
      <p:sp>
        <p:nvSpPr>
          <p:cNvPr id="39" name="object 39"/>
          <p:cNvSpPr txBox="1"/>
          <p:nvPr/>
        </p:nvSpPr>
        <p:spPr>
          <a:xfrm>
            <a:off x="1032510" y="9553803"/>
            <a:ext cx="1304925" cy="249107"/>
          </a:xfrm>
          <a:prstGeom prst="rect">
            <a:avLst/>
          </a:prstGeom>
        </p:spPr>
        <p:txBody>
          <a:bodyPr vert="horz" wrap="square" lIns="0" tIns="18098" rIns="0" bIns="0" rtlCol="0">
            <a:spAutoFit/>
          </a:bodyPr>
          <a:lstStyle/>
          <a:p>
            <a:pPr marL="19050">
              <a:spcBef>
                <a:spcPts val="143"/>
              </a:spcBef>
            </a:pPr>
            <a:r>
              <a:rPr sz="1500" dirty="0">
                <a:solidFill>
                  <a:schemeClr val="bg1"/>
                </a:solidFill>
                <a:latin typeface="Arial"/>
                <a:cs typeface="Arial"/>
              </a:rPr>
              <a:t>below?</a:t>
            </a:r>
            <a:r>
              <a:rPr sz="1500" spc="-83" dirty="0">
                <a:solidFill>
                  <a:schemeClr val="bg1"/>
                </a:solidFill>
                <a:latin typeface="Arial"/>
                <a:cs typeface="Arial"/>
              </a:rPr>
              <a:t> </a:t>
            </a:r>
            <a:r>
              <a:rPr sz="1500" spc="-15" dirty="0">
                <a:solidFill>
                  <a:schemeClr val="bg1"/>
                </a:solidFill>
                <a:latin typeface="Arial"/>
                <a:cs typeface="Arial"/>
              </a:rPr>
              <a:t>N=427.</a:t>
            </a:r>
            <a:endParaRPr sz="1500">
              <a:solidFill>
                <a:schemeClr val="bg1"/>
              </a:solidFill>
              <a:latin typeface="Arial"/>
              <a:cs typeface="Arial"/>
            </a:endParaRPr>
          </a:p>
        </p:txBody>
      </p:sp>
      <p:sp>
        <p:nvSpPr>
          <p:cNvPr id="40" name="object 40"/>
          <p:cNvSpPr txBox="1"/>
          <p:nvPr/>
        </p:nvSpPr>
        <p:spPr>
          <a:xfrm>
            <a:off x="10686288" y="8731301"/>
            <a:ext cx="712470" cy="296235"/>
          </a:xfrm>
          <a:prstGeom prst="rect">
            <a:avLst/>
          </a:prstGeom>
        </p:spPr>
        <p:txBody>
          <a:bodyPr vert="horz" wrap="square" lIns="0" tIns="19050" rIns="0" bIns="0" rtlCol="0">
            <a:spAutoFit/>
          </a:bodyPr>
          <a:lstStyle/>
          <a:p>
            <a:pPr marL="19050">
              <a:spcBef>
                <a:spcPts val="150"/>
              </a:spcBef>
            </a:pPr>
            <a:r>
              <a:rPr spc="-15" dirty="0">
                <a:solidFill>
                  <a:schemeClr val="bg1"/>
                </a:solidFill>
                <a:latin typeface="Arial"/>
                <a:cs typeface="Arial"/>
              </a:rPr>
              <a:t>Higher</a:t>
            </a:r>
            <a:endParaRPr>
              <a:solidFill>
                <a:schemeClr val="bg1"/>
              </a:solidFill>
              <a:latin typeface="Arial"/>
              <a:cs typeface="Arial"/>
            </a:endParaRPr>
          </a:p>
        </p:txBody>
      </p:sp>
      <p:sp>
        <p:nvSpPr>
          <p:cNvPr id="41" name="object 41"/>
          <p:cNvSpPr txBox="1"/>
          <p:nvPr/>
        </p:nvSpPr>
        <p:spPr>
          <a:xfrm>
            <a:off x="4804792" y="8731301"/>
            <a:ext cx="3900488" cy="296235"/>
          </a:xfrm>
          <a:prstGeom prst="rect">
            <a:avLst/>
          </a:prstGeom>
        </p:spPr>
        <p:txBody>
          <a:bodyPr vert="horz" wrap="square" lIns="0" tIns="19050" rIns="0" bIns="0" rtlCol="0">
            <a:spAutoFit/>
          </a:bodyPr>
          <a:lstStyle/>
          <a:p>
            <a:pPr marL="19050">
              <a:spcBef>
                <a:spcPts val="150"/>
              </a:spcBef>
              <a:tabLst>
                <a:tab pos="2762250" algn="l"/>
              </a:tabLst>
            </a:pPr>
            <a:r>
              <a:rPr spc="-15" dirty="0">
                <a:solidFill>
                  <a:schemeClr val="bg1"/>
                </a:solidFill>
                <a:latin typeface="Arial"/>
                <a:cs typeface="Arial"/>
              </a:rPr>
              <a:t>Lower</a:t>
            </a:r>
            <a:r>
              <a:rPr dirty="0">
                <a:solidFill>
                  <a:schemeClr val="bg1"/>
                </a:solidFill>
                <a:latin typeface="Arial"/>
                <a:cs typeface="Arial"/>
              </a:rPr>
              <a:t>	</a:t>
            </a:r>
            <a:r>
              <a:rPr spc="-15" dirty="0">
                <a:solidFill>
                  <a:schemeClr val="bg1"/>
                </a:solidFill>
                <a:latin typeface="Arial"/>
                <a:cs typeface="Arial"/>
              </a:rPr>
              <a:t>Correlation</a:t>
            </a:r>
            <a:endParaRPr>
              <a:solidFill>
                <a:schemeClr val="bg1"/>
              </a:solidFill>
              <a:latin typeface="Arial"/>
              <a:cs typeface="Arial"/>
            </a:endParaRPr>
          </a:p>
        </p:txBody>
      </p:sp>
      <p:sp>
        <p:nvSpPr>
          <p:cNvPr id="42" name="object 42"/>
          <p:cNvSpPr/>
          <p:nvPr/>
        </p:nvSpPr>
        <p:spPr>
          <a:xfrm>
            <a:off x="4801742" y="8630792"/>
            <a:ext cx="7168515" cy="114300"/>
          </a:xfrm>
          <a:custGeom>
            <a:avLst/>
            <a:gdLst/>
            <a:ahLst/>
            <a:cxnLst/>
            <a:rect l="l" t="t" r="r" b="b"/>
            <a:pathLst>
              <a:path w="4779009" h="76200">
                <a:moveTo>
                  <a:pt x="76200" y="0"/>
                </a:moveTo>
                <a:lnTo>
                  <a:pt x="0" y="38100"/>
                </a:lnTo>
                <a:lnTo>
                  <a:pt x="76200" y="76200"/>
                </a:lnTo>
                <a:lnTo>
                  <a:pt x="76200" y="50800"/>
                </a:lnTo>
                <a:lnTo>
                  <a:pt x="63500" y="50800"/>
                </a:lnTo>
                <a:lnTo>
                  <a:pt x="63500" y="25400"/>
                </a:lnTo>
                <a:lnTo>
                  <a:pt x="76200" y="25400"/>
                </a:lnTo>
                <a:lnTo>
                  <a:pt x="76200" y="0"/>
                </a:lnTo>
                <a:close/>
              </a:path>
              <a:path w="4779009" h="76200">
                <a:moveTo>
                  <a:pt x="4702556" y="0"/>
                </a:moveTo>
                <a:lnTo>
                  <a:pt x="4702556" y="76200"/>
                </a:lnTo>
                <a:lnTo>
                  <a:pt x="4753356" y="50800"/>
                </a:lnTo>
                <a:lnTo>
                  <a:pt x="4715256" y="50800"/>
                </a:lnTo>
                <a:lnTo>
                  <a:pt x="4715256" y="25400"/>
                </a:lnTo>
                <a:lnTo>
                  <a:pt x="4753356" y="25400"/>
                </a:lnTo>
                <a:lnTo>
                  <a:pt x="4702556" y="0"/>
                </a:lnTo>
                <a:close/>
              </a:path>
              <a:path w="4779009" h="76200">
                <a:moveTo>
                  <a:pt x="76200" y="25400"/>
                </a:moveTo>
                <a:lnTo>
                  <a:pt x="63500" y="25400"/>
                </a:lnTo>
                <a:lnTo>
                  <a:pt x="63500" y="50800"/>
                </a:lnTo>
                <a:lnTo>
                  <a:pt x="76200" y="50800"/>
                </a:lnTo>
                <a:lnTo>
                  <a:pt x="76200" y="25400"/>
                </a:lnTo>
                <a:close/>
              </a:path>
              <a:path w="4779009" h="76200">
                <a:moveTo>
                  <a:pt x="4702556" y="25400"/>
                </a:moveTo>
                <a:lnTo>
                  <a:pt x="76200" y="25400"/>
                </a:lnTo>
                <a:lnTo>
                  <a:pt x="76200" y="50800"/>
                </a:lnTo>
                <a:lnTo>
                  <a:pt x="4702556" y="50800"/>
                </a:lnTo>
                <a:lnTo>
                  <a:pt x="4702556" y="25400"/>
                </a:lnTo>
                <a:close/>
              </a:path>
              <a:path w="4779009" h="76200">
                <a:moveTo>
                  <a:pt x="4753356" y="25400"/>
                </a:moveTo>
                <a:lnTo>
                  <a:pt x="4715256" y="25400"/>
                </a:lnTo>
                <a:lnTo>
                  <a:pt x="4715256" y="50800"/>
                </a:lnTo>
                <a:lnTo>
                  <a:pt x="4753356" y="50800"/>
                </a:lnTo>
                <a:lnTo>
                  <a:pt x="4778756" y="38100"/>
                </a:lnTo>
                <a:lnTo>
                  <a:pt x="4753356" y="25400"/>
                </a:lnTo>
                <a:close/>
              </a:path>
            </a:pathLst>
          </a:custGeom>
          <a:solidFill>
            <a:srgbClr val="000000"/>
          </a:solidFill>
        </p:spPr>
        <p:txBody>
          <a:bodyPr wrap="square" lIns="0" tIns="0" rIns="0" bIns="0" rtlCol="0"/>
          <a:lstStyle/>
          <a:p>
            <a:endParaRPr sz="2700">
              <a:solidFill>
                <a:schemeClr val="bg1"/>
              </a:solidFill>
            </a:endParaRPr>
          </a:p>
        </p:txBody>
      </p:sp>
      <p:sp>
        <p:nvSpPr>
          <p:cNvPr id="46" name="object 2">
            <a:extLst>
              <a:ext uri="{FF2B5EF4-FFF2-40B4-BE49-F238E27FC236}">
                <a16:creationId xmlns:a16="http://schemas.microsoft.com/office/drawing/2014/main" id="{B4CF5FBC-8E2B-6784-BA85-EFE4AF5F0E17}"/>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47" name="object 4">
            <a:extLst>
              <a:ext uri="{FF2B5EF4-FFF2-40B4-BE49-F238E27FC236}">
                <a16:creationId xmlns:a16="http://schemas.microsoft.com/office/drawing/2014/main" id="{59D95F7D-EC5B-8E38-7AE1-3A02862CD4C8}"/>
              </a:ext>
            </a:extLst>
          </p:cNvPr>
          <p:cNvPicPr/>
          <p:nvPr/>
        </p:nvPicPr>
        <p:blipFill>
          <a:blip r:embed="rId3" cstate="print"/>
          <a:stretch>
            <a:fillRect/>
          </a:stretch>
        </p:blipFill>
        <p:spPr>
          <a:xfrm>
            <a:off x="914400" y="9721182"/>
            <a:ext cx="3479292" cy="178308"/>
          </a:xfrm>
          <a:prstGeom prst="rect">
            <a:avLst/>
          </a:prstGeom>
        </p:spPr>
      </p:pic>
      <p:sp>
        <p:nvSpPr>
          <p:cNvPr id="2" name="object 6">
            <a:extLst>
              <a:ext uri="{FF2B5EF4-FFF2-40B4-BE49-F238E27FC236}">
                <a16:creationId xmlns:a16="http://schemas.microsoft.com/office/drawing/2014/main" id="{152C8D3D-1184-5DD1-7538-73A3BE8F9BB9}"/>
              </a:ext>
            </a:extLst>
          </p:cNvPr>
          <p:cNvSpPr txBox="1">
            <a:spLocks/>
          </p:cNvSpPr>
          <p:nvPr/>
        </p:nvSpPr>
        <p:spPr>
          <a:xfrm>
            <a:off x="264862" y="171450"/>
            <a:ext cx="14971327" cy="2145843"/>
          </a:xfrm>
          <a:prstGeom prst="rect">
            <a:avLst/>
          </a:prstGeom>
        </p:spPr>
        <p:txBody>
          <a:bodyPr vert="horz" lIns="91440" tIns="45720" rIns="91440" bIns="45720" rtlCol="0" anchor="ctr">
            <a:normAutofit/>
          </a:bodyPr>
          <a:lstStyle>
            <a:lvl1pPr algn="ctr" defTabSz="1371600">
              <a:lnSpc>
                <a:spcPct val="90000"/>
              </a:lnSpc>
              <a:spcBef>
                <a:spcPct val="0"/>
              </a:spcBef>
              <a:buNone/>
              <a:defRPr sz="7200" b="0" i="0" cap="none" spc="0">
                <a:ln>
                  <a:noFill/>
                </a:ln>
                <a:effectLst/>
                <a:latin typeface="Avenir Book" panose="02000503020000020003" pitchFamily="2" charset="0"/>
                <a:ea typeface="+mj-ea"/>
                <a:cs typeface="Avenir Medium" panose="020B0603020203020204" pitchFamily="34" charset="-78"/>
              </a:defRPr>
            </a:lvl1pPr>
          </a:lstStyle>
          <a:p>
            <a:pPr algn="l"/>
            <a:r>
              <a:rPr lang="en-US" sz="4400" dirty="0">
                <a:solidFill>
                  <a:schemeClr val="bg1"/>
                </a:solidFill>
              </a:rPr>
              <a:t>Burnout is more closely related to personal respect than physical workload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pic>
        <p:nvPicPr>
          <p:cNvPr id="5" name="object 5"/>
          <p:cNvPicPr/>
          <p:nvPr/>
        </p:nvPicPr>
        <p:blipFill>
          <a:blip r:embed="rId2" cstate="print"/>
          <a:stretch>
            <a:fillRect/>
          </a:stretch>
        </p:blipFill>
        <p:spPr>
          <a:xfrm>
            <a:off x="15636239" y="640079"/>
            <a:ext cx="2194560" cy="1273301"/>
          </a:xfrm>
          <a:prstGeom prst="rect">
            <a:avLst/>
          </a:prstGeom>
        </p:spPr>
      </p:pic>
      <p:sp>
        <p:nvSpPr>
          <p:cNvPr id="6" name="object 6"/>
          <p:cNvSpPr/>
          <p:nvPr/>
        </p:nvSpPr>
        <p:spPr>
          <a:xfrm>
            <a:off x="1073278" y="3027808"/>
            <a:ext cx="6015038" cy="5434013"/>
          </a:xfrm>
          <a:custGeom>
            <a:avLst/>
            <a:gdLst/>
            <a:ahLst/>
            <a:cxnLst/>
            <a:rect l="l" t="t" r="r" b="b"/>
            <a:pathLst>
              <a:path w="4010025" h="3622675">
                <a:moveTo>
                  <a:pt x="0" y="130428"/>
                </a:moveTo>
                <a:lnTo>
                  <a:pt x="10254" y="79670"/>
                </a:lnTo>
                <a:lnTo>
                  <a:pt x="38217" y="38211"/>
                </a:lnTo>
                <a:lnTo>
                  <a:pt x="79692" y="10253"/>
                </a:lnTo>
                <a:lnTo>
                  <a:pt x="130479" y="0"/>
                </a:lnTo>
                <a:lnTo>
                  <a:pt x="3879215" y="0"/>
                </a:lnTo>
                <a:lnTo>
                  <a:pt x="3929973" y="10253"/>
                </a:lnTo>
                <a:lnTo>
                  <a:pt x="3971432" y="38211"/>
                </a:lnTo>
                <a:lnTo>
                  <a:pt x="3999390" y="79670"/>
                </a:lnTo>
                <a:lnTo>
                  <a:pt x="4009644" y="130428"/>
                </a:lnTo>
                <a:lnTo>
                  <a:pt x="4009644" y="3492119"/>
                </a:lnTo>
                <a:lnTo>
                  <a:pt x="3999390" y="3542877"/>
                </a:lnTo>
                <a:lnTo>
                  <a:pt x="3971432" y="3584336"/>
                </a:lnTo>
                <a:lnTo>
                  <a:pt x="3929973" y="3612294"/>
                </a:lnTo>
                <a:lnTo>
                  <a:pt x="3879215" y="3622548"/>
                </a:lnTo>
                <a:lnTo>
                  <a:pt x="130479" y="3622548"/>
                </a:lnTo>
                <a:lnTo>
                  <a:pt x="79692" y="3612294"/>
                </a:lnTo>
                <a:lnTo>
                  <a:pt x="38217" y="3584336"/>
                </a:lnTo>
                <a:lnTo>
                  <a:pt x="10254" y="3542877"/>
                </a:lnTo>
                <a:lnTo>
                  <a:pt x="0" y="3492119"/>
                </a:lnTo>
                <a:lnTo>
                  <a:pt x="0" y="130428"/>
                </a:lnTo>
                <a:close/>
              </a:path>
            </a:pathLst>
          </a:custGeom>
          <a:ln w="25400">
            <a:solidFill>
              <a:srgbClr val="EC7C30"/>
            </a:solidFill>
          </a:ln>
        </p:spPr>
        <p:txBody>
          <a:bodyPr wrap="square" lIns="0" tIns="0" rIns="0" bIns="0" rtlCol="0"/>
          <a:lstStyle/>
          <a:p>
            <a:endParaRPr sz="2700">
              <a:solidFill>
                <a:schemeClr val="bg1"/>
              </a:solidFill>
            </a:endParaRPr>
          </a:p>
        </p:txBody>
      </p:sp>
      <p:sp>
        <p:nvSpPr>
          <p:cNvPr id="7" name="object 7"/>
          <p:cNvSpPr txBox="1"/>
          <p:nvPr/>
        </p:nvSpPr>
        <p:spPr>
          <a:xfrm>
            <a:off x="2264283" y="2192387"/>
            <a:ext cx="769620" cy="2235227"/>
          </a:xfrm>
          <a:prstGeom prst="rect">
            <a:avLst/>
          </a:prstGeom>
        </p:spPr>
        <p:txBody>
          <a:bodyPr vert="horz" wrap="square" lIns="0" tIns="19050" rIns="0" bIns="0" rtlCol="0">
            <a:spAutoFit/>
          </a:bodyPr>
          <a:lstStyle/>
          <a:p>
            <a:pPr marL="19050">
              <a:spcBef>
                <a:spcPts val="150"/>
              </a:spcBef>
            </a:pPr>
            <a:r>
              <a:rPr sz="14400" spc="-5648" dirty="0">
                <a:solidFill>
                  <a:schemeClr val="bg1"/>
                </a:solidFill>
                <a:latin typeface="Georgia"/>
                <a:cs typeface="Georgia"/>
              </a:rPr>
              <a:t>“</a:t>
            </a:r>
            <a:endParaRPr sz="14400">
              <a:solidFill>
                <a:schemeClr val="bg1"/>
              </a:solidFill>
              <a:latin typeface="Georgia"/>
              <a:cs typeface="Georgia"/>
            </a:endParaRPr>
          </a:p>
        </p:txBody>
      </p:sp>
      <p:sp>
        <p:nvSpPr>
          <p:cNvPr id="8" name="object 8"/>
          <p:cNvSpPr/>
          <p:nvPr/>
        </p:nvSpPr>
        <p:spPr>
          <a:xfrm>
            <a:off x="5057966" y="3787901"/>
            <a:ext cx="546735" cy="20955"/>
          </a:xfrm>
          <a:custGeom>
            <a:avLst/>
            <a:gdLst/>
            <a:ahLst/>
            <a:cxnLst/>
            <a:rect l="l" t="t" r="r" b="b"/>
            <a:pathLst>
              <a:path w="364489" h="13969">
                <a:moveTo>
                  <a:pt x="364236" y="0"/>
                </a:moveTo>
                <a:lnTo>
                  <a:pt x="0" y="0"/>
                </a:lnTo>
                <a:lnTo>
                  <a:pt x="0" y="13715"/>
                </a:lnTo>
                <a:lnTo>
                  <a:pt x="364236" y="13715"/>
                </a:lnTo>
                <a:lnTo>
                  <a:pt x="364236" y="0"/>
                </a:lnTo>
                <a:close/>
              </a:path>
            </a:pathLst>
          </a:custGeom>
          <a:solidFill>
            <a:srgbClr val="000000"/>
          </a:solidFill>
        </p:spPr>
        <p:txBody>
          <a:bodyPr wrap="square" lIns="0" tIns="0" rIns="0" bIns="0" rtlCol="0"/>
          <a:lstStyle/>
          <a:p>
            <a:endParaRPr sz="2700">
              <a:solidFill>
                <a:schemeClr val="bg1"/>
              </a:solidFill>
            </a:endParaRPr>
          </a:p>
        </p:txBody>
      </p:sp>
      <p:sp>
        <p:nvSpPr>
          <p:cNvPr id="9" name="object 9"/>
          <p:cNvSpPr txBox="1"/>
          <p:nvPr/>
        </p:nvSpPr>
        <p:spPr>
          <a:xfrm>
            <a:off x="1495654" y="3474911"/>
            <a:ext cx="4129088" cy="343364"/>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Travel</a:t>
            </a:r>
            <a:r>
              <a:rPr sz="2100" spc="-38" dirty="0">
                <a:solidFill>
                  <a:schemeClr val="bg1"/>
                </a:solidFill>
                <a:latin typeface="Arial"/>
                <a:cs typeface="Arial"/>
              </a:rPr>
              <a:t> </a:t>
            </a:r>
            <a:r>
              <a:rPr sz="2100" dirty="0">
                <a:solidFill>
                  <a:schemeClr val="bg1"/>
                </a:solidFill>
                <a:latin typeface="Arial"/>
                <a:cs typeface="Arial"/>
              </a:rPr>
              <a:t>nurses</a:t>
            </a:r>
            <a:r>
              <a:rPr sz="2100" spc="-75" dirty="0">
                <a:solidFill>
                  <a:schemeClr val="bg1"/>
                </a:solidFill>
                <a:latin typeface="Arial"/>
                <a:cs typeface="Arial"/>
              </a:rPr>
              <a:t> </a:t>
            </a:r>
            <a:r>
              <a:rPr sz="2100" dirty="0">
                <a:solidFill>
                  <a:schemeClr val="bg1"/>
                </a:solidFill>
                <a:latin typeface="Arial"/>
                <a:cs typeface="Arial"/>
              </a:rPr>
              <a:t>are</a:t>
            </a:r>
            <a:r>
              <a:rPr sz="2100" spc="-53" dirty="0">
                <a:solidFill>
                  <a:schemeClr val="bg1"/>
                </a:solidFill>
                <a:latin typeface="Arial"/>
                <a:cs typeface="Arial"/>
              </a:rPr>
              <a:t> </a:t>
            </a:r>
            <a:r>
              <a:rPr sz="2100" dirty="0">
                <a:solidFill>
                  <a:schemeClr val="bg1"/>
                </a:solidFill>
                <a:latin typeface="Arial"/>
                <a:cs typeface="Arial"/>
              </a:rPr>
              <a:t>human</a:t>
            </a:r>
            <a:r>
              <a:rPr sz="2100" spc="-45" dirty="0">
                <a:solidFill>
                  <a:schemeClr val="bg1"/>
                </a:solidFill>
                <a:latin typeface="Arial"/>
                <a:cs typeface="Arial"/>
              </a:rPr>
              <a:t> </a:t>
            </a:r>
            <a:r>
              <a:rPr sz="2100" dirty="0">
                <a:solidFill>
                  <a:schemeClr val="bg1"/>
                </a:solidFill>
                <a:latin typeface="Arial"/>
                <a:cs typeface="Arial"/>
              </a:rPr>
              <a:t>too.</a:t>
            </a:r>
            <a:r>
              <a:rPr sz="2100" spc="-45" dirty="0">
                <a:solidFill>
                  <a:schemeClr val="bg1"/>
                </a:solidFill>
                <a:latin typeface="Arial"/>
                <a:cs typeface="Arial"/>
              </a:rPr>
              <a:t> </a:t>
            </a:r>
            <a:r>
              <a:rPr sz="2100" spc="-30" dirty="0">
                <a:solidFill>
                  <a:schemeClr val="bg1"/>
                </a:solidFill>
                <a:latin typeface="Arial"/>
                <a:cs typeface="Arial"/>
              </a:rPr>
              <a:t>Give</a:t>
            </a:r>
            <a:endParaRPr sz="2100">
              <a:solidFill>
                <a:schemeClr val="bg1"/>
              </a:solidFill>
              <a:latin typeface="Arial"/>
              <a:cs typeface="Arial"/>
            </a:endParaRPr>
          </a:p>
        </p:txBody>
      </p:sp>
      <p:sp>
        <p:nvSpPr>
          <p:cNvPr id="10" name="object 10"/>
          <p:cNvSpPr txBox="1"/>
          <p:nvPr/>
        </p:nvSpPr>
        <p:spPr>
          <a:xfrm>
            <a:off x="1495653" y="3794951"/>
            <a:ext cx="4547235" cy="343364"/>
          </a:xfrm>
          <a:prstGeom prst="rect">
            <a:avLst/>
          </a:prstGeom>
        </p:spPr>
        <p:txBody>
          <a:bodyPr vert="horz" wrap="square" lIns="0" tIns="20003" rIns="0" bIns="0" rtlCol="0">
            <a:spAutoFit/>
          </a:bodyPr>
          <a:lstStyle/>
          <a:p>
            <a:pPr marL="19050">
              <a:spcBef>
                <a:spcPts val="158"/>
              </a:spcBef>
            </a:pPr>
            <a:r>
              <a:rPr sz="2100" u="heavy" dirty="0">
                <a:solidFill>
                  <a:schemeClr val="bg1"/>
                </a:solidFill>
                <a:uFill>
                  <a:solidFill>
                    <a:srgbClr val="000000"/>
                  </a:solidFill>
                </a:uFill>
                <a:latin typeface="Arial"/>
                <a:cs typeface="Arial"/>
              </a:rPr>
              <a:t>travelers</a:t>
            </a:r>
            <a:r>
              <a:rPr sz="2100" u="heavy" spc="-60"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the</a:t>
            </a:r>
            <a:r>
              <a:rPr sz="2100" u="heavy" spc="-38"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same</a:t>
            </a:r>
            <a:r>
              <a:rPr sz="2100" u="heavy" spc="-45"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respect</a:t>
            </a:r>
            <a:r>
              <a:rPr sz="2100" u="heavy" spc="-83"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as</a:t>
            </a:r>
            <a:r>
              <a:rPr sz="2100" u="heavy" spc="-30"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the</a:t>
            </a:r>
            <a:r>
              <a:rPr sz="2100" u="heavy" spc="-38" dirty="0">
                <a:solidFill>
                  <a:schemeClr val="bg1"/>
                </a:solidFill>
                <a:uFill>
                  <a:solidFill>
                    <a:srgbClr val="000000"/>
                  </a:solidFill>
                </a:uFill>
                <a:latin typeface="Arial"/>
                <a:cs typeface="Arial"/>
              </a:rPr>
              <a:t> </a:t>
            </a:r>
            <a:r>
              <a:rPr sz="2100" u="heavy" spc="-30" dirty="0">
                <a:solidFill>
                  <a:schemeClr val="bg1"/>
                </a:solidFill>
                <a:uFill>
                  <a:solidFill>
                    <a:srgbClr val="000000"/>
                  </a:solidFill>
                </a:uFill>
                <a:latin typeface="Arial"/>
                <a:cs typeface="Arial"/>
              </a:rPr>
              <a:t>staff</a:t>
            </a:r>
            <a:endParaRPr sz="2100" dirty="0">
              <a:solidFill>
                <a:schemeClr val="bg1"/>
              </a:solidFill>
              <a:latin typeface="Arial"/>
              <a:cs typeface="Arial"/>
            </a:endParaRPr>
          </a:p>
        </p:txBody>
      </p:sp>
      <p:sp>
        <p:nvSpPr>
          <p:cNvPr id="11" name="object 11"/>
          <p:cNvSpPr txBox="1"/>
          <p:nvPr/>
        </p:nvSpPr>
        <p:spPr>
          <a:xfrm>
            <a:off x="1495653" y="4114989"/>
            <a:ext cx="4840605" cy="989695"/>
          </a:xfrm>
          <a:prstGeom prst="rect">
            <a:avLst/>
          </a:prstGeom>
        </p:spPr>
        <p:txBody>
          <a:bodyPr vert="horz" wrap="square" lIns="0" tIns="20003" rIns="0" bIns="0" rtlCol="0">
            <a:spAutoFit/>
          </a:bodyPr>
          <a:lstStyle/>
          <a:p>
            <a:pPr marL="19050" marR="7620">
              <a:spcBef>
                <a:spcPts val="158"/>
              </a:spcBef>
            </a:pPr>
            <a:r>
              <a:rPr sz="2100" u="heavy" dirty="0">
                <a:solidFill>
                  <a:schemeClr val="bg1"/>
                </a:solidFill>
                <a:uFill>
                  <a:solidFill>
                    <a:srgbClr val="000000"/>
                  </a:solidFill>
                </a:uFill>
                <a:latin typeface="Arial"/>
                <a:cs typeface="Arial"/>
              </a:rPr>
              <a:t>nurse</a:t>
            </a:r>
            <a:r>
              <a:rPr sz="2100" dirty="0">
                <a:solidFill>
                  <a:schemeClr val="bg1"/>
                </a:solidFill>
                <a:latin typeface="Arial"/>
                <a:cs typeface="Arial"/>
              </a:rPr>
              <a:t>.</a:t>
            </a:r>
            <a:r>
              <a:rPr sz="2100" spc="-68" dirty="0">
                <a:solidFill>
                  <a:schemeClr val="bg1"/>
                </a:solidFill>
                <a:latin typeface="Arial"/>
                <a:cs typeface="Arial"/>
              </a:rPr>
              <a:t> </a:t>
            </a:r>
            <a:r>
              <a:rPr sz="2100" dirty="0">
                <a:solidFill>
                  <a:schemeClr val="bg1"/>
                </a:solidFill>
                <a:latin typeface="Arial"/>
                <a:cs typeface="Arial"/>
              </a:rPr>
              <a:t>We</a:t>
            </a:r>
            <a:r>
              <a:rPr sz="2100" spc="-53" dirty="0">
                <a:solidFill>
                  <a:schemeClr val="bg1"/>
                </a:solidFill>
                <a:latin typeface="Arial"/>
                <a:cs typeface="Arial"/>
              </a:rPr>
              <a:t> </a:t>
            </a:r>
            <a:r>
              <a:rPr sz="2100" dirty="0">
                <a:solidFill>
                  <a:schemeClr val="bg1"/>
                </a:solidFill>
                <a:latin typeface="Arial"/>
                <a:cs typeface="Arial"/>
              </a:rPr>
              <a:t>can</a:t>
            </a:r>
            <a:r>
              <a:rPr sz="2100" spc="-38" dirty="0">
                <a:solidFill>
                  <a:schemeClr val="bg1"/>
                </a:solidFill>
                <a:latin typeface="Arial"/>
                <a:cs typeface="Arial"/>
              </a:rPr>
              <a:t> </a:t>
            </a:r>
            <a:r>
              <a:rPr sz="2100" dirty="0">
                <a:solidFill>
                  <a:schemeClr val="bg1"/>
                </a:solidFill>
                <a:latin typeface="Arial"/>
                <a:cs typeface="Arial"/>
              </a:rPr>
              <a:t>share</a:t>
            </a:r>
            <a:r>
              <a:rPr sz="2100" spc="-60" dirty="0">
                <a:solidFill>
                  <a:schemeClr val="bg1"/>
                </a:solidFill>
                <a:latin typeface="Arial"/>
                <a:cs typeface="Arial"/>
              </a:rPr>
              <a:t> </a:t>
            </a:r>
            <a:r>
              <a:rPr sz="2100" dirty="0">
                <a:solidFill>
                  <a:schemeClr val="bg1"/>
                </a:solidFill>
                <a:latin typeface="Arial"/>
                <a:cs typeface="Arial"/>
              </a:rPr>
              <a:t>our</a:t>
            </a:r>
            <a:r>
              <a:rPr sz="2100" spc="-38" dirty="0">
                <a:solidFill>
                  <a:schemeClr val="bg1"/>
                </a:solidFill>
                <a:latin typeface="Arial"/>
                <a:cs typeface="Arial"/>
              </a:rPr>
              <a:t> </a:t>
            </a:r>
            <a:r>
              <a:rPr sz="2100" dirty="0">
                <a:solidFill>
                  <a:schemeClr val="bg1"/>
                </a:solidFill>
                <a:latin typeface="Arial"/>
                <a:cs typeface="Arial"/>
              </a:rPr>
              <a:t>experience</a:t>
            </a:r>
            <a:r>
              <a:rPr sz="2100" spc="-45" dirty="0">
                <a:solidFill>
                  <a:schemeClr val="bg1"/>
                </a:solidFill>
                <a:latin typeface="Arial"/>
                <a:cs typeface="Arial"/>
              </a:rPr>
              <a:t> </a:t>
            </a:r>
            <a:r>
              <a:rPr sz="2100" spc="-38" dirty="0">
                <a:solidFill>
                  <a:schemeClr val="bg1"/>
                </a:solidFill>
                <a:latin typeface="Arial"/>
                <a:cs typeface="Arial"/>
              </a:rPr>
              <a:t>and </a:t>
            </a:r>
            <a:r>
              <a:rPr sz="2100" dirty="0">
                <a:solidFill>
                  <a:schemeClr val="bg1"/>
                </a:solidFill>
                <a:latin typeface="Arial"/>
                <a:cs typeface="Arial"/>
              </a:rPr>
              <a:t>teach</a:t>
            </a:r>
            <a:r>
              <a:rPr sz="2100" spc="-45" dirty="0">
                <a:solidFill>
                  <a:schemeClr val="bg1"/>
                </a:solidFill>
                <a:latin typeface="Arial"/>
                <a:cs typeface="Arial"/>
              </a:rPr>
              <a:t> </a:t>
            </a:r>
            <a:r>
              <a:rPr sz="2100" dirty="0">
                <a:solidFill>
                  <a:schemeClr val="bg1"/>
                </a:solidFill>
                <a:latin typeface="Arial"/>
                <a:cs typeface="Arial"/>
              </a:rPr>
              <a:t>but</a:t>
            </a:r>
            <a:r>
              <a:rPr sz="2100" spc="-45" dirty="0">
                <a:solidFill>
                  <a:schemeClr val="bg1"/>
                </a:solidFill>
                <a:latin typeface="Arial"/>
                <a:cs typeface="Arial"/>
              </a:rPr>
              <a:t> </a:t>
            </a:r>
            <a:r>
              <a:rPr sz="2100" dirty="0">
                <a:solidFill>
                  <a:schemeClr val="bg1"/>
                </a:solidFill>
                <a:latin typeface="Arial"/>
                <a:cs typeface="Arial"/>
              </a:rPr>
              <a:t>treat</a:t>
            </a:r>
            <a:r>
              <a:rPr sz="2100" spc="-45" dirty="0">
                <a:solidFill>
                  <a:schemeClr val="bg1"/>
                </a:solidFill>
                <a:latin typeface="Arial"/>
                <a:cs typeface="Arial"/>
              </a:rPr>
              <a:t> </a:t>
            </a:r>
            <a:r>
              <a:rPr sz="2100" dirty="0">
                <a:solidFill>
                  <a:schemeClr val="bg1"/>
                </a:solidFill>
                <a:latin typeface="Arial"/>
                <a:cs typeface="Arial"/>
              </a:rPr>
              <a:t>us</a:t>
            </a:r>
            <a:r>
              <a:rPr sz="2100" spc="-23" dirty="0">
                <a:solidFill>
                  <a:schemeClr val="bg1"/>
                </a:solidFill>
                <a:latin typeface="Arial"/>
                <a:cs typeface="Arial"/>
              </a:rPr>
              <a:t> </a:t>
            </a:r>
            <a:r>
              <a:rPr sz="2100" dirty="0">
                <a:solidFill>
                  <a:schemeClr val="bg1"/>
                </a:solidFill>
                <a:latin typeface="Arial"/>
                <a:cs typeface="Arial"/>
              </a:rPr>
              <a:t>like</a:t>
            </a:r>
            <a:r>
              <a:rPr sz="2100" spc="-15" dirty="0">
                <a:solidFill>
                  <a:schemeClr val="bg1"/>
                </a:solidFill>
                <a:latin typeface="Arial"/>
                <a:cs typeface="Arial"/>
              </a:rPr>
              <a:t> </a:t>
            </a:r>
            <a:r>
              <a:rPr sz="2100" dirty="0">
                <a:solidFill>
                  <a:schemeClr val="bg1"/>
                </a:solidFill>
                <a:latin typeface="Arial"/>
                <a:cs typeface="Arial"/>
              </a:rPr>
              <a:t>part</a:t>
            </a:r>
            <a:r>
              <a:rPr sz="2100" spc="-45" dirty="0">
                <a:solidFill>
                  <a:schemeClr val="bg1"/>
                </a:solidFill>
                <a:latin typeface="Arial"/>
                <a:cs typeface="Arial"/>
              </a:rPr>
              <a:t> </a:t>
            </a:r>
            <a:r>
              <a:rPr sz="2100" dirty="0">
                <a:solidFill>
                  <a:schemeClr val="bg1"/>
                </a:solidFill>
                <a:latin typeface="Arial"/>
                <a:cs typeface="Arial"/>
              </a:rPr>
              <a:t>of</a:t>
            </a:r>
            <a:r>
              <a:rPr sz="2100" spc="-23" dirty="0">
                <a:solidFill>
                  <a:schemeClr val="bg1"/>
                </a:solidFill>
                <a:latin typeface="Arial"/>
                <a:cs typeface="Arial"/>
              </a:rPr>
              <a:t> </a:t>
            </a:r>
            <a:r>
              <a:rPr sz="2100" dirty="0">
                <a:solidFill>
                  <a:schemeClr val="bg1"/>
                </a:solidFill>
                <a:latin typeface="Arial"/>
                <a:cs typeface="Arial"/>
              </a:rPr>
              <a:t>the</a:t>
            </a:r>
            <a:r>
              <a:rPr sz="2100" spc="-30" dirty="0">
                <a:solidFill>
                  <a:schemeClr val="bg1"/>
                </a:solidFill>
                <a:latin typeface="Arial"/>
                <a:cs typeface="Arial"/>
              </a:rPr>
              <a:t> team </a:t>
            </a:r>
            <a:r>
              <a:rPr sz="2100" dirty="0">
                <a:solidFill>
                  <a:schemeClr val="bg1"/>
                </a:solidFill>
                <a:latin typeface="Arial"/>
                <a:cs typeface="Arial"/>
              </a:rPr>
              <a:t>instead</a:t>
            </a:r>
            <a:r>
              <a:rPr sz="2100" spc="-83" dirty="0">
                <a:solidFill>
                  <a:schemeClr val="bg1"/>
                </a:solidFill>
                <a:latin typeface="Arial"/>
                <a:cs typeface="Arial"/>
              </a:rPr>
              <a:t> </a:t>
            </a:r>
            <a:r>
              <a:rPr sz="2100" dirty="0">
                <a:solidFill>
                  <a:schemeClr val="bg1"/>
                </a:solidFill>
                <a:latin typeface="Arial"/>
                <a:cs typeface="Arial"/>
              </a:rPr>
              <a:t>of</a:t>
            </a:r>
            <a:r>
              <a:rPr sz="2100" spc="-30" dirty="0">
                <a:solidFill>
                  <a:schemeClr val="bg1"/>
                </a:solidFill>
                <a:latin typeface="Arial"/>
                <a:cs typeface="Arial"/>
              </a:rPr>
              <a:t> </a:t>
            </a:r>
            <a:r>
              <a:rPr sz="2100" dirty="0">
                <a:solidFill>
                  <a:schemeClr val="bg1"/>
                </a:solidFill>
                <a:latin typeface="Arial"/>
                <a:cs typeface="Arial"/>
              </a:rPr>
              <a:t>s****ing</a:t>
            </a:r>
            <a:r>
              <a:rPr sz="2100" spc="-38" dirty="0">
                <a:solidFill>
                  <a:schemeClr val="bg1"/>
                </a:solidFill>
                <a:latin typeface="Arial"/>
                <a:cs typeface="Arial"/>
              </a:rPr>
              <a:t> </a:t>
            </a:r>
            <a:r>
              <a:rPr sz="2100" dirty="0">
                <a:solidFill>
                  <a:schemeClr val="bg1"/>
                </a:solidFill>
                <a:latin typeface="Arial"/>
                <a:cs typeface="Arial"/>
              </a:rPr>
              <a:t>on</a:t>
            </a:r>
            <a:r>
              <a:rPr sz="2100" spc="-38" dirty="0">
                <a:solidFill>
                  <a:schemeClr val="bg1"/>
                </a:solidFill>
                <a:latin typeface="Arial"/>
                <a:cs typeface="Arial"/>
              </a:rPr>
              <a:t> us.</a:t>
            </a:r>
            <a:endParaRPr sz="2100" dirty="0">
              <a:solidFill>
                <a:schemeClr val="bg1"/>
              </a:solidFill>
              <a:latin typeface="Arial"/>
              <a:cs typeface="Arial"/>
            </a:endParaRPr>
          </a:p>
        </p:txBody>
      </p:sp>
      <p:grpSp>
        <p:nvGrpSpPr>
          <p:cNvPr id="12" name="object 12"/>
          <p:cNvGrpSpPr/>
          <p:nvPr/>
        </p:nvGrpSpPr>
        <p:grpSpPr>
          <a:xfrm>
            <a:off x="8458200" y="2253997"/>
            <a:ext cx="9829800" cy="6759893"/>
            <a:chOff x="5638800" y="1502664"/>
            <a:chExt cx="6553200" cy="4506595"/>
          </a:xfrm>
        </p:grpSpPr>
        <p:pic>
          <p:nvPicPr>
            <p:cNvPr id="13" name="object 13"/>
            <p:cNvPicPr/>
            <p:nvPr/>
          </p:nvPicPr>
          <p:blipFill>
            <a:blip r:embed="rId3" cstate="print"/>
            <a:stretch>
              <a:fillRect/>
            </a:stretch>
          </p:blipFill>
          <p:spPr>
            <a:xfrm>
              <a:off x="5638800" y="1502664"/>
              <a:ext cx="6553200" cy="4506467"/>
            </a:xfrm>
            <a:prstGeom prst="rect">
              <a:avLst/>
            </a:prstGeom>
          </p:spPr>
        </p:pic>
        <p:sp>
          <p:nvSpPr>
            <p:cNvPr id="14" name="object 14"/>
            <p:cNvSpPr/>
            <p:nvPr/>
          </p:nvSpPr>
          <p:spPr>
            <a:xfrm>
              <a:off x="6182868" y="1918715"/>
              <a:ext cx="5420995" cy="3685540"/>
            </a:xfrm>
            <a:custGeom>
              <a:avLst/>
              <a:gdLst/>
              <a:ahLst/>
              <a:cxnLst/>
              <a:rect l="l" t="t" r="r" b="b"/>
              <a:pathLst>
                <a:path w="5420995" h="3685540">
                  <a:moveTo>
                    <a:pt x="5420868" y="429514"/>
                  </a:moveTo>
                  <a:lnTo>
                    <a:pt x="5418340" y="382714"/>
                  </a:lnTo>
                  <a:lnTo>
                    <a:pt x="5410962" y="337375"/>
                  </a:lnTo>
                  <a:lnTo>
                    <a:pt x="5398960" y="293751"/>
                  </a:lnTo>
                  <a:lnTo>
                    <a:pt x="5382641" y="252120"/>
                  </a:lnTo>
                  <a:lnTo>
                    <a:pt x="5362219" y="212725"/>
                  </a:lnTo>
                  <a:lnTo>
                    <a:pt x="5338000" y="175844"/>
                  </a:lnTo>
                  <a:lnTo>
                    <a:pt x="5310213" y="141732"/>
                  </a:lnTo>
                  <a:lnTo>
                    <a:pt x="5279136" y="110655"/>
                  </a:lnTo>
                  <a:lnTo>
                    <a:pt x="5245024" y="82867"/>
                  </a:lnTo>
                  <a:lnTo>
                    <a:pt x="5208143" y="58648"/>
                  </a:lnTo>
                  <a:lnTo>
                    <a:pt x="5168747" y="38227"/>
                  </a:lnTo>
                  <a:lnTo>
                    <a:pt x="5127117" y="21907"/>
                  </a:lnTo>
                  <a:lnTo>
                    <a:pt x="5083492" y="9906"/>
                  </a:lnTo>
                  <a:lnTo>
                    <a:pt x="5038153" y="2527"/>
                  </a:lnTo>
                  <a:lnTo>
                    <a:pt x="4991354" y="0"/>
                  </a:lnTo>
                  <a:lnTo>
                    <a:pt x="429501" y="0"/>
                  </a:lnTo>
                  <a:lnTo>
                    <a:pt x="382701" y="2527"/>
                  </a:lnTo>
                  <a:lnTo>
                    <a:pt x="337362" y="9906"/>
                  </a:lnTo>
                  <a:lnTo>
                    <a:pt x="293738" y="21907"/>
                  </a:lnTo>
                  <a:lnTo>
                    <a:pt x="252107" y="38227"/>
                  </a:lnTo>
                  <a:lnTo>
                    <a:pt x="212712" y="58648"/>
                  </a:lnTo>
                  <a:lnTo>
                    <a:pt x="175831" y="82867"/>
                  </a:lnTo>
                  <a:lnTo>
                    <a:pt x="141719" y="110655"/>
                  </a:lnTo>
                  <a:lnTo>
                    <a:pt x="110642" y="141732"/>
                  </a:lnTo>
                  <a:lnTo>
                    <a:pt x="82854" y="175844"/>
                  </a:lnTo>
                  <a:lnTo>
                    <a:pt x="58635" y="212725"/>
                  </a:lnTo>
                  <a:lnTo>
                    <a:pt x="38214" y="252120"/>
                  </a:lnTo>
                  <a:lnTo>
                    <a:pt x="21894" y="293751"/>
                  </a:lnTo>
                  <a:lnTo>
                    <a:pt x="9893" y="337375"/>
                  </a:lnTo>
                  <a:lnTo>
                    <a:pt x="2514" y="382714"/>
                  </a:lnTo>
                  <a:lnTo>
                    <a:pt x="0" y="429514"/>
                  </a:lnTo>
                  <a:lnTo>
                    <a:pt x="0" y="2569464"/>
                  </a:lnTo>
                  <a:lnTo>
                    <a:pt x="0" y="2755646"/>
                  </a:lnTo>
                  <a:lnTo>
                    <a:pt x="0" y="3685032"/>
                  </a:lnTo>
                  <a:lnTo>
                    <a:pt x="778484" y="3185160"/>
                  </a:lnTo>
                  <a:lnTo>
                    <a:pt x="4991354" y="3185160"/>
                  </a:lnTo>
                  <a:lnTo>
                    <a:pt x="5038153" y="3182645"/>
                  </a:lnTo>
                  <a:lnTo>
                    <a:pt x="5083492" y="3175266"/>
                  </a:lnTo>
                  <a:lnTo>
                    <a:pt x="5127117" y="3163265"/>
                  </a:lnTo>
                  <a:lnTo>
                    <a:pt x="5168747" y="3146945"/>
                  </a:lnTo>
                  <a:lnTo>
                    <a:pt x="5208143" y="3126524"/>
                  </a:lnTo>
                  <a:lnTo>
                    <a:pt x="5245024" y="3102305"/>
                  </a:lnTo>
                  <a:lnTo>
                    <a:pt x="5279136" y="3074517"/>
                  </a:lnTo>
                  <a:lnTo>
                    <a:pt x="5310213" y="3043440"/>
                  </a:lnTo>
                  <a:lnTo>
                    <a:pt x="5338000" y="3009328"/>
                  </a:lnTo>
                  <a:lnTo>
                    <a:pt x="5362219" y="2972447"/>
                  </a:lnTo>
                  <a:lnTo>
                    <a:pt x="5382641" y="2933052"/>
                  </a:lnTo>
                  <a:lnTo>
                    <a:pt x="5398960" y="2891421"/>
                  </a:lnTo>
                  <a:lnTo>
                    <a:pt x="5410962" y="2847797"/>
                  </a:lnTo>
                  <a:lnTo>
                    <a:pt x="5418340" y="2802458"/>
                  </a:lnTo>
                  <a:lnTo>
                    <a:pt x="5420868" y="2755646"/>
                  </a:lnTo>
                  <a:lnTo>
                    <a:pt x="5420868" y="429514"/>
                  </a:lnTo>
                  <a:close/>
                </a:path>
              </a:pathLst>
            </a:custGeom>
            <a:solidFill>
              <a:srgbClr val="FFFFFF"/>
            </a:solidFill>
          </p:spPr>
          <p:txBody>
            <a:bodyPr wrap="square" lIns="0" tIns="0" rIns="0" bIns="0" rtlCol="0"/>
            <a:lstStyle/>
            <a:p>
              <a:endParaRPr sz="2700">
                <a:solidFill>
                  <a:schemeClr val="bg1"/>
                </a:solidFill>
              </a:endParaRPr>
            </a:p>
          </p:txBody>
        </p:sp>
      </p:grpSp>
      <p:sp>
        <p:nvSpPr>
          <p:cNvPr id="15" name="object 15"/>
          <p:cNvSpPr txBox="1"/>
          <p:nvPr/>
        </p:nvSpPr>
        <p:spPr>
          <a:xfrm>
            <a:off x="9720642" y="3358324"/>
            <a:ext cx="7254240" cy="1636025"/>
          </a:xfrm>
          <a:prstGeom prst="rect">
            <a:avLst/>
          </a:prstGeom>
        </p:spPr>
        <p:txBody>
          <a:bodyPr vert="horz" wrap="square" lIns="0" tIns="20003" rIns="0" bIns="0" rtlCol="0">
            <a:spAutoFit/>
          </a:bodyPr>
          <a:lstStyle/>
          <a:p>
            <a:pPr marL="19050" marR="7620">
              <a:spcBef>
                <a:spcPts val="158"/>
              </a:spcBef>
            </a:pPr>
            <a:r>
              <a:rPr sz="2100" dirty="0">
                <a:solidFill>
                  <a:schemeClr val="bg1"/>
                </a:solidFill>
                <a:latin typeface="Arial"/>
                <a:cs typeface="Arial"/>
              </a:rPr>
              <a:t>“We</a:t>
            </a:r>
            <a:r>
              <a:rPr sz="2100" spc="-68" dirty="0">
                <a:solidFill>
                  <a:schemeClr val="bg1"/>
                </a:solidFill>
                <a:latin typeface="Arial"/>
                <a:cs typeface="Arial"/>
              </a:rPr>
              <a:t> </a:t>
            </a:r>
            <a:r>
              <a:rPr sz="2100" dirty="0">
                <a:solidFill>
                  <a:schemeClr val="bg1"/>
                </a:solidFill>
                <a:latin typeface="Arial"/>
                <a:cs typeface="Arial"/>
              </a:rPr>
              <a:t>are</a:t>
            </a:r>
            <a:r>
              <a:rPr sz="2100" spc="-30" dirty="0">
                <a:solidFill>
                  <a:schemeClr val="bg1"/>
                </a:solidFill>
                <a:latin typeface="Arial"/>
                <a:cs typeface="Arial"/>
              </a:rPr>
              <a:t> </a:t>
            </a:r>
            <a:r>
              <a:rPr sz="2100" dirty="0">
                <a:solidFill>
                  <a:schemeClr val="bg1"/>
                </a:solidFill>
                <a:latin typeface="Arial"/>
                <a:cs typeface="Arial"/>
              </a:rPr>
              <a:t>not</a:t>
            </a:r>
            <a:r>
              <a:rPr sz="2100" spc="-30" dirty="0">
                <a:solidFill>
                  <a:schemeClr val="bg1"/>
                </a:solidFill>
                <a:latin typeface="Arial"/>
                <a:cs typeface="Arial"/>
              </a:rPr>
              <a:t> </a:t>
            </a:r>
            <a:r>
              <a:rPr sz="2100" dirty="0">
                <a:solidFill>
                  <a:schemeClr val="bg1"/>
                </a:solidFill>
                <a:latin typeface="Arial"/>
                <a:cs typeface="Arial"/>
              </a:rPr>
              <a:t>a</a:t>
            </a:r>
            <a:r>
              <a:rPr sz="2100" spc="-30" dirty="0">
                <a:solidFill>
                  <a:schemeClr val="bg1"/>
                </a:solidFill>
                <a:latin typeface="Arial"/>
                <a:cs typeface="Arial"/>
              </a:rPr>
              <a:t> </a:t>
            </a:r>
            <a:r>
              <a:rPr sz="2100" dirty="0">
                <a:solidFill>
                  <a:schemeClr val="bg1"/>
                </a:solidFill>
                <a:latin typeface="Arial"/>
                <a:cs typeface="Arial"/>
              </a:rPr>
              <a:t>number</a:t>
            </a:r>
            <a:r>
              <a:rPr sz="2100" spc="-30" dirty="0">
                <a:solidFill>
                  <a:schemeClr val="bg1"/>
                </a:solidFill>
                <a:latin typeface="Arial"/>
                <a:cs typeface="Arial"/>
              </a:rPr>
              <a:t> </a:t>
            </a:r>
            <a:r>
              <a:rPr sz="2100" dirty="0">
                <a:solidFill>
                  <a:schemeClr val="bg1"/>
                </a:solidFill>
                <a:latin typeface="Arial"/>
                <a:cs typeface="Arial"/>
              </a:rPr>
              <a:t>or</a:t>
            </a:r>
            <a:r>
              <a:rPr sz="2100" spc="-38" dirty="0">
                <a:solidFill>
                  <a:schemeClr val="bg1"/>
                </a:solidFill>
                <a:latin typeface="Arial"/>
                <a:cs typeface="Arial"/>
              </a:rPr>
              <a:t> </a:t>
            </a:r>
            <a:r>
              <a:rPr sz="2100" dirty="0">
                <a:solidFill>
                  <a:schemeClr val="bg1"/>
                </a:solidFill>
                <a:latin typeface="Arial"/>
                <a:cs typeface="Arial"/>
              </a:rPr>
              <a:t>dollar</a:t>
            </a:r>
            <a:r>
              <a:rPr sz="2100" spc="-30" dirty="0">
                <a:solidFill>
                  <a:schemeClr val="bg1"/>
                </a:solidFill>
                <a:latin typeface="Arial"/>
                <a:cs typeface="Arial"/>
              </a:rPr>
              <a:t> </a:t>
            </a:r>
            <a:r>
              <a:rPr sz="2100" dirty="0">
                <a:solidFill>
                  <a:schemeClr val="bg1"/>
                </a:solidFill>
                <a:latin typeface="Arial"/>
                <a:cs typeface="Arial"/>
              </a:rPr>
              <a:t>amount</a:t>
            </a:r>
            <a:r>
              <a:rPr sz="2100" spc="-68" dirty="0">
                <a:solidFill>
                  <a:schemeClr val="bg1"/>
                </a:solidFill>
                <a:latin typeface="Arial"/>
                <a:cs typeface="Arial"/>
              </a:rPr>
              <a:t> </a:t>
            </a:r>
            <a:r>
              <a:rPr sz="2100" dirty="0">
                <a:solidFill>
                  <a:schemeClr val="bg1"/>
                </a:solidFill>
                <a:latin typeface="Arial"/>
                <a:cs typeface="Arial"/>
              </a:rPr>
              <a:t>for</a:t>
            </a:r>
            <a:r>
              <a:rPr sz="2100" spc="-30" dirty="0">
                <a:solidFill>
                  <a:schemeClr val="bg1"/>
                </a:solidFill>
                <a:latin typeface="Arial"/>
                <a:cs typeface="Arial"/>
              </a:rPr>
              <a:t> </a:t>
            </a:r>
            <a:r>
              <a:rPr sz="2100" dirty="0">
                <a:solidFill>
                  <a:schemeClr val="bg1"/>
                </a:solidFill>
                <a:latin typeface="Arial"/>
                <a:cs typeface="Arial"/>
              </a:rPr>
              <a:t>the</a:t>
            </a:r>
            <a:r>
              <a:rPr sz="2100" spc="-30" dirty="0">
                <a:solidFill>
                  <a:schemeClr val="bg1"/>
                </a:solidFill>
                <a:latin typeface="Arial"/>
                <a:cs typeface="Arial"/>
              </a:rPr>
              <a:t> </a:t>
            </a:r>
            <a:r>
              <a:rPr sz="2100" spc="-15" dirty="0">
                <a:solidFill>
                  <a:schemeClr val="bg1"/>
                </a:solidFill>
                <a:latin typeface="Arial"/>
                <a:cs typeface="Arial"/>
              </a:rPr>
              <a:t>company. </a:t>
            </a:r>
            <a:r>
              <a:rPr sz="2100" u="heavy" dirty="0">
                <a:solidFill>
                  <a:schemeClr val="bg1"/>
                </a:solidFill>
                <a:uFill>
                  <a:solidFill>
                    <a:srgbClr val="000000"/>
                  </a:solidFill>
                </a:uFill>
                <a:latin typeface="Arial"/>
                <a:cs typeface="Arial"/>
              </a:rPr>
              <a:t>Nurses</a:t>
            </a:r>
            <a:r>
              <a:rPr sz="2100" u="heavy" spc="-75"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need</a:t>
            </a:r>
            <a:r>
              <a:rPr sz="2100" u="heavy" spc="-38"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to</a:t>
            </a:r>
            <a:r>
              <a:rPr sz="2100" u="heavy" spc="-38"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be</a:t>
            </a:r>
            <a:r>
              <a:rPr sz="2100" u="heavy" spc="-38"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respected</a:t>
            </a:r>
            <a:r>
              <a:rPr sz="2100" u="heavy" spc="-75"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by</a:t>
            </a:r>
            <a:r>
              <a:rPr sz="2100" u="heavy" spc="-30"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the</a:t>
            </a:r>
            <a:r>
              <a:rPr sz="2100" u="heavy" spc="-38"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agency</a:t>
            </a:r>
            <a:r>
              <a:rPr sz="2100" u="heavy" spc="-60"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and</a:t>
            </a:r>
            <a:r>
              <a:rPr sz="2100" u="heavy" spc="-38" dirty="0">
                <a:solidFill>
                  <a:schemeClr val="bg1"/>
                </a:solidFill>
                <a:uFill>
                  <a:solidFill>
                    <a:srgbClr val="000000"/>
                  </a:solidFill>
                </a:uFill>
                <a:latin typeface="Arial"/>
                <a:cs typeface="Arial"/>
              </a:rPr>
              <a:t> </a:t>
            </a:r>
            <a:r>
              <a:rPr sz="2100" u="heavy" dirty="0">
                <a:solidFill>
                  <a:schemeClr val="bg1"/>
                </a:solidFill>
                <a:uFill>
                  <a:solidFill>
                    <a:srgbClr val="000000"/>
                  </a:solidFill>
                </a:uFill>
                <a:latin typeface="Arial"/>
                <a:cs typeface="Arial"/>
              </a:rPr>
              <a:t>facility</a:t>
            </a:r>
            <a:r>
              <a:rPr sz="2100" spc="-23" dirty="0">
                <a:solidFill>
                  <a:schemeClr val="bg1"/>
                </a:solidFill>
                <a:latin typeface="Arial"/>
                <a:cs typeface="Arial"/>
              </a:rPr>
              <a:t> </a:t>
            </a:r>
            <a:r>
              <a:rPr sz="2100" spc="-38" dirty="0">
                <a:solidFill>
                  <a:schemeClr val="bg1"/>
                </a:solidFill>
                <a:latin typeface="Arial"/>
                <a:cs typeface="Arial"/>
              </a:rPr>
              <a:t>as </a:t>
            </a:r>
            <a:r>
              <a:rPr sz="2100" dirty="0">
                <a:solidFill>
                  <a:schemeClr val="bg1"/>
                </a:solidFill>
                <a:latin typeface="Arial"/>
                <a:cs typeface="Arial"/>
              </a:rPr>
              <a:t>competent</a:t>
            </a:r>
            <a:r>
              <a:rPr sz="2100" spc="-90" dirty="0">
                <a:solidFill>
                  <a:schemeClr val="bg1"/>
                </a:solidFill>
                <a:latin typeface="Arial"/>
                <a:cs typeface="Arial"/>
              </a:rPr>
              <a:t> </a:t>
            </a:r>
            <a:r>
              <a:rPr sz="2100" dirty="0">
                <a:solidFill>
                  <a:schemeClr val="bg1"/>
                </a:solidFill>
                <a:latin typeface="Arial"/>
                <a:cs typeface="Arial"/>
              </a:rPr>
              <a:t>educated</a:t>
            </a:r>
            <a:r>
              <a:rPr sz="2100" spc="-105" dirty="0">
                <a:solidFill>
                  <a:schemeClr val="bg1"/>
                </a:solidFill>
                <a:latin typeface="Arial"/>
                <a:cs typeface="Arial"/>
              </a:rPr>
              <a:t> </a:t>
            </a:r>
            <a:r>
              <a:rPr sz="2100" dirty="0">
                <a:solidFill>
                  <a:schemeClr val="bg1"/>
                </a:solidFill>
                <a:latin typeface="Arial"/>
                <a:cs typeface="Arial"/>
              </a:rPr>
              <a:t>individuals</a:t>
            </a:r>
            <a:r>
              <a:rPr sz="2100" spc="-45" dirty="0">
                <a:solidFill>
                  <a:schemeClr val="bg1"/>
                </a:solidFill>
                <a:latin typeface="Arial"/>
                <a:cs typeface="Arial"/>
              </a:rPr>
              <a:t> </a:t>
            </a:r>
            <a:r>
              <a:rPr sz="2100" dirty="0">
                <a:solidFill>
                  <a:schemeClr val="bg1"/>
                </a:solidFill>
                <a:latin typeface="Arial"/>
                <a:cs typeface="Arial"/>
              </a:rPr>
              <a:t>who</a:t>
            </a:r>
            <a:r>
              <a:rPr sz="2100" spc="-23" dirty="0">
                <a:solidFill>
                  <a:schemeClr val="bg1"/>
                </a:solidFill>
                <a:latin typeface="Arial"/>
                <a:cs typeface="Arial"/>
              </a:rPr>
              <a:t> </a:t>
            </a:r>
            <a:r>
              <a:rPr sz="2100" dirty="0">
                <a:solidFill>
                  <a:schemeClr val="bg1"/>
                </a:solidFill>
                <a:latin typeface="Arial"/>
                <a:cs typeface="Arial"/>
              </a:rPr>
              <a:t>have</a:t>
            </a:r>
            <a:r>
              <a:rPr sz="2100" spc="-23" dirty="0">
                <a:solidFill>
                  <a:schemeClr val="bg1"/>
                </a:solidFill>
                <a:latin typeface="Arial"/>
                <a:cs typeface="Arial"/>
              </a:rPr>
              <a:t> </a:t>
            </a:r>
            <a:r>
              <a:rPr sz="2100" dirty="0">
                <a:solidFill>
                  <a:schemeClr val="bg1"/>
                </a:solidFill>
                <a:latin typeface="Arial"/>
                <a:cs typeface="Arial"/>
              </a:rPr>
              <a:t>experience</a:t>
            </a:r>
            <a:r>
              <a:rPr sz="2100" spc="-68" dirty="0">
                <a:solidFill>
                  <a:schemeClr val="bg1"/>
                </a:solidFill>
                <a:latin typeface="Arial"/>
                <a:cs typeface="Arial"/>
              </a:rPr>
              <a:t> </a:t>
            </a:r>
            <a:r>
              <a:rPr sz="2100" dirty="0">
                <a:solidFill>
                  <a:schemeClr val="bg1"/>
                </a:solidFill>
                <a:latin typeface="Arial"/>
                <a:cs typeface="Arial"/>
              </a:rPr>
              <a:t>to</a:t>
            </a:r>
            <a:r>
              <a:rPr sz="2100" spc="-53" dirty="0">
                <a:solidFill>
                  <a:schemeClr val="bg1"/>
                </a:solidFill>
                <a:latin typeface="Arial"/>
                <a:cs typeface="Arial"/>
              </a:rPr>
              <a:t> </a:t>
            </a:r>
            <a:r>
              <a:rPr sz="2100" spc="-15" dirty="0">
                <a:solidFill>
                  <a:schemeClr val="bg1"/>
                </a:solidFill>
                <a:latin typeface="Arial"/>
                <a:cs typeface="Arial"/>
              </a:rPr>
              <a:t>offer </a:t>
            </a:r>
            <a:r>
              <a:rPr sz="2100" dirty="0">
                <a:solidFill>
                  <a:schemeClr val="bg1"/>
                </a:solidFill>
                <a:latin typeface="Arial"/>
                <a:cs typeface="Arial"/>
              </a:rPr>
              <a:t>their</a:t>
            </a:r>
            <a:r>
              <a:rPr sz="2100" spc="-75" dirty="0">
                <a:solidFill>
                  <a:schemeClr val="bg1"/>
                </a:solidFill>
                <a:latin typeface="Arial"/>
                <a:cs typeface="Arial"/>
              </a:rPr>
              <a:t> </a:t>
            </a:r>
            <a:r>
              <a:rPr sz="2100" dirty="0">
                <a:solidFill>
                  <a:schemeClr val="bg1"/>
                </a:solidFill>
                <a:latin typeface="Arial"/>
                <a:cs typeface="Arial"/>
              </a:rPr>
              <a:t>assigned</a:t>
            </a:r>
            <a:r>
              <a:rPr sz="2100" spc="-75" dirty="0">
                <a:solidFill>
                  <a:schemeClr val="bg1"/>
                </a:solidFill>
                <a:latin typeface="Arial"/>
                <a:cs typeface="Arial"/>
              </a:rPr>
              <a:t> </a:t>
            </a:r>
            <a:r>
              <a:rPr sz="2100" dirty="0">
                <a:solidFill>
                  <a:schemeClr val="bg1"/>
                </a:solidFill>
                <a:latin typeface="Arial"/>
                <a:cs typeface="Arial"/>
              </a:rPr>
              <a:t>facility.</a:t>
            </a:r>
            <a:r>
              <a:rPr sz="2100" spc="-38" dirty="0">
                <a:solidFill>
                  <a:schemeClr val="bg1"/>
                </a:solidFill>
                <a:latin typeface="Arial"/>
                <a:cs typeface="Arial"/>
              </a:rPr>
              <a:t> </a:t>
            </a:r>
            <a:r>
              <a:rPr sz="2100" dirty="0">
                <a:solidFill>
                  <a:schemeClr val="bg1"/>
                </a:solidFill>
                <a:latin typeface="Arial"/>
                <a:cs typeface="Arial"/>
              </a:rPr>
              <a:t>Please</a:t>
            </a:r>
            <a:r>
              <a:rPr sz="2100" spc="-53" dirty="0">
                <a:solidFill>
                  <a:schemeClr val="bg1"/>
                </a:solidFill>
                <a:latin typeface="Arial"/>
                <a:cs typeface="Arial"/>
              </a:rPr>
              <a:t> </a:t>
            </a:r>
            <a:r>
              <a:rPr sz="2100" dirty="0">
                <a:solidFill>
                  <a:schemeClr val="bg1"/>
                </a:solidFill>
                <a:latin typeface="Arial"/>
                <a:cs typeface="Arial"/>
              </a:rPr>
              <a:t>treat</a:t>
            </a:r>
            <a:r>
              <a:rPr sz="2100" spc="-60" dirty="0">
                <a:solidFill>
                  <a:schemeClr val="bg1"/>
                </a:solidFill>
                <a:latin typeface="Arial"/>
                <a:cs typeface="Arial"/>
              </a:rPr>
              <a:t> </a:t>
            </a:r>
            <a:r>
              <a:rPr sz="2100" dirty="0">
                <a:solidFill>
                  <a:schemeClr val="bg1"/>
                </a:solidFill>
                <a:latin typeface="Arial"/>
                <a:cs typeface="Arial"/>
              </a:rPr>
              <a:t>us</a:t>
            </a:r>
            <a:r>
              <a:rPr sz="2100" spc="-30" dirty="0">
                <a:solidFill>
                  <a:schemeClr val="bg1"/>
                </a:solidFill>
                <a:latin typeface="Arial"/>
                <a:cs typeface="Arial"/>
              </a:rPr>
              <a:t> </a:t>
            </a:r>
            <a:r>
              <a:rPr sz="2100" dirty="0">
                <a:solidFill>
                  <a:schemeClr val="bg1"/>
                </a:solidFill>
                <a:latin typeface="Arial"/>
                <a:cs typeface="Arial"/>
              </a:rPr>
              <a:t>with</a:t>
            </a:r>
            <a:r>
              <a:rPr sz="2100" spc="-8" dirty="0">
                <a:solidFill>
                  <a:schemeClr val="bg1"/>
                </a:solidFill>
                <a:latin typeface="Arial"/>
                <a:cs typeface="Arial"/>
              </a:rPr>
              <a:t> </a:t>
            </a:r>
            <a:r>
              <a:rPr sz="2100" dirty="0">
                <a:solidFill>
                  <a:schemeClr val="bg1"/>
                </a:solidFill>
                <a:latin typeface="Arial"/>
                <a:cs typeface="Arial"/>
              </a:rPr>
              <a:t>respect</a:t>
            </a:r>
            <a:r>
              <a:rPr sz="2100" spc="-83" dirty="0">
                <a:solidFill>
                  <a:schemeClr val="bg1"/>
                </a:solidFill>
                <a:latin typeface="Arial"/>
                <a:cs typeface="Arial"/>
              </a:rPr>
              <a:t> </a:t>
            </a:r>
            <a:r>
              <a:rPr sz="2100" dirty="0">
                <a:solidFill>
                  <a:schemeClr val="bg1"/>
                </a:solidFill>
                <a:latin typeface="Arial"/>
                <a:cs typeface="Arial"/>
              </a:rPr>
              <a:t>and</a:t>
            </a:r>
            <a:r>
              <a:rPr sz="2100" spc="-38" dirty="0">
                <a:solidFill>
                  <a:schemeClr val="bg1"/>
                </a:solidFill>
                <a:latin typeface="Arial"/>
                <a:cs typeface="Arial"/>
              </a:rPr>
              <a:t> </a:t>
            </a:r>
            <a:r>
              <a:rPr sz="2100" spc="-15" dirty="0">
                <a:solidFill>
                  <a:schemeClr val="bg1"/>
                </a:solidFill>
                <a:latin typeface="Arial"/>
                <a:cs typeface="Arial"/>
              </a:rPr>
              <a:t>above </a:t>
            </a:r>
            <a:r>
              <a:rPr sz="2100" dirty="0">
                <a:solidFill>
                  <a:schemeClr val="bg1"/>
                </a:solidFill>
                <a:latin typeface="Arial"/>
                <a:cs typeface="Arial"/>
              </a:rPr>
              <a:t>all,</a:t>
            </a:r>
            <a:r>
              <a:rPr sz="2100" spc="-23" dirty="0">
                <a:solidFill>
                  <a:schemeClr val="bg1"/>
                </a:solidFill>
                <a:latin typeface="Arial"/>
                <a:cs typeface="Arial"/>
              </a:rPr>
              <a:t> </a:t>
            </a:r>
            <a:r>
              <a:rPr sz="2100" spc="-15" dirty="0">
                <a:solidFill>
                  <a:schemeClr val="bg1"/>
                </a:solidFill>
                <a:latin typeface="Arial"/>
                <a:cs typeface="Arial"/>
              </a:rPr>
              <a:t>honesty.”</a:t>
            </a:r>
            <a:endParaRPr sz="2100">
              <a:solidFill>
                <a:schemeClr val="bg1"/>
              </a:solidFill>
              <a:latin typeface="Arial"/>
              <a:cs typeface="Arial"/>
            </a:endParaRPr>
          </a:p>
        </p:txBody>
      </p:sp>
      <p:sp>
        <p:nvSpPr>
          <p:cNvPr id="17" name="object 2">
            <a:extLst>
              <a:ext uri="{FF2B5EF4-FFF2-40B4-BE49-F238E27FC236}">
                <a16:creationId xmlns:a16="http://schemas.microsoft.com/office/drawing/2014/main" id="{924FCE78-521B-F0C9-CFB0-0DFB074C92F7}"/>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18" name="object 4">
            <a:extLst>
              <a:ext uri="{FF2B5EF4-FFF2-40B4-BE49-F238E27FC236}">
                <a16:creationId xmlns:a16="http://schemas.microsoft.com/office/drawing/2014/main" id="{0ABB468D-4C5D-FB3B-F050-E9811DE44FEC}"/>
              </a:ext>
            </a:extLst>
          </p:cNvPr>
          <p:cNvPicPr/>
          <p:nvPr/>
        </p:nvPicPr>
        <p:blipFill>
          <a:blip r:embed="rId4" cstate="print"/>
          <a:stretch>
            <a:fillRect/>
          </a:stretch>
        </p:blipFill>
        <p:spPr>
          <a:xfrm>
            <a:off x="914400" y="9721182"/>
            <a:ext cx="3479292" cy="178308"/>
          </a:xfrm>
          <a:prstGeom prst="rect">
            <a:avLst/>
          </a:prstGeom>
        </p:spPr>
      </p:pic>
      <p:sp>
        <p:nvSpPr>
          <p:cNvPr id="2" name="object 6">
            <a:extLst>
              <a:ext uri="{FF2B5EF4-FFF2-40B4-BE49-F238E27FC236}">
                <a16:creationId xmlns:a16="http://schemas.microsoft.com/office/drawing/2014/main" id="{19D0D0CD-374B-D2FA-B248-BF81748B674E}"/>
              </a:ext>
            </a:extLst>
          </p:cNvPr>
          <p:cNvSpPr txBox="1">
            <a:spLocks/>
          </p:cNvSpPr>
          <p:nvPr/>
        </p:nvSpPr>
        <p:spPr>
          <a:xfrm>
            <a:off x="264862" y="171450"/>
            <a:ext cx="15163206" cy="2145843"/>
          </a:xfrm>
          <a:prstGeom prst="rect">
            <a:avLst/>
          </a:prstGeom>
        </p:spPr>
        <p:txBody>
          <a:bodyPr vert="horz" lIns="91440" tIns="45720" rIns="91440" bIns="45720" rtlCol="0" anchor="ctr">
            <a:normAutofit/>
          </a:bodyPr>
          <a:lstStyle>
            <a:lvl1pPr algn="ctr" defTabSz="1371600">
              <a:lnSpc>
                <a:spcPct val="90000"/>
              </a:lnSpc>
              <a:spcBef>
                <a:spcPct val="0"/>
              </a:spcBef>
              <a:buNone/>
              <a:defRPr sz="7200" b="0" i="0" cap="none" spc="0">
                <a:ln>
                  <a:noFill/>
                </a:ln>
                <a:effectLst/>
                <a:latin typeface="Avenir Book" panose="02000503020000020003" pitchFamily="2" charset="0"/>
                <a:ea typeface="+mj-ea"/>
                <a:cs typeface="Avenir Medium" panose="020B0603020203020204" pitchFamily="34" charset="-78"/>
              </a:defRPr>
            </a:lvl1pPr>
          </a:lstStyle>
          <a:p>
            <a:pPr algn="l"/>
            <a:r>
              <a:rPr lang="en-US" sz="6000" dirty="0">
                <a:solidFill>
                  <a:schemeClr val="bg1"/>
                </a:solidFill>
              </a:rPr>
              <a:t>Travel Nurse Perspectives: </a:t>
            </a:r>
          </a:p>
          <a:p>
            <a:pPr algn="l"/>
            <a:r>
              <a:rPr lang="en-US" sz="6000" dirty="0">
                <a:solidFill>
                  <a:schemeClr val="bg1"/>
                </a:solidFill>
              </a:rPr>
              <a:t>the importance of respect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blonde hair and large hoop earrings&#10;&#10;Description automatically generated">
            <a:extLst>
              <a:ext uri="{FF2B5EF4-FFF2-40B4-BE49-F238E27FC236}">
                <a16:creationId xmlns:a16="http://schemas.microsoft.com/office/drawing/2014/main" id="{8A85C889-AB48-1A58-BABC-12E38DA38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668" y="2903883"/>
            <a:ext cx="5554664" cy="5554664"/>
          </a:xfrm>
          <a:prstGeom prst="rect">
            <a:avLst/>
          </a:prstGeom>
        </p:spPr>
      </p:pic>
      <p:sp>
        <p:nvSpPr>
          <p:cNvPr id="2" name="Title 1">
            <a:extLst>
              <a:ext uri="{FF2B5EF4-FFF2-40B4-BE49-F238E27FC236}">
                <a16:creationId xmlns:a16="http://schemas.microsoft.com/office/drawing/2014/main" id="{EB77C8CC-26C7-B96C-DBE1-9BF32810FE9B}"/>
              </a:ext>
            </a:extLst>
          </p:cNvPr>
          <p:cNvSpPr>
            <a:spLocks noGrp="1"/>
          </p:cNvSpPr>
          <p:nvPr>
            <p:ph type="title"/>
          </p:nvPr>
        </p:nvSpPr>
        <p:spPr>
          <a:xfrm>
            <a:off x="1378679" y="914401"/>
            <a:ext cx="15530642" cy="1989482"/>
          </a:xfrm>
        </p:spPr>
        <p:txBody>
          <a:bodyPr vert="horz" lIns="91440" tIns="45720" rIns="91440" bIns="45720" rtlCol="0" anchor="ctr">
            <a:normAutofit/>
          </a:bodyPr>
          <a:lstStyle/>
          <a:p>
            <a:r>
              <a:rPr lang="en-US" sz="7200" dirty="0">
                <a:latin typeface="Avenir Book" panose="02000503020000020003" pitchFamily="2" charset="0"/>
              </a:rPr>
              <a:t>JoAnn Lee</a:t>
            </a:r>
          </a:p>
        </p:txBody>
      </p:sp>
      <p:sp>
        <p:nvSpPr>
          <p:cNvPr id="15" name="Text Placeholder 2">
            <a:extLst>
              <a:ext uri="{FF2B5EF4-FFF2-40B4-BE49-F238E27FC236}">
                <a16:creationId xmlns:a16="http://schemas.microsoft.com/office/drawing/2014/main" id="{EE79907B-F05A-6E68-440D-4BDECB03B6B6}"/>
              </a:ext>
            </a:extLst>
          </p:cNvPr>
          <p:cNvSpPr txBox="1">
            <a:spLocks/>
          </p:cNvSpPr>
          <p:nvPr/>
        </p:nvSpPr>
        <p:spPr>
          <a:xfrm>
            <a:off x="1370693" y="3132479"/>
            <a:ext cx="8557078" cy="5554322"/>
          </a:xfrm>
          <a:prstGeom prst="rect">
            <a:avLst/>
          </a:prstGeom>
        </p:spPr>
        <p:txBody>
          <a:bodyPr vert="horz" lIns="91440" tIns="45720" rIns="91440" bIns="45720" rtlCol="0">
            <a:noAutofit/>
          </a:bodyPr>
          <a:lstStyle>
            <a:lvl1pPr marL="342900" indent="-342900" algn="l" defTabSz="1371600" rtl="0" eaLnBrk="1" latinLnBrk="0" hangingPunct="1">
              <a:lnSpc>
                <a:spcPct val="120000"/>
              </a:lnSpc>
              <a:spcBef>
                <a:spcPts val="1500"/>
              </a:spcBef>
              <a:buClr>
                <a:srgbClr val="00A3E1"/>
              </a:buClr>
              <a:buSzPct val="125000"/>
              <a:buFont typeface="Wingdings" panose="05000000000000000000" pitchFamily="2" charset="2"/>
              <a:buChar char="§"/>
              <a:defRPr sz="3000" b="0" kern="1200" cap="none" spc="0">
                <a:ln>
                  <a:noFill/>
                </a:ln>
                <a:solidFill>
                  <a:schemeClr val="tx1"/>
                </a:solidFill>
                <a:effectLst/>
                <a:latin typeface="+mn-lt"/>
                <a:ea typeface="+mn-ea"/>
                <a:cs typeface="Avenir Medium" panose="020B0603020203020204" pitchFamily="34" charset="-78"/>
              </a:defRPr>
            </a:lvl1pPr>
            <a:lvl2pPr marL="10287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700" b="0" kern="1200" cap="none" spc="0">
                <a:ln>
                  <a:noFill/>
                </a:ln>
                <a:solidFill>
                  <a:schemeClr val="tx1"/>
                </a:solidFill>
                <a:effectLst/>
                <a:latin typeface="+mn-lt"/>
                <a:ea typeface="+mn-ea"/>
                <a:cs typeface="Avenir Medium" panose="020B0603020203020204" pitchFamily="34" charset="-78"/>
              </a:defRPr>
            </a:lvl2pPr>
            <a:lvl3pPr marL="17145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mn-lt"/>
                <a:ea typeface="+mn-ea"/>
                <a:cs typeface="Avenir Medium" panose="020B0603020203020204" pitchFamily="34" charset="-78"/>
              </a:defRPr>
            </a:lvl3pPr>
            <a:lvl4pPr marL="24003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mn-lt"/>
                <a:ea typeface="+mn-ea"/>
                <a:cs typeface="Avenir Medium" panose="020B0603020203020204" pitchFamily="34" charset="-78"/>
              </a:defRPr>
            </a:lvl4pPr>
            <a:lvl5pPr marL="30861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mn-lt"/>
                <a:ea typeface="+mn-ea"/>
                <a:cs typeface="Avenir Medium" panose="020B0603020203020204" pitchFamily="34" charset="-78"/>
              </a:defRPr>
            </a:lvl5pPr>
            <a:lvl6pPr marL="37719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577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435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293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2300" dirty="0"/>
              <a:t>Chief Clinical Officer</a:t>
            </a:r>
          </a:p>
          <a:p>
            <a:r>
              <a:rPr lang="en-US" sz="2300" dirty="0"/>
              <a:t>RN for more than 30 years</a:t>
            </a:r>
          </a:p>
          <a:p>
            <a:pPr lvl="0"/>
            <a:r>
              <a:rPr lang="en-US" sz="2300" dirty="0"/>
              <a:t>Develops, implements, and manages processes to ensure that IMN providers and clients meet/exceed expectations for quality</a:t>
            </a:r>
          </a:p>
          <a:p>
            <a:r>
              <a:rPr lang="en-US" sz="2300" dirty="0"/>
              <a:t>JoAnn, also a New York City native, graduated from Downstate School of Nursing. She resides in New Jersey and loves spending time with her daughter and her granddaughter</a:t>
            </a:r>
          </a:p>
        </p:txBody>
      </p:sp>
    </p:spTree>
    <p:extLst>
      <p:ext uri="{BB962C8B-B14F-4D97-AF65-F5344CB8AC3E}">
        <p14:creationId xmlns:p14="http://schemas.microsoft.com/office/powerpoint/2010/main" val="88556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Ann Lee RN">
            <a:hlinkClick r:id="" action="ppaction://media"/>
            <a:extLst>
              <a:ext uri="{FF2B5EF4-FFF2-40B4-BE49-F238E27FC236}">
                <a16:creationId xmlns:a16="http://schemas.microsoft.com/office/drawing/2014/main" id="{9D9149CC-0F8F-B5FA-7D36-762883FF9D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3174"/>
            <a:ext cx="18282356" cy="10283825"/>
          </a:xfrm>
          <a:prstGeom prst="rect">
            <a:avLst/>
          </a:prstGeom>
        </p:spPr>
      </p:pic>
    </p:spTree>
    <p:extLst>
      <p:ext uri="{BB962C8B-B14F-4D97-AF65-F5344CB8AC3E}">
        <p14:creationId xmlns:p14="http://schemas.microsoft.com/office/powerpoint/2010/main" val="91270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48776" y="9472841"/>
            <a:ext cx="8127683" cy="294953"/>
          </a:xfrm>
          <a:prstGeom prst="rect">
            <a:avLst/>
          </a:prstGeom>
        </p:spPr>
        <p:txBody>
          <a:bodyPr vert="horz" wrap="square" lIns="0" tIns="0" rIns="0" bIns="0" rtlCol="0">
            <a:spAutoFit/>
          </a:bodyPr>
          <a:lstStyle/>
          <a:p>
            <a:pPr>
              <a:lnSpc>
                <a:spcPts val="2273"/>
              </a:lnSpc>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98" dirty="0">
                <a:solidFill>
                  <a:srgbClr val="44536A"/>
                </a:solidFill>
                <a:latin typeface="Arial"/>
                <a:cs typeface="Arial"/>
              </a:rPr>
              <a:t>Webinar</a:t>
            </a:r>
            <a:endParaRPr sz="2400">
              <a:latin typeface="Arial"/>
              <a:cs typeface="Arial"/>
            </a:endParaRPr>
          </a:p>
        </p:txBody>
      </p:sp>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p>
        </p:txBody>
      </p:sp>
      <p:pic>
        <p:nvPicPr>
          <p:cNvPr id="4" name="object 4"/>
          <p:cNvPicPr/>
          <p:nvPr/>
        </p:nvPicPr>
        <p:blipFill>
          <a:blip r:embed="rId2" cstate="print"/>
          <a:stretch>
            <a:fillRect/>
          </a:stretch>
        </p:blipFill>
        <p:spPr>
          <a:xfrm>
            <a:off x="914400" y="9710928"/>
            <a:ext cx="3479292" cy="178308"/>
          </a:xfrm>
          <a:prstGeom prst="rect">
            <a:avLst/>
          </a:prstGeom>
        </p:spPr>
      </p:pic>
      <p:grpSp>
        <p:nvGrpSpPr>
          <p:cNvPr id="5" name="object 5"/>
          <p:cNvGrpSpPr/>
          <p:nvPr/>
        </p:nvGrpSpPr>
        <p:grpSpPr>
          <a:xfrm>
            <a:off x="0" y="228600"/>
            <a:ext cx="18288000" cy="10058400"/>
            <a:chOff x="0" y="152400"/>
            <a:chExt cx="12192000" cy="6705600"/>
          </a:xfrm>
        </p:grpSpPr>
        <p:pic>
          <p:nvPicPr>
            <p:cNvPr id="6" name="object 6"/>
            <p:cNvPicPr/>
            <p:nvPr/>
          </p:nvPicPr>
          <p:blipFill>
            <a:blip r:embed="rId3" cstate="print"/>
            <a:stretch>
              <a:fillRect/>
            </a:stretch>
          </p:blipFill>
          <p:spPr>
            <a:xfrm>
              <a:off x="10424159" y="426720"/>
              <a:ext cx="1463040" cy="848867"/>
            </a:xfrm>
            <a:prstGeom prst="rect">
              <a:avLst/>
            </a:prstGeom>
          </p:spPr>
        </p:pic>
        <p:pic>
          <p:nvPicPr>
            <p:cNvPr id="7" name="object 7"/>
            <p:cNvPicPr/>
            <p:nvPr/>
          </p:nvPicPr>
          <p:blipFill>
            <a:blip r:embed="rId4" cstate="print"/>
            <a:stretch>
              <a:fillRect/>
            </a:stretch>
          </p:blipFill>
          <p:spPr>
            <a:xfrm>
              <a:off x="0" y="152400"/>
              <a:ext cx="12192000" cy="6705600"/>
            </a:xfrm>
            <a:prstGeom prst="rect">
              <a:avLst/>
            </a:prstGeom>
          </p:spPr>
        </p:pic>
        <p:sp>
          <p:nvSpPr>
            <p:cNvPr id="8" name="object 8"/>
            <p:cNvSpPr/>
            <p:nvPr/>
          </p:nvSpPr>
          <p:spPr>
            <a:xfrm>
              <a:off x="304800" y="371856"/>
              <a:ext cx="4800600" cy="6486525"/>
            </a:xfrm>
            <a:custGeom>
              <a:avLst/>
              <a:gdLst/>
              <a:ahLst/>
              <a:cxnLst/>
              <a:rect l="l" t="t" r="r" b="b"/>
              <a:pathLst>
                <a:path w="4800600" h="6486525">
                  <a:moveTo>
                    <a:pt x="4800600" y="0"/>
                  </a:moveTo>
                  <a:lnTo>
                    <a:pt x="0" y="0"/>
                  </a:lnTo>
                  <a:lnTo>
                    <a:pt x="0" y="6486144"/>
                  </a:lnTo>
                  <a:lnTo>
                    <a:pt x="4800600" y="6486144"/>
                  </a:lnTo>
                  <a:lnTo>
                    <a:pt x="4800600" y="0"/>
                  </a:lnTo>
                  <a:close/>
                </a:path>
              </a:pathLst>
            </a:custGeom>
            <a:solidFill>
              <a:srgbClr val="FFFFFF">
                <a:alpha val="56861"/>
              </a:srgbClr>
            </a:solidFill>
          </p:spPr>
          <p:txBody>
            <a:bodyPr wrap="square" lIns="0" tIns="0" rIns="0" bIns="0" rtlCol="0"/>
            <a:lstStyle/>
            <a:p>
              <a:endParaRPr sz="2700"/>
            </a:p>
          </p:txBody>
        </p:sp>
      </p:grpSp>
      <p:sp>
        <p:nvSpPr>
          <p:cNvPr id="9" name="object 9"/>
          <p:cNvSpPr txBox="1">
            <a:spLocks noGrp="1"/>
          </p:cNvSpPr>
          <p:nvPr>
            <p:ph type="title" idx="4294967295"/>
          </p:nvPr>
        </p:nvSpPr>
        <p:spPr>
          <a:xfrm>
            <a:off x="784225" y="4305078"/>
            <a:ext cx="6546850" cy="2235200"/>
          </a:xfrm>
          <a:prstGeom prst="rect">
            <a:avLst/>
          </a:prstGeom>
        </p:spPr>
        <p:txBody>
          <a:bodyPr vert="horz" wrap="square" lIns="0" tIns="20003" rIns="0" bIns="0" rtlCol="0" anchor="ctr">
            <a:spAutoFit/>
          </a:bodyPr>
          <a:lstStyle/>
          <a:p>
            <a:pPr marL="19050" marR="7620" indent="354330" algn="l">
              <a:lnSpc>
                <a:spcPct val="100000"/>
              </a:lnSpc>
              <a:spcBef>
                <a:spcPts val="158"/>
              </a:spcBef>
            </a:pPr>
            <a:r>
              <a:rPr sz="4800" dirty="0">
                <a:solidFill>
                  <a:schemeClr val="bg1"/>
                </a:solidFill>
                <a:latin typeface="Arial"/>
                <a:cs typeface="Arial"/>
              </a:rPr>
              <a:t>2.</a:t>
            </a:r>
            <a:r>
              <a:rPr sz="4800" spc="-60" dirty="0">
                <a:solidFill>
                  <a:schemeClr val="bg1"/>
                </a:solidFill>
                <a:latin typeface="Arial"/>
                <a:cs typeface="Arial"/>
              </a:rPr>
              <a:t> </a:t>
            </a:r>
            <a:r>
              <a:rPr sz="4800" dirty="0">
                <a:solidFill>
                  <a:schemeClr val="bg1"/>
                </a:solidFill>
                <a:latin typeface="Arial"/>
                <a:cs typeface="Arial"/>
              </a:rPr>
              <a:t>Platform</a:t>
            </a:r>
            <a:r>
              <a:rPr sz="4800" spc="-68" dirty="0">
                <a:solidFill>
                  <a:schemeClr val="bg1"/>
                </a:solidFill>
                <a:latin typeface="Arial"/>
                <a:cs typeface="Arial"/>
              </a:rPr>
              <a:t> </a:t>
            </a:r>
            <a:r>
              <a:rPr sz="4800" dirty="0">
                <a:solidFill>
                  <a:schemeClr val="bg1"/>
                </a:solidFill>
                <a:latin typeface="Arial"/>
                <a:cs typeface="Arial"/>
              </a:rPr>
              <a:t>usage</a:t>
            </a:r>
            <a:r>
              <a:rPr sz="4800" spc="-68" dirty="0">
                <a:solidFill>
                  <a:schemeClr val="bg1"/>
                </a:solidFill>
                <a:latin typeface="Arial"/>
                <a:cs typeface="Arial"/>
              </a:rPr>
              <a:t> </a:t>
            </a:r>
            <a:r>
              <a:rPr sz="4800" spc="-30" dirty="0">
                <a:solidFill>
                  <a:schemeClr val="bg1"/>
                </a:solidFill>
                <a:latin typeface="Arial"/>
                <a:cs typeface="Arial"/>
              </a:rPr>
              <a:t>will </a:t>
            </a:r>
            <a:r>
              <a:rPr sz="4800" dirty="0">
                <a:solidFill>
                  <a:schemeClr val="bg1"/>
                </a:solidFill>
                <a:latin typeface="Arial"/>
                <a:cs typeface="Arial"/>
              </a:rPr>
              <a:t>accelerate,</a:t>
            </a:r>
            <a:r>
              <a:rPr sz="4800" spc="-105" dirty="0">
                <a:solidFill>
                  <a:schemeClr val="bg1"/>
                </a:solidFill>
                <a:latin typeface="Arial"/>
                <a:cs typeface="Arial"/>
              </a:rPr>
              <a:t> </a:t>
            </a:r>
            <a:r>
              <a:rPr sz="4800" dirty="0">
                <a:solidFill>
                  <a:schemeClr val="bg1"/>
                </a:solidFill>
                <a:latin typeface="Arial"/>
                <a:cs typeface="Arial"/>
              </a:rPr>
              <a:t>but</a:t>
            </a:r>
            <a:r>
              <a:rPr sz="4800" spc="-53" dirty="0">
                <a:solidFill>
                  <a:schemeClr val="bg1"/>
                </a:solidFill>
                <a:latin typeface="Arial"/>
                <a:cs typeface="Arial"/>
              </a:rPr>
              <a:t> </a:t>
            </a:r>
            <a:r>
              <a:rPr sz="4800" spc="-15" dirty="0">
                <a:solidFill>
                  <a:schemeClr val="bg1"/>
                </a:solidFill>
                <a:latin typeface="Arial"/>
                <a:cs typeface="Arial"/>
              </a:rPr>
              <a:t>unfilled </a:t>
            </a:r>
            <a:r>
              <a:rPr sz="4800" dirty="0">
                <a:solidFill>
                  <a:schemeClr val="bg1"/>
                </a:solidFill>
                <a:latin typeface="Arial"/>
                <a:cs typeface="Arial"/>
              </a:rPr>
              <a:t>“last</a:t>
            </a:r>
            <a:r>
              <a:rPr sz="4800" spc="-23" dirty="0">
                <a:solidFill>
                  <a:schemeClr val="bg1"/>
                </a:solidFill>
                <a:latin typeface="Arial"/>
                <a:cs typeface="Arial"/>
              </a:rPr>
              <a:t> </a:t>
            </a:r>
            <a:r>
              <a:rPr sz="4800" dirty="0">
                <a:solidFill>
                  <a:schemeClr val="bg1"/>
                </a:solidFill>
                <a:latin typeface="Arial"/>
                <a:cs typeface="Arial"/>
              </a:rPr>
              <a:t>mile”</a:t>
            </a:r>
            <a:r>
              <a:rPr sz="4800" spc="-15" dirty="0">
                <a:solidFill>
                  <a:schemeClr val="bg1"/>
                </a:solidFill>
                <a:latin typeface="Arial"/>
                <a:cs typeface="Arial"/>
              </a:rPr>
              <a:t> </a:t>
            </a:r>
            <a:r>
              <a:rPr sz="4800" dirty="0">
                <a:solidFill>
                  <a:schemeClr val="bg1"/>
                </a:solidFill>
                <a:latin typeface="Arial"/>
                <a:cs typeface="Arial"/>
              </a:rPr>
              <a:t>needs</a:t>
            </a:r>
            <a:r>
              <a:rPr sz="4800" spc="-30" dirty="0">
                <a:solidFill>
                  <a:schemeClr val="bg1"/>
                </a:solidFill>
                <a:latin typeface="Arial"/>
                <a:cs typeface="Arial"/>
              </a:rPr>
              <a:t> </a:t>
            </a:r>
            <a:r>
              <a:rPr sz="4800" spc="-15" dirty="0">
                <a:solidFill>
                  <a:schemeClr val="bg1"/>
                </a:solidFill>
                <a:latin typeface="Arial"/>
                <a:cs typeface="Arial"/>
              </a:rPr>
              <a:t>remain</a:t>
            </a:r>
            <a:endParaRPr sz="4800" dirty="0">
              <a:solidFill>
                <a:schemeClr val="bg1"/>
              </a:solidFill>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02308" y="8829599"/>
            <a:ext cx="15693390" cy="710772"/>
          </a:xfrm>
          <a:prstGeom prst="rect">
            <a:avLst/>
          </a:prstGeom>
        </p:spPr>
        <p:txBody>
          <a:bodyPr vert="horz" wrap="square" lIns="0" tIns="18098" rIns="0" bIns="0" rtlCol="0">
            <a:spAutoFit/>
          </a:bodyPr>
          <a:lstStyle/>
          <a:p>
            <a:pPr marL="19050" marR="6513195">
              <a:spcBef>
                <a:spcPts val="143"/>
              </a:spcBef>
            </a:pPr>
            <a:r>
              <a:rPr sz="1500" dirty="0">
                <a:solidFill>
                  <a:schemeClr val="bg1"/>
                </a:solidFill>
                <a:latin typeface="Arial"/>
                <a:cs typeface="Arial"/>
              </a:rPr>
              <a:t>Question:</a:t>
            </a:r>
            <a:r>
              <a:rPr sz="1500" spc="-60" dirty="0">
                <a:solidFill>
                  <a:schemeClr val="bg1"/>
                </a:solidFill>
                <a:latin typeface="Arial"/>
                <a:cs typeface="Arial"/>
              </a:rPr>
              <a:t> </a:t>
            </a:r>
            <a:r>
              <a:rPr sz="1500" dirty="0">
                <a:solidFill>
                  <a:schemeClr val="bg1"/>
                </a:solidFill>
                <a:latin typeface="Arial"/>
                <a:cs typeface="Arial"/>
              </a:rPr>
              <a:t>The</a:t>
            </a:r>
            <a:r>
              <a:rPr sz="1500" spc="-68" dirty="0">
                <a:solidFill>
                  <a:schemeClr val="bg1"/>
                </a:solidFill>
                <a:latin typeface="Arial"/>
                <a:cs typeface="Arial"/>
              </a:rPr>
              <a:t> </a:t>
            </a:r>
            <a:r>
              <a:rPr sz="1500" dirty="0">
                <a:solidFill>
                  <a:schemeClr val="bg1"/>
                </a:solidFill>
                <a:latin typeface="Arial"/>
                <a:cs typeface="Arial"/>
              </a:rPr>
              <a:t>travel</a:t>
            </a:r>
            <a:r>
              <a:rPr sz="1500" spc="-38" dirty="0">
                <a:solidFill>
                  <a:schemeClr val="bg1"/>
                </a:solidFill>
                <a:latin typeface="Arial"/>
                <a:cs typeface="Arial"/>
              </a:rPr>
              <a:t> </a:t>
            </a:r>
            <a:r>
              <a:rPr sz="1500" dirty="0">
                <a:solidFill>
                  <a:schemeClr val="bg1"/>
                </a:solidFill>
                <a:latin typeface="Arial"/>
                <a:cs typeface="Arial"/>
              </a:rPr>
              <a:t>job</a:t>
            </a:r>
            <a:r>
              <a:rPr sz="1500" spc="-68" dirty="0">
                <a:solidFill>
                  <a:schemeClr val="bg1"/>
                </a:solidFill>
                <a:latin typeface="Arial"/>
                <a:cs typeface="Arial"/>
              </a:rPr>
              <a:t> </a:t>
            </a:r>
            <a:r>
              <a:rPr sz="1500" dirty="0">
                <a:solidFill>
                  <a:schemeClr val="bg1"/>
                </a:solidFill>
                <a:latin typeface="Arial"/>
                <a:cs typeface="Arial"/>
              </a:rPr>
              <a:t>search</a:t>
            </a:r>
            <a:r>
              <a:rPr sz="1500" spc="-60" dirty="0">
                <a:solidFill>
                  <a:schemeClr val="bg1"/>
                </a:solidFill>
                <a:latin typeface="Arial"/>
                <a:cs typeface="Arial"/>
              </a:rPr>
              <a:t> </a:t>
            </a:r>
            <a:r>
              <a:rPr sz="1500" dirty="0">
                <a:solidFill>
                  <a:schemeClr val="bg1"/>
                </a:solidFill>
                <a:latin typeface="Arial"/>
                <a:cs typeface="Arial"/>
              </a:rPr>
              <a:t>can</a:t>
            </a:r>
            <a:r>
              <a:rPr sz="1500" spc="-68" dirty="0">
                <a:solidFill>
                  <a:schemeClr val="bg1"/>
                </a:solidFill>
                <a:latin typeface="Arial"/>
                <a:cs typeface="Arial"/>
              </a:rPr>
              <a:t> </a:t>
            </a:r>
            <a:r>
              <a:rPr sz="1500" dirty="0">
                <a:solidFill>
                  <a:schemeClr val="bg1"/>
                </a:solidFill>
                <a:latin typeface="Arial"/>
                <a:cs typeface="Arial"/>
              </a:rPr>
              <a:t>be</a:t>
            </a:r>
            <a:r>
              <a:rPr sz="1500" spc="-53" dirty="0">
                <a:solidFill>
                  <a:schemeClr val="bg1"/>
                </a:solidFill>
                <a:latin typeface="Arial"/>
                <a:cs typeface="Arial"/>
              </a:rPr>
              <a:t> </a:t>
            </a:r>
            <a:r>
              <a:rPr sz="1500" dirty="0">
                <a:solidFill>
                  <a:schemeClr val="bg1"/>
                </a:solidFill>
                <a:latin typeface="Arial"/>
                <a:cs typeface="Arial"/>
              </a:rPr>
              <a:t>conducted</a:t>
            </a:r>
            <a:r>
              <a:rPr sz="1500" spc="-75" dirty="0">
                <a:solidFill>
                  <a:schemeClr val="bg1"/>
                </a:solidFill>
                <a:latin typeface="Arial"/>
                <a:cs typeface="Arial"/>
              </a:rPr>
              <a:t> </a:t>
            </a:r>
            <a:r>
              <a:rPr sz="1500" dirty="0">
                <a:solidFill>
                  <a:schemeClr val="bg1"/>
                </a:solidFill>
                <a:latin typeface="Arial"/>
                <a:cs typeface="Arial"/>
              </a:rPr>
              <a:t>through</a:t>
            </a:r>
            <a:r>
              <a:rPr sz="1500" spc="-68" dirty="0">
                <a:solidFill>
                  <a:schemeClr val="bg1"/>
                </a:solidFill>
                <a:latin typeface="Arial"/>
                <a:cs typeface="Arial"/>
              </a:rPr>
              <a:t> </a:t>
            </a:r>
            <a:r>
              <a:rPr sz="1500" dirty="0">
                <a:solidFill>
                  <a:schemeClr val="bg1"/>
                </a:solidFill>
                <a:latin typeface="Arial"/>
                <a:cs typeface="Arial"/>
              </a:rPr>
              <a:t>traditional</a:t>
            </a:r>
            <a:r>
              <a:rPr sz="1500" spc="-38" dirty="0">
                <a:solidFill>
                  <a:schemeClr val="bg1"/>
                </a:solidFill>
                <a:latin typeface="Arial"/>
                <a:cs typeface="Arial"/>
              </a:rPr>
              <a:t> </a:t>
            </a:r>
            <a:r>
              <a:rPr sz="1500" dirty="0">
                <a:solidFill>
                  <a:schemeClr val="bg1"/>
                </a:solidFill>
                <a:latin typeface="Arial"/>
                <a:cs typeface="Arial"/>
              </a:rPr>
              <a:t>staffing</a:t>
            </a:r>
            <a:r>
              <a:rPr sz="1500" spc="-75" dirty="0">
                <a:solidFill>
                  <a:schemeClr val="bg1"/>
                </a:solidFill>
                <a:latin typeface="Arial"/>
                <a:cs typeface="Arial"/>
              </a:rPr>
              <a:t> </a:t>
            </a:r>
            <a:r>
              <a:rPr sz="1500" dirty="0">
                <a:solidFill>
                  <a:schemeClr val="bg1"/>
                </a:solidFill>
                <a:latin typeface="Arial"/>
                <a:cs typeface="Arial"/>
              </a:rPr>
              <a:t>agencies,</a:t>
            </a:r>
            <a:r>
              <a:rPr sz="1500" spc="-60" dirty="0">
                <a:solidFill>
                  <a:schemeClr val="bg1"/>
                </a:solidFill>
                <a:latin typeface="Arial"/>
                <a:cs typeface="Arial"/>
              </a:rPr>
              <a:t> </a:t>
            </a:r>
            <a:r>
              <a:rPr sz="1500" dirty="0">
                <a:solidFill>
                  <a:schemeClr val="bg1"/>
                </a:solidFill>
                <a:latin typeface="Arial"/>
                <a:cs typeface="Arial"/>
              </a:rPr>
              <a:t>where</a:t>
            </a:r>
            <a:r>
              <a:rPr sz="1500" spc="-30" dirty="0">
                <a:solidFill>
                  <a:schemeClr val="bg1"/>
                </a:solidFill>
                <a:latin typeface="Arial"/>
                <a:cs typeface="Arial"/>
              </a:rPr>
              <a:t> </a:t>
            </a:r>
            <a:r>
              <a:rPr sz="1500" dirty="0">
                <a:solidFill>
                  <a:schemeClr val="bg1"/>
                </a:solidFill>
                <a:latin typeface="Arial"/>
                <a:cs typeface="Arial"/>
              </a:rPr>
              <a:t>there</a:t>
            </a:r>
            <a:r>
              <a:rPr sz="1500" spc="-68" dirty="0">
                <a:solidFill>
                  <a:schemeClr val="bg1"/>
                </a:solidFill>
                <a:latin typeface="Arial"/>
                <a:cs typeface="Arial"/>
              </a:rPr>
              <a:t> </a:t>
            </a:r>
            <a:r>
              <a:rPr sz="1500" spc="-38" dirty="0">
                <a:solidFill>
                  <a:schemeClr val="bg1"/>
                </a:solidFill>
                <a:latin typeface="Arial"/>
                <a:cs typeface="Arial"/>
              </a:rPr>
              <a:t>is </a:t>
            </a:r>
            <a:r>
              <a:rPr sz="1500" dirty="0">
                <a:solidFill>
                  <a:schemeClr val="bg1"/>
                </a:solidFill>
                <a:latin typeface="Arial"/>
                <a:cs typeface="Arial"/>
              </a:rPr>
              <a:t>significant</a:t>
            </a:r>
            <a:r>
              <a:rPr sz="1500" spc="-45" dirty="0">
                <a:solidFill>
                  <a:schemeClr val="bg1"/>
                </a:solidFill>
                <a:latin typeface="Arial"/>
                <a:cs typeface="Arial"/>
              </a:rPr>
              <a:t> </a:t>
            </a:r>
            <a:r>
              <a:rPr sz="1500" dirty="0">
                <a:solidFill>
                  <a:schemeClr val="bg1"/>
                </a:solidFill>
                <a:latin typeface="Arial"/>
                <a:cs typeface="Arial"/>
              </a:rPr>
              <a:t>human</a:t>
            </a:r>
            <a:r>
              <a:rPr sz="1500" spc="-75" dirty="0">
                <a:solidFill>
                  <a:schemeClr val="bg1"/>
                </a:solidFill>
                <a:latin typeface="Arial"/>
                <a:cs typeface="Arial"/>
              </a:rPr>
              <a:t> </a:t>
            </a:r>
            <a:r>
              <a:rPr sz="1500" spc="-15" dirty="0">
                <a:solidFill>
                  <a:schemeClr val="bg1"/>
                </a:solidFill>
                <a:latin typeface="Arial"/>
                <a:cs typeface="Arial"/>
              </a:rPr>
              <a:t>interaction</a:t>
            </a:r>
            <a:r>
              <a:rPr sz="1500" spc="-45" dirty="0">
                <a:solidFill>
                  <a:schemeClr val="bg1"/>
                </a:solidFill>
                <a:latin typeface="Arial"/>
                <a:cs typeface="Arial"/>
              </a:rPr>
              <a:t> </a:t>
            </a:r>
            <a:r>
              <a:rPr sz="1500" dirty="0">
                <a:solidFill>
                  <a:schemeClr val="bg1"/>
                </a:solidFill>
                <a:latin typeface="Arial"/>
                <a:cs typeface="Arial"/>
              </a:rPr>
              <a:t>(e.g.,</a:t>
            </a:r>
            <a:r>
              <a:rPr sz="1500" spc="-60" dirty="0">
                <a:solidFill>
                  <a:schemeClr val="bg1"/>
                </a:solidFill>
                <a:latin typeface="Arial"/>
                <a:cs typeface="Arial"/>
              </a:rPr>
              <a:t> </a:t>
            </a:r>
            <a:r>
              <a:rPr sz="1500" dirty="0">
                <a:solidFill>
                  <a:schemeClr val="bg1"/>
                </a:solidFill>
                <a:latin typeface="Arial"/>
                <a:cs typeface="Arial"/>
              </a:rPr>
              <a:t>phone</a:t>
            </a:r>
            <a:r>
              <a:rPr sz="1500" spc="-60" dirty="0">
                <a:solidFill>
                  <a:schemeClr val="bg1"/>
                </a:solidFill>
                <a:latin typeface="Arial"/>
                <a:cs typeface="Arial"/>
              </a:rPr>
              <a:t> </a:t>
            </a:r>
            <a:r>
              <a:rPr sz="1500" dirty="0">
                <a:solidFill>
                  <a:schemeClr val="bg1"/>
                </a:solidFill>
                <a:latin typeface="Arial"/>
                <a:cs typeface="Arial"/>
              </a:rPr>
              <a:t>calls,</a:t>
            </a:r>
            <a:r>
              <a:rPr sz="1500" spc="-23" dirty="0">
                <a:solidFill>
                  <a:schemeClr val="bg1"/>
                </a:solidFill>
                <a:latin typeface="Arial"/>
                <a:cs typeface="Arial"/>
              </a:rPr>
              <a:t> </a:t>
            </a:r>
            <a:r>
              <a:rPr sz="1500" dirty="0">
                <a:solidFill>
                  <a:schemeClr val="bg1"/>
                </a:solidFill>
                <a:latin typeface="Arial"/>
                <a:cs typeface="Arial"/>
              </a:rPr>
              <a:t>emails),</a:t>
            </a:r>
            <a:r>
              <a:rPr sz="1500" spc="-38" dirty="0">
                <a:solidFill>
                  <a:schemeClr val="bg1"/>
                </a:solidFill>
                <a:latin typeface="Arial"/>
                <a:cs typeface="Arial"/>
              </a:rPr>
              <a:t> </a:t>
            </a:r>
            <a:r>
              <a:rPr sz="1500" dirty="0">
                <a:solidFill>
                  <a:schemeClr val="bg1"/>
                </a:solidFill>
                <a:latin typeface="Arial"/>
                <a:cs typeface="Arial"/>
              </a:rPr>
              <a:t>or</a:t>
            </a:r>
            <a:r>
              <a:rPr sz="1500" spc="-60" dirty="0">
                <a:solidFill>
                  <a:schemeClr val="bg1"/>
                </a:solidFill>
                <a:latin typeface="Arial"/>
                <a:cs typeface="Arial"/>
              </a:rPr>
              <a:t> </a:t>
            </a:r>
            <a:r>
              <a:rPr sz="1500" dirty="0">
                <a:solidFill>
                  <a:schemeClr val="bg1"/>
                </a:solidFill>
                <a:latin typeface="Arial"/>
                <a:cs typeface="Arial"/>
              </a:rPr>
              <a:t>via</a:t>
            </a:r>
            <a:r>
              <a:rPr sz="1500" spc="-8" dirty="0">
                <a:solidFill>
                  <a:schemeClr val="bg1"/>
                </a:solidFill>
                <a:latin typeface="Arial"/>
                <a:cs typeface="Arial"/>
              </a:rPr>
              <a:t> </a:t>
            </a:r>
            <a:r>
              <a:rPr sz="1500" dirty="0">
                <a:solidFill>
                  <a:schemeClr val="bg1"/>
                </a:solidFill>
                <a:latin typeface="Arial"/>
                <a:cs typeface="Arial"/>
              </a:rPr>
              <a:t>online</a:t>
            </a:r>
            <a:r>
              <a:rPr sz="1500" spc="-45" dirty="0">
                <a:solidFill>
                  <a:schemeClr val="bg1"/>
                </a:solidFill>
                <a:latin typeface="Arial"/>
                <a:cs typeface="Arial"/>
              </a:rPr>
              <a:t> </a:t>
            </a:r>
            <a:r>
              <a:rPr sz="1500" dirty="0">
                <a:solidFill>
                  <a:schemeClr val="bg1"/>
                </a:solidFill>
                <a:latin typeface="Arial"/>
                <a:cs typeface="Arial"/>
              </a:rPr>
              <a:t>platforms</a:t>
            </a:r>
            <a:r>
              <a:rPr sz="1500" spc="-68" dirty="0">
                <a:solidFill>
                  <a:schemeClr val="bg1"/>
                </a:solidFill>
                <a:latin typeface="Arial"/>
                <a:cs typeface="Arial"/>
              </a:rPr>
              <a:t> </a:t>
            </a:r>
            <a:r>
              <a:rPr sz="1500" dirty="0">
                <a:solidFill>
                  <a:schemeClr val="bg1"/>
                </a:solidFill>
                <a:latin typeface="Arial"/>
                <a:cs typeface="Arial"/>
              </a:rPr>
              <a:t>that</a:t>
            </a:r>
            <a:r>
              <a:rPr sz="1500" spc="-53" dirty="0">
                <a:solidFill>
                  <a:schemeClr val="bg1"/>
                </a:solidFill>
                <a:latin typeface="Arial"/>
                <a:cs typeface="Arial"/>
              </a:rPr>
              <a:t> </a:t>
            </a:r>
            <a:r>
              <a:rPr sz="1500" dirty="0">
                <a:solidFill>
                  <a:schemeClr val="bg1"/>
                </a:solidFill>
                <a:latin typeface="Arial"/>
                <a:cs typeface="Arial"/>
              </a:rPr>
              <a:t>enable</a:t>
            </a:r>
            <a:r>
              <a:rPr sz="1500" spc="-45" dirty="0">
                <a:solidFill>
                  <a:schemeClr val="bg1"/>
                </a:solidFill>
                <a:latin typeface="Arial"/>
                <a:cs typeface="Arial"/>
              </a:rPr>
              <a:t> </a:t>
            </a:r>
            <a:r>
              <a:rPr sz="1500" dirty="0">
                <a:solidFill>
                  <a:schemeClr val="bg1"/>
                </a:solidFill>
                <a:latin typeface="Arial"/>
                <a:cs typeface="Arial"/>
              </a:rPr>
              <a:t>candidates</a:t>
            </a:r>
            <a:r>
              <a:rPr sz="1500" spc="-53" dirty="0">
                <a:solidFill>
                  <a:schemeClr val="bg1"/>
                </a:solidFill>
                <a:latin typeface="Arial"/>
                <a:cs typeface="Arial"/>
              </a:rPr>
              <a:t> </a:t>
            </a:r>
            <a:r>
              <a:rPr sz="1500" dirty="0">
                <a:solidFill>
                  <a:schemeClr val="bg1"/>
                </a:solidFill>
                <a:latin typeface="Arial"/>
                <a:cs typeface="Arial"/>
              </a:rPr>
              <a:t>to</a:t>
            </a:r>
            <a:r>
              <a:rPr sz="1500" spc="-45" dirty="0">
                <a:solidFill>
                  <a:schemeClr val="bg1"/>
                </a:solidFill>
                <a:latin typeface="Arial"/>
                <a:cs typeface="Arial"/>
              </a:rPr>
              <a:t> </a:t>
            </a:r>
            <a:r>
              <a:rPr sz="1500" spc="-15" dirty="0">
                <a:solidFill>
                  <a:schemeClr val="bg1"/>
                </a:solidFill>
                <a:latin typeface="Arial"/>
                <a:cs typeface="Arial"/>
              </a:rPr>
              <a:t>self- </a:t>
            </a:r>
            <a:r>
              <a:rPr sz="1500" dirty="0">
                <a:solidFill>
                  <a:schemeClr val="bg1"/>
                </a:solidFill>
                <a:latin typeface="Arial"/>
                <a:cs typeface="Arial"/>
              </a:rPr>
              <a:t>select</a:t>
            </a:r>
            <a:r>
              <a:rPr sz="1500" spc="-30" dirty="0">
                <a:solidFill>
                  <a:schemeClr val="bg1"/>
                </a:solidFill>
                <a:latin typeface="Arial"/>
                <a:cs typeface="Arial"/>
              </a:rPr>
              <a:t> </a:t>
            </a:r>
            <a:r>
              <a:rPr sz="1500" spc="-15" dirty="0">
                <a:solidFill>
                  <a:schemeClr val="bg1"/>
                </a:solidFill>
                <a:latin typeface="Arial"/>
                <a:cs typeface="Arial"/>
              </a:rPr>
              <a:t>assignments</a:t>
            </a:r>
            <a:r>
              <a:rPr sz="1500" spc="-60" dirty="0">
                <a:solidFill>
                  <a:schemeClr val="bg1"/>
                </a:solidFill>
                <a:latin typeface="Arial"/>
                <a:cs typeface="Arial"/>
              </a:rPr>
              <a:t> </a:t>
            </a:r>
            <a:r>
              <a:rPr sz="1500" dirty="0">
                <a:solidFill>
                  <a:schemeClr val="bg1"/>
                </a:solidFill>
                <a:latin typeface="Arial"/>
                <a:cs typeface="Arial"/>
              </a:rPr>
              <a:t>without the</a:t>
            </a:r>
            <a:r>
              <a:rPr sz="1500" spc="-45" dirty="0">
                <a:solidFill>
                  <a:schemeClr val="bg1"/>
                </a:solidFill>
                <a:latin typeface="Arial"/>
                <a:cs typeface="Arial"/>
              </a:rPr>
              <a:t> </a:t>
            </a:r>
            <a:r>
              <a:rPr sz="1500" dirty="0">
                <a:solidFill>
                  <a:schemeClr val="bg1"/>
                </a:solidFill>
                <a:latin typeface="Arial"/>
                <a:cs typeface="Arial"/>
              </a:rPr>
              <a:t>aid</a:t>
            </a:r>
            <a:r>
              <a:rPr sz="1500" spc="-23" dirty="0">
                <a:solidFill>
                  <a:schemeClr val="bg1"/>
                </a:solidFill>
                <a:latin typeface="Arial"/>
                <a:cs typeface="Arial"/>
              </a:rPr>
              <a:t> </a:t>
            </a:r>
            <a:r>
              <a:rPr sz="1500" dirty="0">
                <a:solidFill>
                  <a:schemeClr val="bg1"/>
                </a:solidFill>
                <a:latin typeface="Arial"/>
                <a:cs typeface="Arial"/>
              </a:rPr>
              <a:t>of</a:t>
            </a:r>
            <a:r>
              <a:rPr sz="1500" spc="-23" dirty="0">
                <a:solidFill>
                  <a:schemeClr val="bg1"/>
                </a:solidFill>
                <a:latin typeface="Arial"/>
                <a:cs typeface="Arial"/>
              </a:rPr>
              <a:t> </a:t>
            </a:r>
            <a:r>
              <a:rPr sz="1500" dirty="0">
                <a:solidFill>
                  <a:schemeClr val="bg1"/>
                </a:solidFill>
                <a:latin typeface="Arial"/>
                <a:cs typeface="Arial"/>
              </a:rPr>
              <a:t>a</a:t>
            </a:r>
            <a:r>
              <a:rPr sz="1500" spc="-23" dirty="0">
                <a:solidFill>
                  <a:schemeClr val="bg1"/>
                </a:solidFill>
                <a:latin typeface="Arial"/>
                <a:cs typeface="Arial"/>
              </a:rPr>
              <a:t> </a:t>
            </a:r>
            <a:r>
              <a:rPr sz="1500" dirty="0">
                <a:solidFill>
                  <a:schemeClr val="bg1"/>
                </a:solidFill>
                <a:latin typeface="Arial"/>
                <a:cs typeface="Arial"/>
              </a:rPr>
              <a:t>recruiter. Which</a:t>
            </a:r>
            <a:r>
              <a:rPr sz="1500" spc="-75" dirty="0">
                <a:solidFill>
                  <a:schemeClr val="bg1"/>
                </a:solidFill>
                <a:latin typeface="Arial"/>
                <a:cs typeface="Arial"/>
              </a:rPr>
              <a:t> </a:t>
            </a:r>
            <a:r>
              <a:rPr sz="1500" dirty="0">
                <a:solidFill>
                  <a:schemeClr val="bg1"/>
                </a:solidFill>
                <a:latin typeface="Arial"/>
                <a:cs typeface="Arial"/>
              </a:rPr>
              <a:t>of</a:t>
            </a:r>
            <a:r>
              <a:rPr sz="1500" spc="-30" dirty="0">
                <a:solidFill>
                  <a:schemeClr val="bg1"/>
                </a:solidFill>
                <a:latin typeface="Arial"/>
                <a:cs typeface="Arial"/>
              </a:rPr>
              <a:t> </a:t>
            </a:r>
            <a:r>
              <a:rPr sz="1500" dirty="0">
                <a:solidFill>
                  <a:schemeClr val="bg1"/>
                </a:solidFill>
                <a:latin typeface="Arial"/>
                <a:cs typeface="Arial"/>
              </a:rPr>
              <a:t>these</a:t>
            </a:r>
            <a:r>
              <a:rPr sz="1500" spc="-45" dirty="0">
                <a:solidFill>
                  <a:schemeClr val="bg1"/>
                </a:solidFill>
                <a:latin typeface="Arial"/>
                <a:cs typeface="Arial"/>
              </a:rPr>
              <a:t> </a:t>
            </a:r>
            <a:r>
              <a:rPr sz="1500" dirty="0">
                <a:solidFill>
                  <a:schemeClr val="bg1"/>
                </a:solidFill>
                <a:latin typeface="Arial"/>
                <a:cs typeface="Arial"/>
              </a:rPr>
              <a:t>have</a:t>
            </a:r>
            <a:r>
              <a:rPr sz="1500" spc="-23" dirty="0">
                <a:solidFill>
                  <a:schemeClr val="bg1"/>
                </a:solidFill>
                <a:latin typeface="Arial"/>
                <a:cs typeface="Arial"/>
              </a:rPr>
              <a:t> </a:t>
            </a:r>
            <a:r>
              <a:rPr sz="1500" dirty="0">
                <a:solidFill>
                  <a:schemeClr val="bg1"/>
                </a:solidFill>
                <a:latin typeface="Arial"/>
                <a:cs typeface="Arial"/>
              </a:rPr>
              <a:t>you</a:t>
            </a:r>
            <a:r>
              <a:rPr sz="1500" spc="8" dirty="0">
                <a:solidFill>
                  <a:schemeClr val="bg1"/>
                </a:solidFill>
                <a:latin typeface="Arial"/>
                <a:cs typeface="Arial"/>
              </a:rPr>
              <a:t> </a:t>
            </a:r>
            <a:r>
              <a:rPr sz="1500" dirty="0">
                <a:solidFill>
                  <a:schemeClr val="bg1"/>
                </a:solidFill>
                <a:latin typeface="Arial"/>
                <a:cs typeface="Arial"/>
              </a:rPr>
              <a:t>used?</a:t>
            </a:r>
            <a:r>
              <a:rPr sz="1500" spc="-45" dirty="0">
                <a:solidFill>
                  <a:schemeClr val="bg1"/>
                </a:solidFill>
                <a:latin typeface="Arial"/>
                <a:cs typeface="Arial"/>
              </a:rPr>
              <a:t> </a:t>
            </a:r>
            <a:r>
              <a:rPr sz="1500" spc="-15" dirty="0">
                <a:solidFill>
                  <a:schemeClr val="bg1"/>
                </a:solidFill>
                <a:latin typeface="Arial"/>
                <a:cs typeface="Arial"/>
              </a:rPr>
              <a:t>N=388.</a:t>
            </a:r>
            <a:r>
              <a:rPr sz="1500" dirty="0">
                <a:solidFill>
                  <a:schemeClr val="bg1"/>
                </a:solidFill>
                <a:latin typeface="Arial"/>
                <a:cs typeface="Arial"/>
              </a:rPr>
              <a:t> </a:t>
            </a:r>
            <a:endParaRPr sz="2400" dirty="0">
              <a:solidFill>
                <a:schemeClr val="bg1"/>
              </a:solidFill>
              <a:latin typeface="Arial"/>
              <a:cs typeface="Arial"/>
            </a:endParaRPr>
          </a:p>
        </p:txBody>
      </p:sp>
      <p:pic>
        <p:nvPicPr>
          <p:cNvPr id="3" name="object 3"/>
          <p:cNvPicPr/>
          <p:nvPr/>
        </p:nvPicPr>
        <p:blipFill>
          <a:blip r:embed="rId2" cstate="print"/>
          <a:stretch>
            <a:fillRect/>
          </a:stretch>
        </p:blipFill>
        <p:spPr>
          <a:xfrm>
            <a:off x="15636239" y="640079"/>
            <a:ext cx="2194560" cy="1273301"/>
          </a:xfrm>
          <a:prstGeom prst="rect">
            <a:avLst/>
          </a:prstGeom>
        </p:spPr>
      </p:pic>
      <p:sp>
        <p:nvSpPr>
          <p:cNvPr id="4" name="object 4"/>
          <p:cNvSpPr txBox="1">
            <a:spLocks noGrp="1"/>
          </p:cNvSpPr>
          <p:nvPr>
            <p:ph type="title" idx="4294967295"/>
          </p:nvPr>
        </p:nvSpPr>
        <p:spPr>
          <a:xfrm>
            <a:off x="166337" y="521386"/>
            <a:ext cx="23296563" cy="1041400"/>
          </a:xfrm>
          <a:prstGeom prst="rect">
            <a:avLst/>
          </a:prstGeom>
        </p:spPr>
        <p:txBody>
          <a:bodyPr vert="horz" wrap="square" lIns="0" tIns="299732" rIns="0" bIns="0" rtlCol="0" anchor="ctr">
            <a:spAutoFit/>
          </a:bodyPr>
          <a:lstStyle/>
          <a:p>
            <a:pPr marL="276225" algn="l">
              <a:lnSpc>
                <a:spcPct val="100000"/>
              </a:lnSpc>
              <a:spcBef>
                <a:spcPts val="150"/>
              </a:spcBef>
            </a:pPr>
            <a:r>
              <a:rPr sz="4800" spc="-420" dirty="0">
                <a:solidFill>
                  <a:schemeClr val="bg1"/>
                </a:solidFill>
              </a:rPr>
              <a:t>Acceptance</a:t>
            </a:r>
            <a:r>
              <a:rPr sz="4800" spc="-293" dirty="0">
                <a:solidFill>
                  <a:schemeClr val="bg1"/>
                </a:solidFill>
              </a:rPr>
              <a:t> </a:t>
            </a:r>
            <a:r>
              <a:rPr sz="4800" spc="-240" dirty="0">
                <a:solidFill>
                  <a:schemeClr val="bg1"/>
                </a:solidFill>
              </a:rPr>
              <a:t>of</a:t>
            </a:r>
            <a:r>
              <a:rPr sz="4800" spc="-210" dirty="0">
                <a:solidFill>
                  <a:schemeClr val="bg1"/>
                </a:solidFill>
              </a:rPr>
              <a:t> </a:t>
            </a:r>
            <a:r>
              <a:rPr sz="4800" spc="-225" dirty="0">
                <a:solidFill>
                  <a:schemeClr val="bg1"/>
                </a:solidFill>
              </a:rPr>
              <a:t>platform</a:t>
            </a:r>
            <a:r>
              <a:rPr sz="4800" spc="-255" dirty="0">
                <a:solidFill>
                  <a:schemeClr val="bg1"/>
                </a:solidFill>
              </a:rPr>
              <a:t> </a:t>
            </a:r>
            <a:r>
              <a:rPr sz="4800" spc="-306" dirty="0">
                <a:solidFill>
                  <a:schemeClr val="bg1"/>
                </a:solidFill>
              </a:rPr>
              <a:t>tech</a:t>
            </a:r>
            <a:r>
              <a:rPr sz="4800" spc="-210" dirty="0">
                <a:solidFill>
                  <a:schemeClr val="bg1"/>
                </a:solidFill>
              </a:rPr>
              <a:t> </a:t>
            </a:r>
            <a:r>
              <a:rPr sz="4800" spc="-390" dirty="0">
                <a:solidFill>
                  <a:schemeClr val="bg1"/>
                </a:solidFill>
              </a:rPr>
              <a:t>closely</a:t>
            </a:r>
            <a:r>
              <a:rPr sz="4800" spc="-263" dirty="0">
                <a:solidFill>
                  <a:schemeClr val="bg1"/>
                </a:solidFill>
              </a:rPr>
              <a:t> </a:t>
            </a:r>
            <a:r>
              <a:rPr sz="4800" spc="-278" dirty="0">
                <a:solidFill>
                  <a:schemeClr val="bg1"/>
                </a:solidFill>
              </a:rPr>
              <a:t>linked</a:t>
            </a:r>
            <a:r>
              <a:rPr sz="4800" spc="-225" dirty="0">
                <a:solidFill>
                  <a:schemeClr val="bg1"/>
                </a:solidFill>
              </a:rPr>
              <a:t> </a:t>
            </a:r>
            <a:r>
              <a:rPr sz="4800" spc="-158" dirty="0">
                <a:solidFill>
                  <a:schemeClr val="bg1"/>
                </a:solidFill>
              </a:rPr>
              <a:t>with</a:t>
            </a:r>
            <a:r>
              <a:rPr sz="4800" spc="-233" dirty="0">
                <a:solidFill>
                  <a:schemeClr val="bg1"/>
                </a:solidFill>
              </a:rPr>
              <a:t> </a:t>
            </a:r>
            <a:r>
              <a:rPr sz="4800" spc="-458" dirty="0">
                <a:solidFill>
                  <a:schemeClr val="bg1"/>
                </a:solidFill>
              </a:rPr>
              <a:t>age</a:t>
            </a:r>
            <a:endParaRPr sz="4800" dirty="0">
              <a:solidFill>
                <a:schemeClr val="bg1"/>
              </a:solidFill>
            </a:endParaRPr>
          </a:p>
        </p:txBody>
      </p:sp>
      <p:grpSp>
        <p:nvGrpSpPr>
          <p:cNvPr id="5" name="object 5"/>
          <p:cNvGrpSpPr/>
          <p:nvPr/>
        </p:nvGrpSpPr>
        <p:grpSpPr>
          <a:xfrm>
            <a:off x="2119121" y="3678174"/>
            <a:ext cx="9695498" cy="3930015"/>
            <a:chOff x="1412747" y="2452116"/>
            <a:chExt cx="6463665" cy="2620010"/>
          </a:xfrm>
        </p:grpSpPr>
        <p:sp>
          <p:nvSpPr>
            <p:cNvPr id="6" name="object 6"/>
            <p:cNvSpPr/>
            <p:nvPr/>
          </p:nvSpPr>
          <p:spPr>
            <a:xfrm>
              <a:off x="1594104" y="2493263"/>
              <a:ext cx="4906010" cy="2574290"/>
            </a:xfrm>
            <a:custGeom>
              <a:avLst/>
              <a:gdLst/>
              <a:ahLst/>
              <a:cxnLst/>
              <a:rect l="l" t="t" r="r" b="b"/>
              <a:pathLst>
                <a:path w="4906010" h="2574290">
                  <a:moveTo>
                    <a:pt x="597408" y="0"/>
                  </a:moveTo>
                  <a:lnTo>
                    <a:pt x="0" y="0"/>
                  </a:lnTo>
                  <a:lnTo>
                    <a:pt x="0" y="2574036"/>
                  </a:lnTo>
                  <a:lnTo>
                    <a:pt x="597408" y="2574036"/>
                  </a:lnTo>
                  <a:lnTo>
                    <a:pt x="597408" y="0"/>
                  </a:lnTo>
                  <a:close/>
                </a:path>
                <a:path w="4906010" h="2574290">
                  <a:moveTo>
                    <a:pt x="2752344" y="2382012"/>
                  </a:moveTo>
                  <a:lnTo>
                    <a:pt x="2154936" y="2382012"/>
                  </a:lnTo>
                  <a:lnTo>
                    <a:pt x="2154936" y="2574036"/>
                  </a:lnTo>
                  <a:lnTo>
                    <a:pt x="2752344" y="2574036"/>
                  </a:lnTo>
                  <a:lnTo>
                    <a:pt x="2752344" y="2382012"/>
                  </a:lnTo>
                  <a:close/>
                </a:path>
                <a:path w="4906010" h="2574290">
                  <a:moveTo>
                    <a:pt x="4905756" y="571500"/>
                  </a:moveTo>
                  <a:lnTo>
                    <a:pt x="4309872" y="571500"/>
                  </a:lnTo>
                  <a:lnTo>
                    <a:pt x="4309872" y="2574036"/>
                  </a:lnTo>
                  <a:lnTo>
                    <a:pt x="4905756" y="2574036"/>
                  </a:lnTo>
                  <a:lnTo>
                    <a:pt x="4905756" y="571500"/>
                  </a:lnTo>
                  <a:close/>
                </a:path>
              </a:pathLst>
            </a:custGeom>
            <a:solidFill>
              <a:srgbClr val="EC7C30"/>
            </a:solidFill>
          </p:spPr>
          <p:txBody>
            <a:bodyPr wrap="square" lIns="0" tIns="0" rIns="0" bIns="0" rtlCol="0"/>
            <a:lstStyle/>
            <a:p>
              <a:endParaRPr sz="2700">
                <a:solidFill>
                  <a:schemeClr val="bg1"/>
                </a:solidFill>
              </a:endParaRPr>
            </a:p>
          </p:txBody>
        </p:sp>
        <p:sp>
          <p:nvSpPr>
            <p:cNvPr id="7" name="object 7"/>
            <p:cNvSpPr/>
            <p:nvPr/>
          </p:nvSpPr>
          <p:spPr>
            <a:xfrm>
              <a:off x="2191512" y="2636519"/>
              <a:ext cx="4906010" cy="2430780"/>
            </a:xfrm>
            <a:custGeom>
              <a:avLst/>
              <a:gdLst/>
              <a:ahLst/>
              <a:cxnLst/>
              <a:rect l="l" t="t" r="r" b="b"/>
              <a:pathLst>
                <a:path w="4906009" h="2430779">
                  <a:moveTo>
                    <a:pt x="595884" y="475488"/>
                  </a:moveTo>
                  <a:lnTo>
                    <a:pt x="0" y="475488"/>
                  </a:lnTo>
                  <a:lnTo>
                    <a:pt x="0" y="2430780"/>
                  </a:lnTo>
                  <a:lnTo>
                    <a:pt x="595884" y="2430780"/>
                  </a:lnTo>
                  <a:lnTo>
                    <a:pt x="595884" y="475488"/>
                  </a:lnTo>
                  <a:close/>
                </a:path>
                <a:path w="4906009" h="2430779">
                  <a:moveTo>
                    <a:pt x="2750820" y="2048256"/>
                  </a:moveTo>
                  <a:lnTo>
                    <a:pt x="2154936" y="2048256"/>
                  </a:lnTo>
                  <a:lnTo>
                    <a:pt x="2154936" y="2430780"/>
                  </a:lnTo>
                  <a:lnTo>
                    <a:pt x="2750820" y="2430780"/>
                  </a:lnTo>
                  <a:lnTo>
                    <a:pt x="2750820" y="2048256"/>
                  </a:lnTo>
                  <a:close/>
                </a:path>
                <a:path w="4906009" h="2430779">
                  <a:moveTo>
                    <a:pt x="4905756" y="0"/>
                  </a:moveTo>
                  <a:lnTo>
                    <a:pt x="4308348" y="0"/>
                  </a:lnTo>
                  <a:lnTo>
                    <a:pt x="4308348" y="2430780"/>
                  </a:lnTo>
                  <a:lnTo>
                    <a:pt x="4905756" y="2430780"/>
                  </a:lnTo>
                  <a:lnTo>
                    <a:pt x="4905756" y="0"/>
                  </a:lnTo>
                  <a:close/>
                </a:path>
              </a:pathLst>
            </a:custGeom>
            <a:solidFill>
              <a:srgbClr val="006FC0"/>
            </a:solidFill>
          </p:spPr>
          <p:txBody>
            <a:bodyPr wrap="square" lIns="0" tIns="0" rIns="0" bIns="0" rtlCol="0"/>
            <a:lstStyle/>
            <a:p>
              <a:endParaRPr sz="2700">
                <a:solidFill>
                  <a:schemeClr val="bg1"/>
                </a:solidFill>
              </a:endParaRPr>
            </a:p>
          </p:txBody>
        </p:sp>
        <p:sp>
          <p:nvSpPr>
            <p:cNvPr id="8" name="object 8"/>
            <p:cNvSpPr/>
            <p:nvPr/>
          </p:nvSpPr>
          <p:spPr>
            <a:xfrm>
              <a:off x="2787396" y="2452115"/>
              <a:ext cx="4907280" cy="2615565"/>
            </a:xfrm>
            <a:custGeom>
              <a:avLst/>
              <a:gdLst/>
              <a:ahLst/>
              <a:cxnLst/>
              <a:rect l="l" t="t" r="r" b="b"/>
              <a:pathLst>
                <a:path w="4907280" h="2615565">
                  <a:moveTo>
                    <a:pt x="597408" y="1034796"/>
                  </a:moveTo>
                  <a:lnTo>
                    <a:pt x="0" y="1034796"/>
                  </a:lnTo>
                  <a:lnTo>
                    <a:pt x="0" y="2615184"/>
                  </a:lnTo>
                  <a:lnTo>
                    <a:pt x="597408" y="2615184"/>
                  </a:lnTo>
                  <a:lnTo>
                    <a:pt x="597408" y="1034796"/>
                  </a:lnTo>
                  <a:close/>
                </a:path>
                <a:path w="4907280" h="2615565">
                  <a:moveTo>
                    <a:pt x="2752344" y="2042160"/>
                  </a:moveTo>
                  <a:lnTo>
                    <a:pt x="2154936" y="2042160"/>
                  </a:lnTo>
                  <a:lnTo>
                    <a:pt x="2154936" y="2615184"/>
                  </a:lnTo>
                  <a:lnTo>
                    <a:pt x="2752344" y="2615184"/>
                  </a:lnTo>
                  <a:lnTo>
                    <a:pt x="2752344" y="2042160"/>
                  </a:lnTo>
                  <a:close/>
                </a:path>
                <a:path w="4907280" h="2615565">
                  <a:moveTo>
                    <a:pt x="4907280" y="0"/>
                  </a:moveTo>
                  <a:lnTo>
                    <a:pt x="4309872" y="0"/>
                  </a:lnTo>
                  <a:lnTo>
                    <a:pt x="4309872" y="2615184"/>
                  </a:lnTo>
                  <a:lnTo>
                    <a:pt x="4907280" y="2615184"/>
                  </a:lnTo>
                  <a:lnTo>
                    <a:pt x="4907280" y="0"/>
                  </a:lnTo>
                  <a:close/>
                </a:path>
              </a:pathLst>
            </a:custGeom>
            <a:solidFill>
              <a:srgbClr val="4471C4"/>
            </a:solidFill>
          </p:spPr>
          <p:txBody>
            <a:bodyPr wrap="square" lIns="0" tIns="0" rIns="0" bIns="0" rtlCol="0"/>
            <a:lstStyle/>
            <a:p>
              <a:endParaRPr sz="2700">
                <a:solidFill>
                  <a:schemeClr val="bg1"/>
                </a:solidFill>
              </a:endParaRPr>
            </a:p>
          </p:txBody>
        </p:sp>
        <p:sp>
          <p:nvSpPr>
            <p:cNvPr id="9" name="object 9"/>
            <p:cNvSpPr/>
            <p:nvPr/>
          </p:nvSpPr>
          <p:spPr>
            <a:xfrm>
              <a:off x="1412747" y="5067300"/>
              <a:ext cx="6463665" cy="0"/>
            </a:xfrm>
            <a:custGeom>
              <a:avLst/>
              <a:gdLst/>
              <a:ahLst/>
              <a:cxnLst/>
              <a:rect l="l" t="t" r="r" b="b"/>
              <a:pathLst>
                <a:path w="6463665">
                  <a:moveTo>
                    <a:pt x="0" y="0"/>
                  </a:moveTo>
                  <a:lnTo>
                    <a:pt x="6463283"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10" name="object 10"/>
          <p:cNvSpPr txBox="1"/>
          <p:nvPr/>
        </p:nvSpPr>
        <p:spPr>
          <a:xfrm>
            <a:off x="2551365" y="3310319"/>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54%</a:t>
            </a:r>
            <a:endParaRPr sz="2100">
              <a:solidFill>
                <a:schemeClr val="bg1"/>
              </a:solidFill>
              <a:latin typeface="Arial"/>
              <a:cs typeface="Arial"/>
            </a:endParaRPr>
          </a:p>
        </p:txBody>
      </p:sp>
      <p:sp>
        <p:nvSpPr>
          <p:cNvPr id="11" name="object 11"/>
          <p:cNvSpPr txBox="1"/>
          <p:nvPr/>
        </p:nvSpPr>
        <p:spPr>
          <a:xfrm>
            <a:off x="5859588" y="6885623"/>
            <a:ext cx="424815"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4%</a:t>
            </a:r>
            <a:endParaRPr sz="2100">
              <a:solidFill>
                <a:schemeClr val="bg1"/>
              </a:solidFill>
              <a:latin typeface="Arial"/>
              <a:cs typeface="Arial"/>
            </a:endParaRPr>
          </a:p>
        </p:txBody>
      </p:sp>
      <p:sp>
        <p:nvSpPr>
          <p:cNvPr id="12" name="object 12"/>
          <p:cNvSpPr txBox="1"/>
          <p:nvPr/>
        </p:nvSpPr>
        <p:spPr>
          <a:xfrm>
            <a:off x="9016554" y="4168520"/>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42%</a:t>
            </a:r>
            <a:endParaRPr sz="2100">
              <a:solidFill>
                <a:schemeClr val="bg1"/>
              </a:solidFill>
              <a:latin typeface="Arial"/>
              <a:cs typeface="Arial"/>
            </a:endParaRPr>
          </a:p>
        </p:txBody>
      </p:sp>
      <p:sp>
        <p:nvSpPr>
          <p:cNvPr id="13" name="object 13"/>
          <p:cNvSpPr txBox="1"/>
          <p:nvPr/>
        </p:nvSpPr>
        <p:spPr>
          <a:xfrm>
            <a:off x="3446907" y="4239311"/>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41%</a:t>
            </a:r>
            <a:endParaRPr sz="2100">
              <a:solidFill>
                <a:schemeClr val="bg1"/>
              </a:solidFill>
              <a:latin typeface="Arial"/>
              <a:cs typeface="Arial"/>
            </a:endParaRPr>
          </a:p>
        </p:txBody>
      </p:sp>
      <p:sp>
        <p:nvSpPr>
          <p:cNvPr id="14" name="object 14"/>
          <p:cNvSpPr txBox="1"/>
          <p:nvPr/>
        </p:nvSpPr>
        <p:spPr>
          <a:xfrm>
            <a:off x="6755319" y="6599873"/>
            <a:ext cx="424815"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8%</a:t>
            </a:r>
            <a:endParaRPr sz="2100">
              <a:solidFill>
                <a:schemeClr val="bg1"/>
              </a:solidFill>
              <a:latin typeface="Arial"/>
              <a:cs typeface="Arial"/>
            </a:endParaRPr>
          </a:p>
        </p:txBody>
      </p:sp>
      <p:sp>
        <p:nvSpPr>
          <p:cNvPr id="15" name="object 15"/>
          <p:cNvSpPr txBox="1"/>
          <p:nvPr/>
        </p:nvSpPr>
        <p:spPr>
          <a:xfrm>
            <a:off x="9912287" y="3524174"/>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51%</a:t>
            </a:r>
            <a:endParaRPr sz="2100">
              <a:solidFill>
                <a:schemeClr val="bg1"/>
              </a:solidFill>
              <a:latin typeface="Arial"/>
              <a:cs typeface="Arial"/>
            </a:endParaRPr>
          </a:p>
        </p:txBody>
      </p:sp>
      <p:sp>
        <p:nvSpPr>
          <p:cNvPr id="16" name="object 16"/>
          <p:cNvSpPr txBox="1"/>
          <p:nvPr/>
        </p:nvSpPr>
        <p:spPr>
          <a:xfrm>
            <a:off x="4342638" y="4801743"/>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33%</a:t>
            </a:r>
            <a:endParaRPr sz="2100">
              <a:solidFill>
                <a:schemeClr val="bg1"/>
              </a:solidFill>
              <a:latin typeface="Arial"/>
              <a:cs typeface="Arial"/>
            </a:endParaRPr>
          </a:p>
        </p:txBody>
      </p:sp>
      <p:sp>
        <p:nvSpPr>
          <p:cNvPr id="17" name="object 17"/>
          <p:cNvSpPr txBox="1"/>
          <p:nvPr/>
        </p:nvSpPr>
        <p:spPr>
          <a:xfrm>
            <a:off x="7575042" y="6313552"/>
            <a:ext cx="573405"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12%</a:t>
            </a:r>
            <a:endParaRPr sz="2100">
              <a:solidFill>
                <a:schemeClr val="bg1"/>
              </a:solidFill>
              <a:latin typeface="Arial"/>
              <a:cs typeface="Arial"/>
            </a:endParaRPr>
          </a:p>
        </p:txBody>
      </p:sp>
      <p:sp>
        <p:nvSpPr>
          <p:cNvPr id="18" name="object 18"/>
          <p:cNvSpPr txBox="1"/>
          <p:nvPr/>
        </p:nvSpPr>
        <p:spPr>
          <a:xfrm>
            <a:off x="10807447" y="3248978"/>
            <a:ext cx="574358"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55%</a:t>
            </a:r>
            <a:endParaRPr sz="2100">
              <a:solidFill>
                <a:schemeClr val="bg1"/>
              </a:solidFill>
              <a:latin typeface="Arial"/>
              <a:cs typeface="Arial"/>
            </a:endParaRPr>
          </a:p>
        </p:txBody>
      </p:sp>
      <p:sp>
        <p:nvSpPr>
          <p:cNvPr id="19" name="object 19"/>
          <p:cNvSpPr txBox="1"/>
          <p:nvPr/>
        </p:nvSpPr>
        <p:spPr>
          <a:xfrm>
            <a:off x="1572005" y="7427405"/>
            <a:ext cx="370523"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0%</a:t>
            </a:r>
            <a:endParaRPr>
              <a:solidFill>
                <a:schemeClr val="bg1"/>
              </a:solidFill>
              <a:latin typeface="Arial"/>
              <a:cs typeface="Arial"/>
            </a:endParaRPr>
          </a:p>
        </p:txBody>
      </p:sp>
      <p:sp>
        <p:nvSpPr>
          <p:cNvPr id="20" name="object 20"/>
          <p:cNvSpPr txBox="1"/>
          <p:nvPr/>
        </p:nvSpPr>
        <p:spPr>
          <a:xfrm>
            <a:off x="1444904" y="6712268"/>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10%</a:t>
            </a:r>
            <a:endParaRPr>
              <a:solidFill>
                <a:schemeClr val="bg1"/>
              </a:solidFill>
              <a:latin typeface="Arial"/>
              <a:cs typeface="Arial"/>
            </a:endParaRPr>
          </a:p>
        </p:txBody>
      </p:sp>
      <p:sp>
        <p:nvSpPr>
          <p:cNvPr id="21" name="object 21"/>
          <p:cNvSpPr txBox="1"/>
          <p:nvPr/>
        </p:nvSpPr>
        <p:spPr>
          <a:xfrm>
            <a:off x="1444904" y="5282183"/>
            <a:ext cx="495300" cy="1029769"/>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30%</a:t>
            </a:r>
            <a:endParaRPr>
              <a:solidFill>
                <a:schemeClr val="bg1"/>
              </a:solidFill>
              <a:latin typeface="Arial"/>
              <a:cs typeface="Arial"/>
            </a:endParaRPr>
          </a:p>
          <a:p>
            <a:pPr>
              <a:spcBef>
                <a:spcPts val="1395"/>
              </a:spcBef>
            </a:pPr>
            <a:endParaRPr>
              <a:solidFill>
                <a:schemeClr val="bg1"/>
              </a:solidFill>
              <a:latin typeface="Arial"/>
              <a:cs typeface="Arial"/>
            </a:endParaRPr>
          </a:p>
          <a:p>
            <a:pPr marL="19050">
              <a:spcBef>
                <a:spcPts val="8"/>
              </a:spcBef>
            </a:pPr>
            <a:r>
              <a:rPr spc="-38" dirty="0">
                <a:solidFill>
                  <a:schemeClr val="bg1"/>
                </a:solidFill>
                <a:latin typeface="Arial"/>
                <a:cs typeface="Arial"/>
              </a:rPr>
              <a:t>20%</a:t>
            </a:r>
            <a:endParaRPr>
              <a:solidFill>
                <a:schemeClr val="bg1"/>
              </a:solidFill>
              <a:latin typeface="Arial"/>
              <a:cs typeface="Arial"/>
            </a:endParaRPr>
          </a:p>
        </p:txBody>
      </p:sp>
      <p:sp>
        <p:nvSpPr>
          <p:cNvPr id="22" name="object 22"/>
          <p:cNvSpPr txBox="1"/>
          <p:nvPr/>
        </p:nvSpPr>
        <p:spPr>
          <a:xfrm>
            <a:off x="1444904" y="4567046"/>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40%</a:t>
            </a:r>
            <a:endParaRPr>
              <a:solidFill>
                <a:schemeClr val="bg1"/>
              </a:solidFill>
              <a:latin typeface="Arial"/>
              <a:cs typeface="Arial"/>
            </a:endParaRPr>
          </a:p>
        </p:txBody>
      </p:sp>
      <p:sp>
        <p:nvSpPr>
          <p:cNvPr id="23" name="object 23"/>
          <p:cNvSpPr txBox="1"/>
          <p:nvPr/>
        </p:nvSpPr>
        <p:spPr>
          <a:xfrm>
            <a:off x="1444904" y="3852099"/>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50%</a:t>
            </a:r>
            <a:endParaRPr>
              <a:solidFill>
                <a:schemeClr val="bg1"/>
              </a:solidFill>
              <a:latin typeface="Arial"/>
              <a:cs typeface="Arial"/>
            </a:endParaRPr>
          </a:p>
        </p:txBody>
      </p:sp>
      <p:sp>
        <p:nvSpPr>
          <p:cNvPr id="24" name="object 24"/>
          <p:cNvSpPr txBox="1"/>
          <p:nvPr/>
        </p:nvSpPr>
        <p:spPr>
          <a:xfrm>
            <a:off x="1444904" y="3136964"/>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60%</a:t>
            </a:r>
            <a:endParaRPr>
              <a:solidFill>
                <a:schemeClr val="bg1"/>
              </a:solidFill>
              <a:latin typeface="Arial"/>
              <a:cs typeface="Arial"/>
            </a:endParaRPr>
          </a:p>
        </p:txBody>
      </p:sp>
      <p:sp>
        <p:nvSpPr>
          <p:cNvPr id="25" name="object 25"/>
          <p:cNvSpPr txBox="1"/>
          <p:nvPr/>
        </p:nvSpPr>
        <p:spPr>
          <a:xfrm>
            <a:off x="2625851" y="7717650"/>
            <a:ext cx="2218373" cy="661400"/>
          </a:xfrm>
          <a:prstGeom prst="rect">
            <a:avLst/>
          </a:prstGeom>
        </p:spPr>
        <p:txBody>
          <a:bodyPr vert="horz" wrap="square" lIns="0" tIns="20003" rIns="0" bIns="0" rtlCol="0">
            <a:spAutoFit/>
          </a:bodyPr>
          <a:lstStyle/>
          <a:p>
            <a:pPr algn="ctr">
              <a:lnSpc>
                <a:spcPts val="2468"/>
              </a:lnSpc>
              <a:spcBef>
                <a:spcPts val="158"/>
              </a:spcBef>
            </a:pPr>
            <a:r>
              <a:rPr sz="2100" dirty="0">
                <a:solidFill>
                  <a:schemeClr val="bg1"/>
                </a:solidFill>
                <a:latin typeface="Arial"/>
                <a:cs typeface="Arial"/>
              </a:rPr>
              <a:t>Traditional</a:t>
            </a:r>
            <a:r>
              <a:rPr sz="2100" spc="-68" dirty="0">
                <a:solidFill>
                  <a:schemeClr val="bg1"/>
                </a:solidFill>
                <a:latin typeface="Arial"/>
                <a:cs typeface="Arial"/>
              </a:rPr>
              <a:t> </a:t>
            </a:r>
            <a:r>
              <a:rPr sz="2100" spc="-15" dirty="0">
                <a:solidFill>
                  <a:schemeClr val="bg1"/>
                </a:solidFill>
                <a:latin typeface="Arial"/>
                <a:cs typeface="Arial"/>
              </a:rPr>
              <a:t>staffing</a:t>
            </a:r>
            <a:endParaRPr sz="2100">
              <a:solidFill>
                <a:schemeClr val="bg1"/>
              </a:solidFill>
              <a:latin typeface="Arial"/>
              <a:cs typeface="Arial"/>
            </a:endParaRPr>
          </a:p>
          <a:p>
            <a:pPr marL="953" algn="ctr">
              <a:lnSpc>
                <a:spcPts val="2468"/>
              </a:lnSpc>
            </a:pPr>
            <a:r>
              <a:rPr sz="2100" dirty="0">
                <a:solidFill>
                  <a:schemeClr val="bg1"/>
                </a:solidFill>
                <a:latin typeface="Arial"/>
                <a:cs typeface="Arial"/>
              </a:rPr>
              <a:t>agencies</a:t>
            </a:r>
            <a:r>
              <a:rPr sz="2100" spc="-30" dirty="0">
                <a:solidFill>
                  <a:schemeClr val="bg1"/>
                </a:solidFill>
                <a:latin typeface="Arial"/>
                <a:cs typeface="Arial"/>
              </a:rPr>
              <a:t> only</a:t>
            </a:r>
            <a:endParaRPr sz="2100">
              <a:solidFill>
                <a:schemeClr val="bg1"/>
              </a:solidFill>
              <a:latin typeface="Arial"/>
              <a:cs typeface="Arial"/>
            </a:endParaRPr>
          </a:p>
        </p:txBody>
      </p:sp>
      <p:sp>
        <p:nvSpPr>
          <p:cNvPr id="26" name="object 26"/>
          <p:cNvSpPr txBox="1"/>
          <p:nvPr/>
        </p:nvSpPr>
        <p:spPr>
          <a:xfrm>
            <a:off x="3814191" y="1819770"/>
            <a:ext cx="5505450" cy="343364"/>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Staffing</a:t>
            </a:r>
            <a:r>
              <a:rPr sz="2100" spc="-83" dirty="0">
                <a:solidFill>
                  <a:schemeClr val="bg1"/>
                </a:solidFill>
                <a:latin typeface="Arial"/>
                <a:cs typeface="Arial"/>
              </a:rPr>
              <a:t> </a:t>
            </a:r>
            <a:r>
              <a:rPr sz="2100" dirty="0">
                <a:solidFill>
                  <a:schemeClr val="bg1"/>
                </a:solidFill>
                <a:latin typeface="Arial"/>
                <a:cs typeface="Arial"/>
              </a:rPr>
              <a:t>firm</a:t>
            </a:r>
            <a:r>
              <a:rPr sz="2100" spc="-38" dirty="0">
                <a:solidFill>
                  <a:schemeClr val="bg1"/>
                </a:solidFill>
                <a:latin typeface="Arial"/>
                <a:cs typeface="Arial"/>
              </a:rPr>
              <a:t> </a:t>
            </a:r>
            <a:r>
              <a:rPr sz="2100" dirty="0">
                <a:solidFill>
                  <a:schemeClr val="bg1"/>
                </a:solidFill>
                <a:latin typeface="Arial"/>
                <a:cs typeface="Arial"/>
              </a:rPr>
              <a:t>and</a:t>
            </a:r>
            <a:r>
              <a:rPr sz="2100" spc="-38" dirty="0">
                <a:solidFill>
                  <a:schemeClr val="bg1"/>
                </a:solidFill>
                <a:latin typeface="Arial"/>
                <a:cs typeface="Arial"/>
              </a:rPr>
              <a:t> </a:t>
            </a:r>
            <a:r>
              <a:rPr sz="2100" dirty="0">
                <a:solidFill>
                  <a:schemeClr val="bg1"/>
                </a:solidFill>
                <a:latin typeface="Arial"/>
                <a:cs typeface="Arial"/>
              </a:rPr>
              <a:t>platform</a:t>
            </a:r>
            <a:r>
              <a:rPr sz="2100" spc="-60" dirty="0">
                <a:solidFill>
                  <a:schemeClr val="bg1"/>
                </a:solidFill>
                <a:latin typeface="Arial"/>
                <a:cs typeface="Arial"/>
              </a:rPr>
              <a:t> </a:t>
            </a:r>
            <a:r>
              <a:rPr sz="2100" dirty="0">
                <a:solidFill>
                  <a:schemeClr val="bg1"/>
                </a:solidFill>
                <a:latin typeface="Arial"/>
                <a:cs typeface="Arial"/>
              </a:rPr>
              <a:t>usage</a:t>
            </a:r>
            <a:r>
              <a:rPr sz="2100" spc="-53" dirty="0">
                <a:solidFill>
                  <a:schemeClr val="bg1"/>
                </a:solidFill>
                <a:latin typeface="Arial"/>
                <a:cs typeface="Arial"/>
              </a:rPr>
              <a:t> </a:t>
            </a:r>
            <a:r>
              <a:rPr sz="2100" dirty="0">
                <a:solidFill>
                  <a:schemeClr val="bg1"/>
                </a:solidFill>
                <a:latin typeface="Arial"/>
                <a:cs typeface="Arial"/>
              </a:rPr>
              <a:t>by</a:t>
            </a:r>
            <a:r>
              <a:rPr sz="2100" spc="-38" dirty="0">
                <a:solidFill>
                  <a:schemeClr val="bg1"/>
                </a:solidFill>
                <a:latin typeface="Arial"/>
                <a:cs typeface="Arial"/>
              </a:rPr>
              <a:t> </a:t>
            </a:r>
            <a:r>
              <a:rPr sz="2100" dirty="0">
                <a:solidFill>
                  <a:schemeClr val="bg1"/>
                </a:solidFill>
                <a:latin typeface="Arial"/>
                <a:cs typeface="Arial"/>
              </a:rPr>
              <a:t>age</a:t>
            </a:r>
            <a:r>
              <a:rPr sz="2100" spc="-38" dirty="0">
                <a:solidFill>
                  <a:schemeClr val="bg1"/>
                </a:solidFill>
                <a:latin typeface="Arial"/>
                <a:cs typeface="Arial"/>
              </a:rPr>
              <a:t> </a:t>
            </a:r>
            <a:r>
              <a:rPr sz="2100" spc="-15" dirty="0">
                <a:solidFill>
                  <a:schemeClr val="bg1"/>
                </a:solidFill>
                <a:latin typeface="Arial"/>
                <a:cs typeface="Arial"/>
              </a:rPr>
              <a:t>cohort</a:t>
            </a:r>
            <a:endParaRPr sz="2100">
              <a:solidFill>
                <a:schemeClr val="bg1"/>
              </a:solidFill>
              <a:latin typeface="Arial"/>
              <a:cs typeface="Arial"/>
            </a:endParaRPr>
          </a:p>
        </p:txBody>
      </p:sp>
      <p:sp>
        <p:nvSpPr>
          <p:cNvPr id="27" name="object 27"/>
          <p:cNvSpPr/>
          <p:nvPr/>
        </p:nvSpPr>
        <p:spPr>
          <a:xfrm>
            <a:off x="4711446" y="8476487"/>
            <a:ext cx="135255" cy="135255"/>
          </a:xfrm>
          <a:custGeom>
            <a:avLst/>
            <a:gdLst/>
            <a:ahLst/>
            <a:cxnLst/>
            <a:rect l="l" t="t" r="r" b="b"/>
            <a:pathLst>
              <a:path w="90169" h="90170">
                <a:moveTo>
                  <a:pt x="89916" y="0"/>
                </a:moveTo>
                <a:lnTo>
                  <a:pt x="0" y="0"/>
                </a:lnTo>
                <a:lnTo>
                  <a:pt x="0" y="89915"/>
                </a:lnTo>
                <a:lnTo>
                  <a:pt x="89916" y="89915"/>
                </a:lnTo>
                <a:lnTo>
                  <a:pt x="89916" y="0"/>
                </a:lnTo>
                <a:close/>
              </a:path>
            </a:pathLst>
          </a:custGeom>
          <a:solidFill>
            <a:srgbClr val="EC7C30"/>
          </a:solidFill>
        </p:spPr>
        <p:txBody>
          <a:bodyPr wrap="square" lIns="0" tIns="0" rIns="0" bIns="0" rtlCol="0"/>
          <a:lstStyle/>
          <a:p>
            <a:endParaRPr sz="2700">
              <a:solidFill>
                <a:schemeClr val="bg1"/>
              </a:solidFill>
            </a:endParaRPr>
          </a:p>
        </p:txBody>
      </p:sp>
      <p:sp>
        <p:nvSpPr>
          <p:cNvPr id="28" name="object 28"/>
          <p:cNvSpPr/>
          <p:nvPr/>
        </p:nvSpPr>
        <p:spPr>
          <a:xfrm>
            <a:off x="6073901" y="8476487"/>
            <a:ext cx="133350" cy="135255"/>
          </a:xfrm>
          <a:custGeom>
            <a:avLst/>
            <a:gdLst/>
            <a:ahLst/>
            <a:cxnLst/>
            <a:rect l="l" t="t" r="r" b="b"/>
            <a:pathLst>
              <a:path w="88900" h="90170">
                <a:moveTo>
                  <a:pt x="88391" y="0"/>
                </a:moveTo>
                <a:lnTo>
                  <a:pt x="0" y="0"/>
                </a:lnTo>
                <a:lnTo>
                  <a:pt x="0" y="89915"/>
                </a:lnTo>
                <a:lnTo>
                  <a:pt x="88391" y="89915"/>
                </a:lnTo>
                <a:lnTo>
                  <a:pt x="88391" y="0"/>
                </a:lnTo>
                <a:close/>
              </a:path>
            </a:pathLst>
          </a:custGeom>
          <a:solidFill>
            <a:srgbClr val="006FC0"/>
          </a:solidFill>
        </p:spPr>
        <p:txBody>
          <a:bodyPr wrap="square" lIns="0" tIns="0" rIns="0" bIns="0" rtlCol="0"/>
          <a:lstStyle/>
          <a:p>
            <a:endParaRPr sz="2700">
              <a:solidFill>
                <a:schemeClr val="bg1"/>
              </a:solidFill>
            </a:endParaRPr>
          </a:p>
        </p:txBody>
      </p:sp>
      <p:sp>
        <p:nvSpPr>
          <p:cNvPr id="29" name="object 29"/>
          <p:cNvSpPr/>
          <p:nvPr/>
        </p:nvSpPr>
        <p:spPr>
          <a:xfrm>
            <a:off x="7255764" y="8476487"/>
            <a:ext cx="135255" cy="135255"/>
          </a:xfrm>
          <a:custGeom>
            <a:avLst/>
            <a:gdLst/>
            <a:ahLst/>
            <a:cxnLst/>
            <a:rect l="l" t="t" r="r" b="b"/>
            <a:pathLst>
              <a:path w="90170" h="90170">
                <a:moveTo>
                  <a:pt x="89915" y="0"/>
                </a:moveTo>
                <a:lnTo>
                  <a:pt x="0" y="0"/>
                </a:lnTo>
                <a:lnTo>
                  <a:pt x="0" y="89915"/>
                </a:lnTo>
                <a:lnTo>
                  <a:pt x="89915" y="89915"/>
                </a:lnTo>
                <a:lnTo>
                  <a:pt x="89915" y="0"/>
                </a:lnTo>
                <a:close/>
              </a:path>
            </a:pathLst>
          </a:custGeom>
          <a:solidFill>
            <a:srgbClr val="4471C4"/>
          </a:solidFill>
        </p:spPr>
        <p:txBody>
          <a:bodyPr wrap="square" lIns="0" tIns="0" rIns="0" bIns="0" rtlCol="0"/>
          <a:lstStyle/>
          <a:p>
            <a:endParaRPr sz="2700">
              <a:solidFill>
                <a:schemeClr val="bg1"/>
              </a:solidFill>
            </a:endParaRPr>
          </a:p>
        </p:txBody>
      </p:sp>
      <p:sp>
        <p:nvSpPr>
          <p:cNvPr id="30" name="object 30"/>
          <p:cNvSpPr txBox="1"/>
          <p:nvPr/>
        </p:nvSpPr>
        <p:spPr>
          <a:xfrm>
            <a:off x="4888038" y="7717651"/>
            <a:ext cx="5939790" cy="989695"/>
          </a:xfrm>
          <a:prstGeom prst="rect">
            <a:avLst/>
          </a:prstGeom>
        </p:spPr>
        <p:txBody>
          <a:bodyPr vert="horz" wrap="square" lIns="0" tIns="20003" rIns="0" bIns="0" rtlCol="0">
            <a:spAutoFit/>
          </a:bodyPr>
          <a:lstStyle/>
          <a:p>
            <a:pPr marL="825818">
              <a:spcBef>
                <a:spcPts val="158"/>
              </a:spcBef>
              <a:tabLst>
                <a:tab pos="4703445" algn="l"/>
              </a:tabLst>
            </a:pPr>
            <a:r>
              <a:rPr sz="2100" dirty="0">
                <a:solidFill>
                  <a:schemeClr val="bg1"/>
                </a:solidFill>
                <a:latin typeface="Arial"/>
                <a:cs typeface="Arial"/>
              </a:rPr>
              <a:t>Online</a:t>
            </a:r>
            <a:r>
              <a:rPr sz="2100" spc="-75" dirty="0">
                <a:solidFill>
                  <a:schemeClr val="bg1"/>
                </a:solidFill>
                <a:latin typeface="Arial"/>
                <a:cs typeface="Arial"/>
              </a:rPr>
              <a:t> </a:t>
            </a:r>
            <a:r>
              <a:rPr sz="2100" dirty="0">
                <a:solidFill>
                  <a:schemeClr val="bg1"/>
                </a:solidFill>
                <a:latin typeface="Arial"/>
                <a:cs typeface="Arial"/>
              </a:rPr>
              <a:t>platforms</a:t>
            </a:r>
            <a:r>
              <a:rPr sz="2100" spc="-75" dirty="0">
                <a:solidFill>
                  <a:schemeClr val="bg1"/>
                </a:solidFill>
                <a:latin typeface="Arial"/>
                <a:cs typeface="Arial"/>
              </a:rPr>
              <a:t> </a:t>
            </a:r>
            <a:r>
              <a:rPr sz="2100" spc="-30" dirty="0">
                <a:solidFill>
                  <a:schemeClr val="bg1"/>
                </a:solidFill>
                <a:latin typeface="Arial"/>
                <a:cs typeface="Arial"/>
              </a:rPr>
              <a:t>only</a:t>
            </a:r>
            <a:r>
              <a:rPr sz="2100" dirty="0">
                <a:solidFill>
                  <a:schemeClr val="bg1"/>
                </a:solidFill>
                <a:latin typeface="Arial"/>
                <a:cs typeface="Arial"/>
              </a:rPr>
              <a:t>	Used</a:t>
            </a:r>
            <a:r>
              <a:rPr sz="2100" spc="-53" dirty="0">
                <a:solidFill>
                  <a:schemeClr val="bg1"/>
                </a:solidFill>
                <a:latin typeface="Arial"/>
                <a:cs typeface="Arial"/>
              </a:rPr>
              <a:t> </a:t>
            </a:r>
            <a:r>
              <a:rPr sz="2100" spc="-30" dirty="0">
                <a:solidFill>
                  <a:schemeClr val="bg1"/>
                </a:solidFill>
                <a:latin typeface="Arial"/>
                <a:cs typeface="Arial"/>
              </a:rPr>
              <a:t>both</a:t>
            </a:r>
            <a:endParaRPr sz="2100">
              <a:solidFill>
                <a:schemeClr val="bg1"/>
              </a:solidFill>
              <a:latin typeface="Arial"/>
              <a:cs typeface="Arial"/>
            </a:endParaRPr>
          </a:p>
          <a:p>
            <a:pPr>
              <a:lnSpc>
                <a:spcPct val="100000"/>
              </a:lnSpc>
            </a:pPr>
            <a:endParaRPr sz="2100">
              <a:solidFill>
                <a:schemeClr val="bg1"/>
              </a:solidFill>
              <a:latin typeface="Arial"/>
              <a:cs typeface="Arial"/>
            </a:endParaRPr>
          </a:p>
          <a:p>
            <a:pPr marL="19050">
              <a:tabLst>
                <a:tab pos="1379220" algn="l"/>
                <a:tab pos="2563178" algn="l"/>
              </a:tabLst>
            </a:pPr>
            <a:r>
              <a:rPr sz="2100" spc="-15" dirty="0">
                <a:solidFill>
                  <a:schemeClr val="bg1"/>
                </a:solidFill>
                <a:latin typeface="Arial"/>
                <a:cs typeface="Arial"/>
              </a:rPr>
              <a:t>Boomer</a:t>
            </a:r>
            <a:r>
              <a:rPr sz="2100" dirty="0">
                <a:solidFill>
                  <a:schemeClr val="bg1"/>
                </a:solidFill>
                <a:latin typeface="Arial"/>
                <a:cs typeface="Arial"/>
              </a:rPr>
              <a:t>	Gen</a:t>
            </a:r>
            <a:r>
              <a:rPr sz="2100" spc="-30" dirty="0">
                <a:solidFill>
                  <a:schemeClr val="bg1"/>
                </a:solidFill>
                <a:latin typeface="Arial"/>
                <a:cs typeface="Arial"/>
              </a:rPr>
              <a:t> </a:t>
            </a:r>
            <a:r>
              <a:rPr sz="2100" spc="-75" dirty="0">
                <a:solidFill>
                  <a:schemeClr val="bg1"/>
                </a:solidFill>
                <a:latin typeface="Arial"/>
                <a:cs typeface="Arial"/>
              </a:rPr>
              <a:t>X</a:t>
            </a:r>
            <a:r>
              <a:rPr sz="2100" dirty="0">
                <a:solidFill>
                  <a:schemeClr val="bg1"/>
                </a:solidFill>
                <a:latin typeface="Arial"/>
                <a:cs typeface="Arial"/>
              </a:rPr>
              <a:t>	Millenial</a:t>
            </a:r>
            <a:r>
              <a:rPr sz="2100" spc="-38" dirty="0">
                <a:solidFill>
                  <a:schemeClr val="bg1"/>
                </a:solidFill>
                <a:latin typeface="Arial"/>
                <a:cs typeface="Arial"/>
              </a:rPr>
              <a:t> </a:t>
            </a:r>
            <a:r>
              <a:rPr sz="2100" dirty="0">
                <a:solidFill>
                  <a:schemeClr val="bg1"/>
                </a:solidFill>
                <a:latin typeface="Arial"/>
                <a:cs typeface="Arial"/>
              </a:rPr>
              <a:t>and</a:t>
            </a:r>
            <a:r>
              <a:rPr sz="2100" spc="-60" dirty="0">
                <a:solidFill>
                  <a:schemeClr val="bg1"/>
                </a:solidFill>
                <a:latin typeface="Arial"/>
                <a:cs typeface="Arial"/>
              </a:rPr>
              <a:t> </a:t>
            </a:r>
            <a:r>
              <a:rPr sz="2100" dirty="0">
                <a:solidFill>
                  <a:schemeClr val="bg1"/>
                </a:solidFill>
                <a:latin typeface="Arial"/>
                <a:cs typeface="Arial"/>
              </a:rPr>
              <a:t>Gen</a:t>
            </a:r>
            <a:r>
              <a:rPr sz="2100" spc="-38" dirty="0">
                <a:solidFill>
                  <a:schemeClr val="bg1"/>
                </a:solidFill>
                <a:latin typeface="Arial"/>
                <a:cs typeface="Arial"/>
              </a:rPr>
              <a:t> </a:t>
            </a:r>
            <a:r>
              <a:rPr sz="2100" spc="-75" dirty="0">
                <a:solidFill>
                  <a:schemeClr val="bg1"/>
                </a:solidFill>
                <a:latin typeface="Arial"/>
                <a:cs typeface="Arial"/>
              </a:rPr>
              <a:t>Z</a:t>
            </a:r>
            <a:endParaRPr sz="2100">
              <a:solidFill>
                <a:schemeClr val="bg1"/>
              </a:solidFill>
              <a:latin typeface="Arial"/>
              <a:cs typeface="Arial"/>
            </a:endParaRPr>
          </a:p>
        </p:txBody>
      </p:sp>
      <p:pic>
        <p:nvPicPr>
          <p:cNvPr id="31" name="object 31"/>
          <p:cNvPicPr/>
          <p:nvPr/>
        </p:nvPicPr>
        <p:blipFill>
          <a:blip r:embed="rId3" cstate="print"/>
          <a:stretch>
            <a:fillRect/>
          </a:stretch>
        </p:blipFill>
        <p:spPr>
          <a:xfrm>
            <a:off x="2619565" y="2975324"/>
            <a:ext cx="2833307" cy="1899476"/>
          </a:xfrm>
          <a:prstGeom prst="rect">
            <a:avLst/>
          </a:prstGeom>
        </p:spPr>
      </p:pic>
      <p:pic>
        <p:nvPicPr>
          <p:cNvPr id="32" name="object 32"/>
          <p:cNvPicPr/>
          <p:nvPr/>
        </p:nvPicPr>
        <p:blipFill>
          <a:blip r:embed="rId4" cstate="print"/>
          <a:stretch>
            <a:fillRect/>
          </a:stretch>
        </p:blipFill>
        <p:spPr>
          <a:xfrm>
            <a:off x="5709286" y="5656327"/>
            <a:ext cx="2531936" cy="1334072"/>
          </a:xfrm>
          <a:prstGeom prst="rect">
            <a:avLst/>
          </a:prstGeom>
        </p:spPr>
      </p:pic>
      <p:pic>
        <p:nvPicPr>
          <p:cNvPr id="33" name="object 33"/>
          <p:cNvPicPr/>
          <p:nvPr/>
        </p:nvPicPr>
        <p:blipFill>
          <a:blip r:embed="rId5" cstate="print"/>
          <a:stretch>
            <a:fillRect/>
          </a:stretch>
        </p:blipFill>
        <p:spPr>
          <a:xfrm>
            <a:off x="8694990" y="2786656"/>
            <a:ext cx="2543556" cy="1211771"/>
          </a:xfrm>
          <a:prstGeom prst="rect">
            <a:avLst/>
          </a:prstGeom>
        </p:spPr>
      </p:pic>
      <p:sp>
        <p:nvSpPr>
          <p:cNvPr id="34" name="object 3">
            <a:extLst>
              <a:ext uri="{FF2B5EF4-FFF2-40B4-BE49-F238E27FC236}">
                <a16:creationId xmlns:a16="http://schemas.microsoft.com/office/drawing/2014/main" id="{01802061-20D7-DEF4-A0C7-D4B3BE34B353}"/>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sp>
        <p:nvSpPr>
          <p:cNvPr id="35" name="object 2">
            <a:extLst>
              <a:ext uri="{FF2B5EF4-FFF2-40B4-BE49-F238E27FC236}">
                <a16:creationId xmlns:a16="http://schemas.microsoft.com/office/drawing/2014/main" id="{02D97386-BE3B-0DD7-52B0-201C9840AE86}"/>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36" name="object 4">
            <a:extLst>
              <a:ext uri="{FF2B5EF4-FFF2-40B4-BE49-F238E27FC236}">
                <a16:creationId xmlns:a16="http://schemas.microsoft.com/office/drawing/2014/main" id="{769FBCBF-0C73-370D-43C8-E0890EB6BCEF}"/>
              </a:ext>
            </a:extLst>
          </p:cNvPr>
          <p:cNvPicPr/>
          <p:nvPr/>
        </p:nvPicPr>
        <p:blipFill>
          <a:blip r:embed="rId6" cstate="print"/>
          <a:stretch>
            <a:fillRect/>
          </a:stretch>
        </p:blipFill>
        <p:spPr>
          <a:xfrm>
            <a:off x="914400" y="9721182"/>
            <a:ext cx="3479292" cy="17830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2CE53-599A-FAC7-EB10-EAD67878F80B}"/>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Learning Objectives</a:t>
            </a:r>
          </a:p>
        </p:txBody>
      </p:sp>
      <p:sp>
        <p:nvSpPr>
          <p:cNvPr id="3" name="Content Placeholder 2">
            <a:extLst>
              <a:ext uri="{FF2B5EF4-FFF2-40B4-BE49-F238E27FC236}">
                <a16:creationId xmlns:a16="http://schemas.microsoft.com/office/drawing/2014/main" id="{E33DEBF0-12FD-06F9-479B-7EA82B08151C}"/>
              </a:ext>
            </a:extLst>
          </p:cNvPr>
          <p:cNvSpPr>
            <a:spLocks noGrp="1"/>
          </p:cNvSpPr>
          <p:nvPr>
            <p:ph idx="1"/>
          </p:nvPr>
        </p:nvSpPr>
        <p:spPr/>
        <p:txBody>
          <a:bodyPr/>
          <a:lstStyle/>
          <a:p>
            <a:r>
              <a:rPr lang="en-US" dirty="0"/>
              <a:t>To fully prepare for the future of healthcare staffing, we must first review at the current state</a:t>
            </a:r>
          </a:p>
          <a:p>
            <a:r>
              <a:rPr lang="en-US" dirty="0"/>
              <a:t>Explore the various employment options that are available to healthcare providers</a:t>
            </a:r>
          </a:p>
          <a:p>
            <a:r>
              <a:rPr lang="en-US" dirty="0"/>
              <a:t>Understand the types of pros and cons of different staffing partnership models</a:t>
            </a:r>
          </a:p>
        </p:txBody>
      </p:sp>
    </p:spTree>
    <p:extLst>
      <p:ext uri="{BB962C8B-B14F-4D97-AF65-F5344CB8AC3E}">
        <p14:creationId xmlns:p14="http://schemas.microsoft.com/office/powerpoint/2010/main" val="84275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36239" y="640079"/>
            <a:ext cx="2194560" cy="1273301"/>
          </a:xfrm>
          <a:prstGeom prst="rect">
            <a:avLst/>
          </a:prstGeom>
        </p:spPr>
      </p:pic>
      <p:sp>
        <p:nvSpPr>
          <p:cNvPr id="3" name="object 3"/>
          <p:cNvSpPr txBox="1">
            <a:spLocks noGrp="1"/>
          </p:cNvSpPr>
          <p:nvPr>
            <p:ph type="title" idx="4294967295"/>
          </p:nvPr>
        </p:nvSpPr>
        <p:spPr>
          <a:xfrm>
            <a:off x="172433" y="508480"/>
            <a:ext cx="23296563" cy="1497526"/>
          </a:xfrm>
          <a:prstGeom prst="rect">
            <a:avLst/>
          </a:prstGeom>
        </p:spPr>
        <p:txBody>
          <a:bodyPr vert="horz" wrap="square" lIns="0" tIns="20003" rIns="0" bIns="0" rtlCol="0" anchor="ctr">
            <a:spAutoFit/>
          </a:bodyPr>
          <a:lstStyle/>
          <a:p>
            <a:pPr marL="475298" marR="7620" algn="l">
              <a:lnSpc>
                <a:spcPct val="100000"/>
              </a:lnSpc>
              <a:spcBef>
                <a:spcPts val="158"/>
              </a:spcBef>
            </a:pPr>
            <a:r>
              <a:rPr sz="4800" spc="-390" dirty="0">
                <a:solidFill>
                  <a:schemeClr val="bg1"/>
                </a:solidFill>
              </a:rPr>
              <a:t>Nurse</a:t>
            </a:r>
            <a:r>
              <a:rPr sz="4800" spc="-225" dirty="0">
                <a:solidFill>
                  <a:schemeClr val="bg1"/>
                </a:solidFill>
              </a:rPr>
              <a:t> </a:t>
            </a:r>
            <a:r>
              <a:rPr sz="4800" spc="-203" dirty="0">
                <a:solidFill>
                  <a:schemeClr val="bg1"/>
                </a:solidFill>
              </a:rPr>
              <a:t>future</a:t>
            </a:r>
            <a:r>
              <a:rPr sz="4800" spc="-217" dirty="0">
                <a:solidFill>
                  <a:schemeClr val="bg1"/>
                </a:solidFill>
              </a:rPr>
              <a:t> </a:t>
            </a:r>
            <a:r>
              <a:rPr sz="4800" spc="-338" dirty="0">
                <a:solidFill>
                  <a:schemeClr val="bg1"/>
                </a:solidFill>
              </a:rPr>
              <a:t>preferences</a:t>
            </a:r>
            <a:r>
              <a:rPr sz="4800" spc="-195" dirty="0">
                <a:solidFill>
                  <a:schemeClr val="bg1"/>
                </a:solidFill>
              </a:rPr>
              <a:t> </a:t>
            </a:r>
            <a:r>
              <a:rPr sz="4800" spc="-285" dirty="0">
                <a:solidFill>
                  <a:schemeClr val="bg1"/>
                </a:solidFill>
              </a:rPr>
              <a:t>indicate</a:t>
            </a:r>
            <a:r>
              <a:rPr sz="4800" spc="-248" dirty="0">
                <a:solidFill>
                  <a:schemeClr val="bg1"/>
                </a:solidFill>
              </a:rPr>
              <a:t> </a:t>
            </a:r>
            <a:r>
              <a:rPr sz="4800" spc="-344" dirty="0">
                <a:solidFill>
                  <a:schemeClr val="bg1"/>
                </a:solidFill>
              </a:rPr>
              <a:t>significant</a:t>
            </a:r>
            <a:r>
              <a:rPr sz="4800" spc="-263" dirty="0">
                <a:solidFill>
                  <a:schemeClr val="bg1"/>
                </a:solidFill>
              </a:rPr>
              <a:t> </a:t>
            </a:r>
            <a:r>
              <a:rPr sz="4800" spc="-135" dirty="0">
                <a:solidFill>
                  <a:schemeClr val="bg1"/>
                </a:solidFill>
              </a:rPr>
              <a:t>platform </a:t>
            </a:r>
            <a:br>
              <a:rPr lang="en-US" sz="4800" spc="-135" dirty="0">
                <a:solidFill>
                  <a:schemeClr val="bg1"/>
                </a:solidFill>
              </a:rPr>
            </a:br>
            <a:r>
              <a:rPr sz="4800" spc="-278" dirty="0">
                <a:solidFill>
                  <a:schemeClr val="bg1"/>
                </a:solidFill>
              </a:rPr>
              <a:t>growth</a:t>
            </a:r>
            <a:r>
              <a:rPr sz="4800" spc="-270" dirty="0">
                <a:solidFill>
                  <a:schemeClr val="bg1"/>
                </a:solidFill>
              </a:rPr>
              <a:t> </a:t>
            </a:r>
            <a:r>
              <a:rPr sz="4800" spc="-420" dirty="0">
                <a:solidFill>
                  <a:schemeClr val="bg1"/>
                </a:solidFill>
              </a:rPr>
              <a:t>among</a:t>
            </a:r>
            <a:r>
              <a:rPr sz="4800" spc="-263" dirty="0">
                <a:solidFill>
                  <a:schemeClr val="bg1"/>
                </a:solidFill>
              </a:rPr>
              <a:t> </a:t>
            </a:r>
            <a:r>
              <a:rPr sz="4800" spc="-225" dirty="0">
                <a:solidFill>
                  <a:schemeClr val="bg1"/>
                </a:solidFill>
              </a:rPr>
              <a:t>all </a:t>
            </a:r>
            <a:r>
              <a:rPr sz="4800" spc="-420" dirty="0">
                <a:solidFill>
                  <a:schemeClr val="bg1"/>
                </a:solidFill>
              </a:rPr>
              <a:t>age</a:t>
            </a:r>
            <a:r>
              <a:rPr sz="4800" spc="-263" dirty="0">
                <a:solidFill>
                  <a:schemeClr val="bg1"/>
                </a:solidFill>
              </a:rPr>
              <a:t> </a:t>
            </a:r>
            <a:r>
              <a:rPr sz="4800" spc="-135" dirty="0">
                <a:solidFill>
                  <a:schemeClr val="bg1"/>
                </a:solidFill>
              </a:rPr>
              <a:t>cohorts</a:t>
            </a:r>
            <a:endParaRPr sz="4800" dirty="0">
              <a:solidFill>
                <a:schemeClr val="bg1"/>
              </a:solidFill>
            </a:endParaRPr>
          </a:p>
        </p:txBody>
      </p:sp>
      <p:grpSp>
        <p:nvGrpSpPr>
          <p:cNvPr id="4" name="object 4"/>
          <p:cNvGrpSpPr/>
          <p:nvPr/>
        </p:nvGrpSpPr>
        <p:grpSpPr>
          <a:xfrm>
            <a:off x="2166842" y="3527298"/>
            <a:ext cx="12551093" cy="4328160"/>
            <a:chOff x="1444561" y="2351532"/>
            <a:chExt cx="8367395" cy="2885440"/>
          </a:xfrm>
        </p:grpSpPr>
        <p:sp>
          <p:nvSpPr>
            <p:cNvPr id="5" name="object 5"/>
            <p:cNvSpPr/>
            <p:nvPr/>
          </p:nvSpPr>
          <p:spPr>
            <a:xfrm>
              <a:off x="1449324" y="2407920"/>
              <a:ext cx="8357870" cy="2258695"/>
            </a:xfrm>
            <a:custGeom>
              <a:avLst/>
              <a:gdLst/>
              <a:ahLst/>
              <a:cxnLst/>
              <a:rect l="l" t="t" r="r" b="b"/>
              <a:pathLst>
                <a:path w="8357870" h="2258695">
                  <a:moveTo>
                    <a:pt x="0" y="2258567"/>
                  </a:moveTo>
                  <a:lnTo>
                    <a:pt x="326136" y="2258567"/>
                  </a:lnTo>
                </a:path>
                <a:path w="8357870" h="2258695">
                  <a:moveTo>
                    <a:pt x="5245608" y="2258567"/>
                  </a:moveTo>
                  <a:lnTo>
                    <a:pt x="5896356" y="2258567"/>
                  </a:lnTo>
                </a:path>
                <a:path w="8357870" h="2258695">
                  <a:moveTo>
                    <a:pt x="2459736" y="2258567"/>
                  </a:moveTo>
                  <a:lnTo>
                    <a:pt x="4178808" y="2258567"/>
                  </a:lnTo>
                </a:path>
                <a:path w="8357870" h="2258695">
                  <a:moveTo>
                    <a:pt x="8031480" y="2258567"/>
                  </a:moveTo>
                  <a:lnTo>
                    <a:pt x="8357616" y="2258567"/>
                  </a:lnTo>
                </a:path>
                <a:path w="8357870" h="2258695">
                  <a:moveTo>
                    <a:pt x="0" y="1693163"/>
                  </a:moveTo>
                  <a:lnTo>
                    <a:pt x="326136" y="1693163"/>
                  </a:lnTo>
                </a:path>
                <a:path w="8357870" h="2258695">
                  <a:moveTo>
                    <a:pt x="2459736" y="1693163"/>
                  </a:moveTo>
                  <a:lnTo>
                    <a:pt x="4178808" y="1693163"/>
                  </a:lnTo>
                </a:path>
                <a:path w="8357870" h="2258695">
                  <a:moveTo>
                    <a:pt x="5245608" y="1693163"/>
                  </a:moveTo>
                  <a:lnTo>
                    <a:pt x="5896356" y="1693163"/>
                  </a:lnTo>
                </a:path>
                <a:path w="8357870" h="2258695">
                  <a:moveTo>
                    <a:pt x="8031480" y="1693163"/>
                  </a:moveTo>
                  <a:lnTo>
                    <a:pt x="8357616" y="1693163"/>
                  </a:lnTo>
                </a:path>
                <a:path w="8357870" h="2258695">
                  <a:moveTo>
                    <a:pt x="0" y="1129283"/>
                  </a:moveTo>
                  <a:lnTo>
                    <a:pt x="326136" y="1129283"/>
                  </a:lnTo>
                </a:path>
                <a:path w="8357870" h="2258695">
                  <a:moveTo>
                    <a:pt x="1392936" y="1129283"/>
                  </a:moveTo>
                  <a:lnTo>
                    <a:pt x="5896356" y="1129283"/>
                  </a:lnTo>
                </a:path>
                <a:path w="8357870" h="2258695">
                  <a:moveTo>
                    <a:pt x="0" y="563879"/>
                  </a:moveTo>
                  <a:lnTo>
                    <a:pt x="5896356" y="563879"/>
                  </a:lnTo>
                </a:path>
                <a:path w="8357870" h="2258695">
                  <a:moveTo>
                    <a:pt x="8031480" y="563879"/>
                  </a:moveTo>
                  <a:lnTo>
                    <a:pt x="8357616" y="563879"/>
                  </a:lnTo>
                </a:path>
                <a:path w="8357870" h="2258695">
                  <a:moveTo>
                    <a:pt x="0" y="0"/>
                  </a:moveTo>
                  <a:lnTo>
                    <a:pt x="5896356" y="0"/>
                  </a:lnTo>
                </a:path>
                <a:path w="8357870" h="2258695">
                  <a:moveTo>
                    <a:pt x="6964680" y="0"/>
                  </a:moveTo>
                  <a:lnTo>
                    <a:pt x="8357616" y="0"/>
                  </a:lnTo>
                </a:path>
              </a:pathLst>
            </a:custGeom>
            <a:ln w="9525">
              <a:solidFill>
                <a:srgbClr val="D9D9D9"/>
              </a:solidFill>
            </a:ln>
          </p:spPr>
          <p:txBody>
            <a:bodyPr wrap="square" lIns="0" tIns="0" rIns="0" bIns="0" rtlCol="0"/>
            <a:lstStyle/>
            <a:p>
              <a:endParaRPr sz="2700">
                <a:solidFill>
                  <a:schemeClr val="bg1"/>
                </a:solidFill>
              </a:endParaRPr>
            </a:p>
          </p:txBody>
        </p:sp>
        <p:sp>
          <p:nvSpPr>
            <p:cNvPr id="6" name="object 6"/>
            <p:cNvSpPr/>
            <p:nvPr/>
          </p:nvSpPr>
          <p:spPr>
            <a:xfrm>
              <a:off x="1775460" y="2351531"/>
              <a:ext cx="6638925" cy="2880995"/>
            </a:xfrm>
            <a:custGeom>
              <a:avLst/>
              <a:gdLst/>
              <a:ahLst/>
              <a:cxnLst/>
              <a:rect l="l" t="t" r="r" b="b"/>
              <a:pathLst>
                <a:path w="6638925" h="2880995">
                  <a:moveTo>
                    <a:pt x="1066800" y="620268"/>
                  </a:moveTo>
                  <a:lnTo>
                    <a:pt x="0" y="620268"/>
                  </a:lnTo>
                  <a:lnTo>
                    <a:pt x="0" y="2880372"/>
                  </a:lnTo>
                  <a:lnTo>
                    <a:pt x="1066800" y="2880372"/>
                  </a:lnTo>
                  <a:lnTo>
                    <a:pt x="1066800" y="620268"/>
                  </a:lnTo>
                  <a:close/>
                </a:path>
                <a:path w="6638925" h="2880995">
                  <a:moveTo>
                    <a:pt x="3852672" y="2371344"/>
                  </a:moveTo>
                  <a:lnTo>
                    <a:pt x="2785872" y="2371344"/>
                  </a:lnTo>
                  <a:lnTo>
                    <a:pt x="2785872" y="2880372"/>
                  </a:lnTo>
                  <a:lnTo>
                    <a:pt x="3852672" y="2880372"/>
                  </a:lnTo>
                  <a:lnTo>
                    <a:pt x="3852672" y="2371344"/>
                  </a:lnTo>
                  <a:close/>
                </a:path>
                <a:path w="6638925" h="2880995">
                  <a:moveTo>
                    <a:pt x="6638544" y="0"/>
                  </a:moveTo>
                  <a:lnTo>
                    <a:pt x="5570220" y="0"/>
                  </a:lnTo>
                  <a:lnTo>
                    <a:pt x="5570220" y="2880372"/>
                  </a:lnTo>
                  <a:lnTo>
                    <a:pt x="6638544" y="2880372"/>
                  </a:lnTo>
                  <a:lnTo>
                    <a:pt x="6638544" y="0"/>
                  </a:lnTo>
                  <a:close/>
                </a:path>
              </a:pathLst>
            </a:custGeom>
            <a:solidFill>
              <a:srgbClr val="EC7C30"/>
            </a:solidFill>
          </p:spPr>
          <p:txBody>
            <a:bodyPr wrap="square" lIns="0" tIns="0" rIns="0" bIns="0" rtlCol="0"/>
            <a:lstStyle/>
            <a:p>
              <a:endParaRPr sz="2700">
                <a:solidFill>
                  <a:schemeClr val="bg1"/>
                </a:solidFill>
              </a:endParaRPr>
            </a:p>
          </p:txBody>
        </p:sp>
        <p:sp>
          <p:nvSpPr>
            <p:cNvPr id="7" name="object 7"/>
            <p:cNvSpPr/>
            <p:nvPr/>
          </p:nvSpPr>
          <p:spPr>
            <a:xfrm>
              <a:off x="2842260" y="2452115"/>
              <a:ext cx="6638925" cy="2780030"/>
            </a:xfrm>
            <a:custGeom>
              <a:avLst/>
              <a:gdLst/>
              <a:ahLst/>
              <a:cxnLst/>
              <a:rect l="l" t="t" r="r" b="b"/>
              <a:pathLst>
                <a:path w="6638925" h="2780029">
                  <a:moveTo>
                    <a:pt x="1066800" y="1106424"/>
                  </a:moveTo>
                  <a:lnTo>
                    <a:pt x="0" y="1106424"/>
                  </a:lnTo>
                  <a:lnTo>
                    <a:pt x="0" y="2779788"/>
                  </a:lnTo>
                  <a:lnTo>
                    <a:pt x="1066800" y="2779788"/>
                  </a:lnTo>
                  <a:lnTo>
                    <a:pt x="1066800" y="1106424"/>
                  </a:lnTo>
                  <a:close/>
                </a:path>
                <a:path w="6638925" h="2780029">
                  <a:moveTo>
                    <a:pt x="3852672" y="1583436"/>
                  </a:moveTo>
                  <a:lnTo>
                    <a:pt x="2785872" y="1583436"/>
                  </a:lnTo>
                  <a:lnTo>
                    <a:pt x="2785872" y="2779788"/>
                  </a:lnTo>
                  <a:lnTo>
                    <a:pt x="3852672" y="2779788"/>
                  </a:lnTo>
                  <a:lnTo>
                    <a:pt x="3852672" y="1583436"/>
                  </a:lnTo>
                  <a:close/>
                </a:path>
                <a:path w="6638925" h="2780029">
                  <a:moveTo>
                    <a:pt x="6638544" y="0"/>
                  </a:moveTo>
                  <a:lnTo>
                    <a:pt x="5571744" y="0"/>
                  </a:lnTo>
                  <a:lnTo>
                    <a:pt x="5571744" y="2779788"/>
                  </a:lnTo>
                  <a:lnTo>
                    <a:pt x="6638544" y="2779788"/>
                  </a:lnTo>
                  <a:lnTo>
                    <a:pt x="6638544" y="0"/>
                  </a:lnTo>
                  <a:close/>
                </a:path>
              </a:pathLst>
            </a:custGeom>
            <a:solidFill>
              <a:srgbClr val="006FC0"/>
            </a:solidFill>
          </p:spPr>
          <p:txBody>
            <a:bodyPr wrap="square" lIns="0" tIns="0" rIns="0" bIns="0" rtlCol="0"/>
            <a:lstStyle/>
            <a:p>
              <a:endParaRPr sz="2700">
                <a:solidFill>
                  <a:schemeClr val="bg1"/>
                </a:solidFill>
              </a:endParaRPr>
            </a:p>
          </p:txBody>
        </p:sp>
        <p:sp>
          <p:nvSpPr>
            <p:cNvPr id="8" name="object 8"/>
            <p:cNvSpPr/>
            <p:nvPr/>
          </p:nvSpPr>
          <p:spPr>
            <a:xfrm>
              <a:off x="1449324" y="5231892"/>
              <a:ext cx="8357870" cy="0"/>
            </a:xfrm>
            <a:custGeom>
              <a:avLst/>
              <a:gdLst/>
              <a:ahLst/>
              <a:cxnLst/>
              <a:rect l="l" t="t" r="r" b="b"/>
              <a:pathLst>
                <a:path w="8357870">
                  <a:moveTo>
                    <a:pt x="0" y="0"/>
                  </a:moveTo>
                  <a:lnTo>
                    <a:pt x="8357616"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9" name="object 9"/>
          <p:cNvSpPr/>
          <p:nvPr/>
        </p:nvSpPr>
        <p:spPr>
          <a:xfrm>
            <a:off x="2173986" y="2763774"/>
            <a:ext cx="12536805" cy="0"/>
          </a:xfrm>
          <a:custGeom>
            <a:avLst/>
            <a:gdLst/>
            <a:ahLst/>
            <a:cxnLst/>
            <a:rect l="l" t="t" r="r" b="b"/>
            <a:pathLst>
              <a:path w="8357870">
                <a:moveTo>
                  <a:pt x="0" y="0"/>
                </a:moveTo>
                <a:lnTo>
                  <a:pt x="8357616" y="0"/>
                </a:lnTo>
              </a:path>
            </a:pathLst>
          </a:custGeom>
          <a:ln w="9525">
            <a:solidFill>
              <a:srgbClr val="D9D9D9"/>
            </a:solidFill>
          </a:ln>
        </p:spPr>
        <p:txBody>
          <a:bodyPr wrap="square" lIns="0" tIns="0" rIns="0" bIns="0" rtlCol="0"/>
          <a:lstStyle/>
          <a:p>
            <a:endParaRPr sz="2700">
              <a:solidFill>
                <a:schemeClr val="bg1"/>
              </a:solidFill>
            </a:endParaRPr>
          </a:p>
        </p:txBody>
      </p:sp>
      <p:sp>
        <p:nvSpPr>
          <p:cNvPr id="10" name="object 10"/>
          <p:cNvSpPr txBox="1"/>
          <p:nvPr/>
        </p:nvSpPr>
        <p:spPr>
          <a:xfrm>
            <a:off x="3176777" y="4029456"/>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40%</a:t>
            </a:r>
            <a:endParaRPr sz="2100">
              <a:solidFill>
                <a:schemeClr val="bg1"/>
              </a:solidFill>
              <a:latin typeface="Arial"/>
              <a:cs typeface="Arial"/>
            </a:endParaRPr>
          </a:p>
        </p:txBody>
      </p:sp>
      <p:sp>
        <p:nvSpPr>
          <p:cNvPr id="11" name="object 11"/>
          <p:cNvSpPr txBox="1"/>
          <p:nvPr/>
        </p:nvSpPr>
        <p:spPr>
          <a:xfrm>
            <a:off x="7430642" y="6656069"/>
            <a:ext cx="425768"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9%</a:t>
            </a:r>
            <a:endParaRPr sz="2100">
              <a:solidFill>
                <a:schemeClr val="bg1"/>
              </a:solidFill>
              <a:latin typeface="Arial"/>
              <a:cs typeface="Arial"/>
            </a:endParaRPr>
          </a:p>
        </p:txBody>
      </p:sp>
      <p:sp>
        <p:nvSpPr>
          <p:cNvPr id="12" name="object 12"/>
          <p:cNvSpPr txBox="1"/>
          <p:nvPr/>
        </p:nvSpPr>
        <p:spPr>
          <a:xfrm>
            <a:off x="11534013" y="3097149"/>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51%</a:t>
            </a:r>
            <a:endParaRPr sz="2100">
              <a:solidFill>
                <a:schemeClr val="bg1"/>
              </a:solidFill>
              <a:latin typeface="Arial"/>
              <a:cs typeface="Arial"/>
            </a:endParaRPr>
          </a:p>
        </p:txBody>
      </p:sp>
      <p:sp>
        <p:nvSpPr>
          <p:cNvPr id="13" name="object 13"/>
          <p:cNvSpPr txBox="1"/>
          <p:nvPr/>
        </p:nvSpPr>
        <p:spPr>
          <a:xfrm>
            <a:off x="4263390" y="4908232"/>
            <a:ext cx="6755130" cy="343364"/>
          </a:xfrm>
          <a:prstGeom prst="rect">
            <a:avLst/>
          </a:prstGeom>
        </p:spPr>
        <p:txBody>
          <a:bodyPr vert="horz" wrap="square" lIns="0" tIns="20003" rIns="0" bIns="0" rtlCol="0">
            <a:spAutoFit/>
          </a:bodyPr>
          <a:lstStyle/>
          <a:p>
            <a:pPr marL="532448">
              <a:spcBef>
                <a:spcPts val="158"/>
              </a:spcBef>
            </a:pPr>
            <a:r>
              <a:rPr sz="2100" spc="-38" dirty="0">
                <a:solidFill>
                  <a:schemeClr val="bg1"/>
                </a:solidFill>
                <a:latin typeface="Arial"/>
                <a:cs typeface="Arial"/>
              </a:rPr>
              <a:t>30%</a:t>
            </a:r>
            <a:endParaRPr sz="2100">
              <a:solidFill>
                <a:schemeClr val="bg1"/>
              </a:solidFill>
              <a:latin typeface="Arial"/>
              <a:cs typeface="Arial"/>
            </a:endParaRPr>
          </a:p>
        </p:txBody>
      </p:sp>
      <p:sp>
        <p:nvSpPr>
          <p:cNvPr id="14" name="object 14"/>
          <p:cNvSpPr txBox="1"/>
          <p:nvPr/>
        </p:nvSpPr>
        <p:spPr>
          <a:xfrm>
            <a:off x="5863589" y="5626036"/>
            <a:ext cx="5154930" cy="342401"/>
          </a:xfrm>
          <a:prstGeom prst="rect">
            <a:avLst/>
          </a:prstGeom>
        </p:spPr>
        <p:txBody>
          <a:bodyPr vert="horz" wrap="square" lIns="0" tIns="19050" rIns="0" bIns="0" rtlCol="0">
            <a:spAutoFit/>
          </a:bodyPr>
          <a:lstStyle/>
          <a:p>
            <a:pPr marL="3110865">
              <a:spcBef>
                <a:spcPts val="150"/>
              </a:spcBef>
            </a:pPr>
            <a:r>
              <a:rPr sz="2100" spc="-38" dirty="0">
                <a:solidFill>
                  <a:schemeClr val="bg1"/>
                </a:solidFill>
                <a:latin typeface="Arial"/>
                <a:cs typeface="Arial"/>
              </a:rPr>
              <a:t>21%</a:t>
            </a:r>
            <a:endParaRPr sz="2100">
              <a:solidFill>
                <a:schemeClr val="bg1"/>
              </a:solidFill>
              <a:latin typeface="Arial"/>
              <a:cs typeface="Arial"/>
            </a:endParaRPr>
          </a:p>
        </p:txBody>
      </p:sp>
      <p:sp>
        <p:nvSpPr>
          <p:cNvPr id="15" name="object 15"/>
          <p:cNvSpPr txBox="1"/>
          <p:nvPr/>
        </p:nvSpPr>
        <p:spPr>
          <a:xfrm>
            <a:off x="13134975" y="3248978"/>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49%</a:t>
            </a:r>
            <a:endParaRPr sz="2100">
              <a:solidFill>
                <a:schemeClr val="bg1"/>
              </a:solidFill>
              <a:latin typeface="Arial"/>
              <a:cs typeface="Arial"/>
            </a:endParaRPr>
          </a:p>
        </p:txBody>
      </p:sp>
      <p:sp>
        <p:nvSpPr>
          <p:cNvPr id="16" name="object 16"/>
          <p:cNvSpPr txBox="1"/>
          <p:nvPr/>
        </p:nvSpPr>
        <p:spPr>
          <a:xfrm>
            <a:off x="1501596" y="6827139"/>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10%</a:t>
            </a:r>
            <a:endParaRPr>
              <a:solidFill>
                <a:schemeClr val="bg1"/>
              </a:solidFill>
              <a:latin typeface="Arial"/>
              <a:cs typeface="Arial"/>
            </a:endParaRPr>
          </a:p>
        </p:txBody>
      </p:sp>
      <p:sp>
        <p:nvSpPr>
          <p:cNvPr id="17" name="object 17"/>
          <p:cNvSpPr txBox="1"/>
          <p:nvPr/>
        </p:nvSpPr>
        <p:spPr>
          <a:xfrm>
            <a:off x="1501596" y="5979794"/>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20%</a:t>
            </a:r>
            <a:endParaRPr>
              <a:solidFill>
                <a:schemeClr val="bg1"/>
              </a:solidFill>
              <a:latin typeface="Arial"/>
              <a:cs typeface="Arial"/>
            </a:endParaRPr>
          </a:p>
        </p:txBody>
      </p:sp>
      <p:sp>
        <p:nvSpPr>
          <p:cNvPr id="18" name="object 18"/>
          <p:cNvSpPr txBox="1"/>
          <p:nvPr/>
        </p:nvSpPr>
        <p:spPr>
          <a:xfrm>
            <a:off x="1501596" y="5132640"/>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30%</a:t>
            </a:r>
            <a:endParaRPr>
              <a:solidFill>
                <a:schemeClr val="bg1"/>
              </a:solidFill>
              <a:latin typeface="Arial"/>
              <a:cs typeface="Arial"/>
            </a:endParaRPr>
          </a:p>
        </p:txBody>
      </p:sp>
      <p:sp>
        <p:nvSpPr>
          <p:cNvPr id="19" name="object 19"/>
          <p:cNvSpPr txBox="1"/>
          <p:nvPr/>
        </p:nvSpPr>
        <p:spPr>
          <a:xfrm>
            <a:off x="1501596" y="4285107"/>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40%</a:t>
            </a:r>
            <a:endParaRPr>
              <a:solidFill>
                <a:schemeClr val="bg1"/>
              </a:solidFill>
              <a:latin typeface="Arial"/>
              <a:cs typeface="Arial"/>
            </a:endParaRPr>
          </a:p>
        </p:txBody>
      </p:sp>
      <p:sp>
        <p:nvSpPr>
          <p:cNvPr id="20" name="object 20"/>
          <p:cNvSpPr txBox="1"/>
          <p:nvPr/>
        </p:nvSpPr>
        <p:spPr>
          <a:xfrm>
            <a:off x="1501596" y="3437762"/>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50%</a:t>
            </a:r>
            <a:endParaRPr>
              <a:solidFill>
                <a:schemeClr val="bg1"/>
              </a:solidFill>
              <a:latin typeface="Arial"/>
              <a:cs typeface="Arial"/>
            </a:endParaRPr>
          </a:p>
        </p:txBody>
      </p:sp>
      <p:sp>
        <p:nvSpPr>
          <p:cNvPr id="21" name="object 21"/>
          <p:cNvSpPr txBox="1"/>
          <p:nvPr/>
        </p:nvSpPr>
        <p:spPr>
          <a:xfrm>
            <a:off x="1501596" y="2590608"/>
            <a:ext cx="495300" cy="296235"/>
          </a:xfrm>
          <a:prstGeom prst="rect">
            <a:avLst/>
          </a:prstGeom>
        </p:spPr>
        <p:txBody>
          <a:bodyPr vert="horz" wrap="square" lIns="0" tIns="19050" rIns="0" bIns="0" rtlCol="0">
            <a:spAutoFit/>
          </a:bodyPr>
          <a:lstStyle/>
          <a:p>
            <a:pPr marL="19050">
              <a:spcBef>
                <a:spcPts val="150"/>
              </a:spcBef>
            </a:pPr>
            <a:r>
              <a:rPr spc="-38" dirty="0">
                <a:solidFill>
                  <a:schemeClr val="bg1"/>
                </a:solidFill>
                <a:latin typeface="Arial"/>
                <a:cs typeface="Arial"/>
              </a:rPr>
              <a:t>60%</a:t>
            </a:r>
            <a:endParaRPr>
              <a:solidFill>
                <a:schemeClr val="bg1"/>
              </a:solidFill>
              <a:latin typeface="Arial"/>
              <a:cs typeface="Arial"/>
            </a:endParaRPr>
          </a:p>
        </p:txBody>
      </p:sp>
      <p:sp>
        <p:nvSpPr>
          <p:cNvPr id="22" name="object 22"/>
          <p:cNvSpPr txBox="1"/>
          <p:nvPr/>
        </p:nvSpPr>
        <p:spPr>
          <a:xfrm>
            <a:off x="3813620" y="2049398"/>
            <a:ext cx="8218170" cy="343364"/>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Current</a:t>
            </a:r>
            <a:r>
              <a:rPr sz="2100" spc="-45" dirty="0">
                <a:solidFill>
                  <a:schemeClr val="bg1"/>
                </a:solidFill>
                <a:latin typeface="Arial"/>
                <a:cs typeface="Arial"/>
              </a:rPr>
              <a:t> </a:t>
            </a:r>
            <a:r>
              <a:rPr sz="2100" dirty="0">
                <a:solidFill>
                  <a:schemeClr val="bg1"/>
                </a:solidFill>
                <a:latin typeface="Arial"/>
                <a:cs typeface="Arial"/>
              </a:rPr>
              <a:t>usage</a:t>
            </a:r>
            <a:r>
              <a:rPr sz="2100" spc="-30" dirty="0">
                <a:solidFill>
                  <a:schemeClr val="bg1"/>
                </a:solidFill>
                <a:latin typeface="Arial"/>
                <a:cs typeface="Arial"/>
              </a:rPr>
              <a:t> </a:t>
            </a:r>
            <a:r>
              <a:rPr sz="2100" dirty="0">
                <a:solidFill>
                  <a:schemeClr val="bg1"/>
                </a:solidFill>
                <a:latin typeface="Arial"/>
                <a:cs typeface="Arial"/>
              </a:rPr>
              <a:t>and</a:t>
            </a:r>
            <a:r>
              <a:rPr sz="2100" spc="-30" dirty="0">
                <a:solidFill>
                  <a:schemeClr val="bg1"/>
                </a:solidFill>
                <a:latin typeface="Arial"/>
                <a:cs typeface="Arial"/>
              </a:rPr>
              <a:t> </a:t>
            </a:r>
            <a:r>
              <a:rPr sz="2100" dirty="0">
                <a:solidFill>
                  <a:schemeClr val="bg1"/>
                </a:solidFill>
                <a:latin typeface="Arial"/>
                <a:cs typeface="Arial"/>
              </a:rPr>
              <a:t>future</a:t>
            </a:r>
            <a:r>
              <a:rPr sz="2100" spc="-68" dirty="0">
                <a:solidFill>
                  <a:schemeClr val="bg1"/>
                </a:solidFill>
                <a:latin typeface="Arial"/>
                <a:cs typeface="Arial"/>
              </a:rPr>
              <a:t> </a:t>
            </a:r>
            <a:r>
              <a:rPr sz="2100" dirty="0">
                <a:solidFill>
                  <a:schemeClr val="bg1"/>
                </a:solidFill>
                <a:latin typeface="Arial"/>
                <a:cs typeface="Arial"/>
              </a:rPr>
              <a:t>preferences:</a:t>
            </a:r>
            <a:r>
              <a:rPr sz="2100" spc="-75" dirty="0">
                <a:solidFill>
                  <a:schemeClr val="bg1"/>
                </a:solidFill>
                <a:latin typeface="Arial"/>
                <a:cs typeface="Arial"/>
              </a:rPr>
              <a:t> </a:t>
            </a:r>
            <a:r>
              <a:rPr sz="2100" dirty="0">
                <a:solidFill>
                  <a:schemeClr val="bg1"/>
                </a:solidFill>
                <a:latin typeface="Arial"/>
                <a:cs typeface="Arial"/>
              </a:rPr>
              <a:t>staffing</a:t>
            </a:r>
            <a:r>
              <a:rPr sz="2100" spc="-60" dirty="0">
                <a:solidFill>
                  <a:schemeClr val="bg1"/>
                </a:solidFill>
                <a:latin typeface="Arial"/>
                <a:cs typeface="Arial"/>
              </a:rPr>
              <a:t> </a:t>
            </a:r>
            <a:r>
              <a:rPr sz="2100" dirty="0">
                <a:solidFill>
                  <a:schemeClr val="bg1"/>
                </a:solidFill>
                <a:latin typeface="Arial"/>
                <a:cs typeface="Arial"/>
              </a:rPr>
              <a:t>agencies</a:t>
            </a:r>
            <a:r>
              <a:rPr sz="2100" spc="-53" dirty="0">
                <a:solidFill>
                  <a:schemeClr val="bg1"/>
                </a:solidFill>
                <a:latin typeface="Arial"/>
                <a:cs typeface="Arial"/>
              </a:rPr>
              <a:t> </a:t>
            </a:r>
            <a:r>
              <a:rPr sz="2100" dirty="0">
                <a:solidFill>
                  <a:schemeClr val="bg1"/>
                </a:solidFill>
                <a:latin typeface="Arial"/>
                <a:cs typeface="Arial"/>
              </a:rPr>
              <a:t>vs.</a:t>
            </a:r>
            <a:r>
              <a:rPr sz="2100" spc="-8" dirty="0">
                <a:solidFill>
                  <a:schemeClr val="bg1"/>
                </a:solidFill>
                <a:latin typeface="Arial"/>
                <a:cs typeface="Arial"/>
              </a:rPr>
              <a:t> </a:t>
            </a:r>
            <a:r>
              <a:rPr sz="2100" spc="-15" dirty="0">
                <a:solidFill>
                  <a:schemeClr val="bg1"/>
                </a:solidFill>
                <a:latin typeface="Arial"/>
                <a:cs typeface="Arial"/>
              </a:rPr>
              <a:t>platforms</a:t>
            </a:r>
            <a:endParaRPr sz="2100">
              <a:solidFill>
                <a:schemeClr val="bg1"/>
              </a:solidFill>
              <a:latin typeface="Arial"/>
              <a:cs typeface="Arial"/>
            </a:endParaRPr>
          </a:p>
        </p:txBody>
      </p:sp>
      <p:sp>
        <p:nvSpPr>
          <p:cNvPr id="23" name="object 23"/>
          <p:cNvSpPr/>
          <p:nvPr/>
        </p:nvSpPr>
        <p:spPr>
          <a:xfrm>
            <a:off x="6793992" y="8417051"/>
            <a:ext cx="133350" cy="135255"/>
          </a:xfrm>
          <a:custGeom>
            <a:avLst/>
            <a:gdLst/>
            <a:ahLst/>
            <a:cxnLst/>
            <a:rect l="l" t="t" r="r" b="b"/>
            <a:pathLst>
              <a:path w="88900" h="90170">
                <a:moveTo>
                  <a:pt x="88391" y="0"/>
                </a:moveTo>
                <a:lnTo>
                  <a:pt x="0" y="0"/>
                </a:lnTo>
                <a:lnTo>
                  <a:pt x="0" y="89915"/>
                </a:lnTo>
                <a:lnTo>
                  <a:pt x="88391" y="89915"/>
                </a:lnTo>
                <a:lnTo>
                  <a:pt x="88391" y="0"/>
                </a:lnTo>
                <a:close/>
              </a:path>
            </a:pathLst>
          </a:custGeom>
          <a:solidFill>
            <a:srgbClr val="EC7C30"/>
          </a:solidFill>
        </p:spPr>
        <p:txBody>
          <a:bodyPr wrap="square" lIns="0" tIns="0" rIns="0" bIns="0" rtlCol="0"/>
          <a:lstStyle/>
          <a:p>
            <a:endParaRPr sz="2700">
              <a:solidFill>
                <a:schemeClr val="bg1"/>
              </a:solidFill>
            </a:endParaRPr>
          </a:p>
        </p:txBody>
      </p:sp>
      <p:sp>
        <p:nvSpPr>
          <p:cNvPr id="24" name="object 24"/>
          <p:cNvSpPr/>
          <p:nvPr/>
        </p:nvSpPr>
        <p:spPr>
          <a:xfrm>
            <a:off x="9379457" y="8417051"/>
            <a:ext cx="135255" cy="135255"/>
          </a:xfrm>
          <a:custGeom>
            <a:avLst/>
            <a:gdLst/>
            <a:ahLst/>
            <a:cxnLst/>
            <a:rect l="l" t="t" r="r" b="b"/>
            <a:pathLst>
              <a:path w="90170" h="90170">
                <a:moveTo>
                  <a:pt x="89915" y="0"/>
                </a:moveTo>
                <a:lnTo>
                  <a:pt x="0" y="0"/>
                </a:lnTo>
                <a:lnTo>
                  <a:pt x="0" y="89915"/>
                </a:lnTo>
                <a:lnTo>
                  <a:pt x="89915" y="89915"/>
                </a:lnTo>
                <a:lnTo>
                  <a:pt x="89915" y="0"/>
                </a:lnTo>
                <a:close/>
              </a:path>
            </a:pathLst>
          </a:custGeom>
          <a:solidFill>
            <a:srgbClr val="006FC0"/>
          </a:solidFill>
        </p:spPr>
        <p:txBody>
          <a:bodyPr wrap="square" lIns="0" tIns="0" rIns="0" bIns="0" rtlCol="0"/>
          <a:lstStyle/>
          <a:p>
            <a:endParaRPr sz="2700">
              <a:solidFill>
                <a:schemeClr val="bg1"/>
              </a:solidFill>
            </a:endParaRPr>
          </a:p>
        </p:txBody>
      </p:sp>
      <p:sp>
        <p:nvSpPr>
          <p:cNvPr id="25" name="object 25"/>
          <p:cNvSpPr txBox="1"/>
          <p:nvPr/>
        </p:nvSpPr>
        <p:spPr>
          <a:xfrm>
            <a:off x="1602638" y="7660508"/>
            <a:ext cx="11571923" cy="1285288"/>
          </a:xfrm>
          <a:prstGeom prst="rect">
            <a:avLst/>
          </a:prstGeom>
        </p:spPr>
        <p:txBody>
          <a:bodyPr vert="horz" wrap="square" lIns="0" tIns="33338" rIns="0" bIns="0" rtlCol="0">
            <a:spAutoFit/>
          </a:bodyPr>
          <a:lstStyle/>
          <a:p>
            <a:pPr marL="44768">
              <a:spcBef>
                <a:spcPts val="263"/>
              </a:spcBef>
            </a:pPr>
            <a:r>
              <a:rPr spc="-38" dirty="0">
                <a:solidFill>
                  <a:schemeClr val="bg1"/>
                </a:solidFill>
                <a:latin typeface="Arial"/>
                <a:cs typeface="Arial"/>
              </a:rPr>
              <a:t>0%</a:t>
            </a:r>
            <a:endParaRPr>
              <a:solidFill>
                <a:schemeClr val="bg1"/>
              </a:solidFill>
              <a:latin typeface="Arial"/>
              <a:cs typeface="Arial"/>
            </a:endParaRPr>
          </a:p>
          <a:p>
            <a:pPr marL="719138">
              <a:lnSpc>
                <a:spcPts val="2513"/>
              </a:lnSpc>
              <a:spcBef>
                <a:spcPts val="135"/>
              </a:spcBef>
              <a:tabLst>
                <a:tab pos="5587365" algn="l"/>
                <a:tab pos="10485120" algn="l"/>
              </a:tabLst>
            </a:pPr>
            <a:r>
              <a:rPr sz="2100" dirty="0">
                <a:solidFill>
                  <a:schemeClr val="bg1"/>
                </a:solidFill>
                <a:latin typeface="Arial"/>
                <a:cs typeface="Arial"/>
              </a:rPr>
              <a:t>Traditional</a:t>
            </a:r>
            <a:r>
              <a:rPr sz="2100" spc="-75" dirty="0">
                <a:solidFill>
                  <a:schemeClr val="bg1"/>
                </a:solidFill>
                <a:latin typeface="Arial"/>
                <a:cs typeface="Arial"/>
              </a:rPr>
              <a:t> </a:t>
            </a:r>
            <a:r>
              <a:rPr sz="2100" dirty="0">
                <a:solidFill>
                  <a:schemeClr val="bg1"/>
                </a:solidFill>
                <a:latin typeface="Arial"/>
                <a:cs typeface="Arial"/>
              </a:rPr>
              <a:t>staffing</a:t>
            </a:r>
            <a:r>
              <a:rPr sz="2100" spc="-53" dirty="0">
                <a:solidFill>
                  <a:schemeClr val="bg1"/>
                </a:solidFill>
                <a:latin typeface="Arial"/>
                <a:cs typeface="Arial"/>
              </a:rPr>
              <a:t> </a:t>
            </a:r>
            <a:r>
              <a:rPr sz="2100" dirty="0">
                <a:solidFill>
                  <a:schemeClr val="bg1"/>
                </a:solidFill>
                <a:latin typeface="Arial"/>
                <a:cs typeface="Arial"/>
              </a:rPr>
              <a:t>agencies</a:t>
            </a:r>
            <a:r>
              <a:rPr sz="2100" spc="-60" dirty="0">
                <a:solidFill>
                  <a:schemeClr val="bg1"/>
                </a:solidFill>
                <a:latin typeface="Arial"/>
                <a:cs typeface="Arial"/>
              </a:rPr>
              <a:t> </a:t>
            </a:r>
            <a:r>
              <a:rPr sz="2100" spc="-30" dirty="0">
                <a:solidFill>
                  <a:schemeClr val="bg1"/>
                </a:solidFill>
                <a:latin typeface="Arial"/>
                <a:cs typeface="Arial"/>
              </a:rPr>
              <a:t>only</a:t>
            </a:r>
            <a:r>
              <a:rPr sz="2100" dirty="0">
                <a:solidFill>
                  <a:schemeClr val="bg1"/>
                </a:solidFill>
                <a:latin typeface="Arial"/>
                <a:cs typeface="Arial"/>
              </a:rPr>
              <a:t>	Online</a:t>
            </a:r>
            <a:r>
              <a:rPr sz="2100" spc="-60" dirty="0">
                <a:solidFill>
                  <a:schemeClr val="bg1"/>
                </a:solidFill>
                <a:latin typeface="Arial"/>
                <a:cs typeface="Arial"/>
              </a:rPr>
              <a:t> </a:t>
            </a:r>
            <a:r>
              <a:rPr sz="2100" dirty="0">
                <a:solidFill>
                  <a:schemeClr val="bg1"/>
                </a:solidFill>
                <a:latin typeface="Arial"/>
                <a:cs typeface="Arial"/>
              </a:rPr>
              <a:t>platforms</a:t>
            </a:r>
            <a:r>
              <a:rPr sz="2100" spc="-60" dirty="0">
                <a:solidFill>
                  <a:schemeClr val="bg1"/>
                </a:solidFill>
                <a:latin typeface="Arial"/>
                <a:cs typeface="Arial"/>
              </a:rPr>
              <a:t> </a:t>
            </a:r>
            <a:r>
              <a:rPr sz="2100" spc="-30" dirty="0">
                <a:solidFill>
                  <a:schemeClr val="bg1"/>
                </a:solidFill>
                <a:latin typeface="Arial"/>
                <a:cs typeface="Arial"/>
              </a:rPr>
              <a:t>only</a:t>
            </a:r>
            <a:r>
              <a:rPr sz="2100" dirty="0">
                <a:solidFill>
                  <a:schemeClr val="bg1"/>
                </a:solidFill>
                <a:latin typeface="Arial"/>
                <a:cs typeface="Arial"/>
              </a:rPr>
              <a:t>	Use</a:t>
            </a:r>
            <a:r>
              <a:rPr sz="2100" spc="-45" dirty="0">
                <a:solidFill>
                  <a:schemeClr val="bg1"/>
                </a:solidFill>
                <a:latin typeface="Arial"/>
                <a:cs typeface="Arial"/>
              </a:rPr>
              <a:t> </a:t>
            </a:r>
            <a:r>
              <a:rPr sz="2100" spc="-30" dirty="0">
                <a:solidFill>
                  <a:schemeClr val="bg1"/>
                </a:solidFill>
                <a:latin typeface="Arial"/>
                <a:cs typeface="Arial"/>
              </a:rPr>
              <a:t>both</a:t>
            </a:r>
            <a:endParaRPr sz="2100">
              <a:solidFill>
                <a:schemeClr val="bg1"/>
              </a:solidFill>
              <a:latin typeface="Arial"/>
              <a:cs typeface="Arial"/>
            </a:endParaRPr>
          </a:p>
          <a:p>
            <a:pPr marL="5385435">
              <a:lnSpc>
                <a:spcPts val="2513"/>
              </a:lnSpc>
              <a:tabLst>
                <a:tab pos="7971473" algn="l"/>
              </a:tabLst>
            </a:pPr>
            <a:r>
              <a:rPr sz="2100" spc="-15" dirty="0">
                <a:solidFill>
                  <a:schemeClr val="bg1"/>
                </a:solidFill>
                <a:latin typeface="Arial"/>
                <a:cs typeface="Arial"/>
              </a:rPr>
              <a:t>Current</a:t>
            </a:r>
            <a:r>
              <a:rPr sz="2100" dirty="0">
                <a:solidFill>
                  <a:schemeClr val="bg1"/>
                </a:solidFill>
                <a:latin typeface="Arial"/>
                <a:cs typeface="Arial"/>
              </a:rPr>
              <a:t>	</a:t>
            </a:r>
            <a:r>
              <a:rPr sz="2100" spc="-15" dirty="0">
                <a:solidFill>
                  <a:schemeClr val="bg1"/>
                </a:solidFill>
                <a:latin typeface="Arial"/>
                <a:cs typeface="Arial"/>
              </a:rPr>
              <a:t>Preference</a:t>
            </a:r>
            <a:endParaRPr sz="2100">
              <a:solidFill>
                <a:schemeClr val="bg1"/>
              </a:solidFill>
              <a:latin typeface="Arial"/>
              <a:cs typeface="Arial"/>
            </a:endParaRPr>
          </a:p>
          <a:p>
            <a:pPr marL="19050">
              <a:spcBef>
                <a:spcPts val="743"/>
              </a:spcBef>
            </a:pPr>
            <a:r>
              <a:rPr sz="1500" dirty="0">
                <a:solidFill>
                  <a:schemeClr val="bg1"/>
                </a:solidFill>
                <a:latin typeface="Arial"/>
                <a:cs typeface="Arial"/>
              </a:rPr>
              <a:t>Which</a:t>
            </a:r>
            <a:r>
              <a:rPr sz="1500" spc="-90" dirty="0">
                <a:solidFill>
                  <a:schemeClr val="bg1"/>
                </a:solidFill>
                <a:latin typeface="Arial"/>
                <a:cs typeface="Arial"/>
              </a:rPr>
              <a:t> </a:t>
            </a:r>
            <a:r>
              <a:rPr sz="1500" dirty="0">
                <a:solidFill>
                  <a:schemeClr val="bg1"/>
                </a:solidFill>
                <a:latin typeface="Arial"/>
                <a:cs typeface="Arial"/>
              </a:rPr>
              <a:t>of</a:t>
            </a:r>
            <a:r>
              <a:rPr sz="1500" spc="-38" dirty="0">
                <a:solidFill>
                  <a:schemeClr val="bg1"/>
                </a:solidFill>
                <a:latin typeface="Arial"/>
                <a:cs typeface="Arial"/>
              </a:rPr>
              <a:t> </a:t>
            </a:r>
            <a:r>
              <a:rPr sz="1500" dirty="0">
                <a:solidFill>
                  <a:schemeClr val="bg1"/>
                </a:solidFill>
                <a:latin typeface="Arial"/>
                <a:cs typeface="Arial"/>
              </a:rPr>
              <a:t>these</a:t>
            </a:r>
            <a:r>
              <a:rPr sz="1500" spc="-60" dirty="0">
                <a:solidFill>
                  <a:schemeClr val="bg1"/>
                </a:solidFill>
                <a:latin typeface="Arial"/>
                <a:cs typeface="Arial"/>
              </a:rPr>
              <a:t> </a:t>
            </a:r>
            <a:r>
              <a:rPr sz="1500" dirty="0">
                <a:solidFill>
                  <a:schemeClr val="bg1"/>
                </a:solidFill>
                <a:latin typeface="Arial"/>
                <a:cs typeface="Arial"/>
              </a:rPr>
              <a:t>have</a:t>
            </a:r>
            <a:r>
              <a:rPr sz="1500" spc="-30" dirty="0">
                <a:solidFill>
                  <a:schemeClr val="bg1"/>
                </a:solidFill>
                <a:latin typeface="Arial"/>
                <a:cs typeface="Arial"/>
              </a:rPr>
              <a:t> </a:t>
            </a:r>
            <a:r>
              <a:rPr sz="1500" dirty="0">
                <a:solidFill>
                  <a:schemeClr val="bg1"/>
                </a:solidFill>
                <a:latin typeface="Arial"/>
                <a:cs typeface="Arial"/>
              </a:rPr>
              <a:t>you</a:t>
            </a:r>
            <a:r>
              <a:rPr sz="1500" spc="-8" dirty="0">
                <a:solidFill>
                  <a:schemeClr val="bg1"/>
                </a:solidFill>
                <a:latin typeface="Arial"/>
                <a:cs typeface="Arial"/>
              </a:rPr>
              <a:t> </a:t>
            </a:r>
            <a:r>
              <a:rPr sz="1500" dirty="0">
                <a:solidFill>
                  <a:schemeClr val="bg1"/>
                </a:solidFill>
                <a:latin typeface="Arial"/>
                <a:cs typeface="Arial"/>
              </a:rPr>
              <a:t>used?</a:t>
            </a:r>
            <a:r>
              <a:rPr sz="1500" spc="-53" dirty="0">
                <a:solidFill>
                  <a:schemeClr val="bg1"/>
                </a:solidFill>
                <a:latin typeface="Arial"/>
                <a:cs typeface="Arial"/>
              </a:rPr>
              <a:t> </a:t>
            </a:r>
            <a:r>
              <a:rPr sz="1500" dirty="0">
                <a:solidFill>
                  <a:schemeClr val="bg1"/>
                </a:solidFill>
                <a:latin typeface="Arial"/>
                <a:cs typeface="Arial"/>
              </a:rPr>
              <a:t>And:</a:t>
            </a:r>
            <a:r>
              <a:rPr sz="1500" spc="-38" dirty="0">
                <a:solidFill>
                  <a:schemeClr val="bg1"/>
                </a:solidFill>
                <a:latin typeface="Arial"/>
                <a:cs typeface="Arial"/>
              </a:rPr>
              <a:t> </a:t>
            </a:r>
            <a:r>
              <a:rPr sz="1500" dirty="0">
                <a:solidFill>
                  <a:schemeClr val="bg1"/>
                </a:solidFill>
                <a:latin typeface="Arial"/>
                <a:cs typeface="Arial"/>
              </a:rPr>
              <a:t>If</a:t>
            </a:r>
            <a:r>
              <a:rPr sz="1500" spc="-45" dirty="0">
                <a:solidFill>
                  <a:schemeClr val="bg1"/>
                </a:solidFill>
                <a:latin typeface="Arial"/>
                <a:cs typeface="Arial"/>
              </a:rPr>
              <a:t> </a:t>
            </a:r>
            <a:r>
              <a:rPr sz="1500" dirty="0">
                <a:solidFill>
                  <a:schemeClr val="bg1"/>
                </a:solidFill>
                <a:latin typeface="Arial"/>
                <a:cs typeface="Arial"/>
              </a:rPr>
              <a:t>you</a:t>
            </a:r>
            <a:r>
              <a:rPr sz="1500" spc="-8" dirty="0">
                <a:solidFill>
                  <a:schemeClr val="bg1"/>
                </a:solidFill>
                <a:latin typeface="Arial"/>
                <a:cs typeface="Arial"/>
              </a:rPr>
              <a:t> </a:t>
            </a:r>
            <a:r>
              <a:rPr sz="1500" dirty="0">
                <a:solidFill>
                  <a:schemeClr val="bg1"/>
                </a:solidFill>
                <a:latin typeface="Arial"/>
                <a:cs typeface="Arial"/>
              </a:rPr>
              <a:t>were</a:t>
            </a:r>
            <a:r>
              <a:rPr sz="1500" spc="-15" dirty="0">
                <a:solidFill>
                  <a:schemeClr val="bg1"/>
                </a:solidFill>
                <a:latin typeface="Arial"/>
                <a:cs typeface="Arial"/>
              </a:rPr>
              <a:t> </a:t>
            </a:r>
            <a:r>
              <a:rPr sz="1500" dirty="0">
                <a:solidFill>
                  <a:schemeClr val="bg1"/>
                </a:solidFill>
                <a:latin typeface="Arial"/>
                <a:cs typeface="Arial"/>
              </a:rPr>
              <a:t>to</a:t>
            </a:r>
            <a:r>
              <a:rPr sz="1500" spc="-45" dirty="0">
                <a:solidFill>
                  <a:schemeClr val="bg1"/>
                </a:solidFill>
                <a:latin typeface="Arial"/>
                <a:cs typeface="Arial"/>
              </a:rPr>
              <a:t> </a:t>
            </a:r>
            <a:r>
              <a:rPr sz="1500" dirty="0">
                <a:solidFill>
                  <a:schemeClr val="bg1"/>
                </a:solidFill>
                <a:latin typeface="Arial"/>
                <a:cs typeface="Arial"/>
              </a:rPr>
              <a:t>look</a:t>
            </a:r>
            <a:r>
              <a:rPr sz="1500" spc="-23" dirty="0">
                <a:solidFill>
                  <a:schemeClr val="bg1"/>
                </a:solidFill>
                <a:latin typeface="Arial"/>
                <a:cs typeface="Arial"/>
              </a:rPr>
              <a:t> </a:t>
            </a:r>
            <a:r>
              <a:rPr sz="1500" dirty="0">
                <a:solidFill>
                  <a:schemeClr val="bg1"/>
                </a:solidFill>
                <a:latin typeface="Arial"/>
                <a:cs typeface="Arial"/>
              </a:rPr>
              <a:t>for</a:t>
            </a:r>
            <a:r>
              <a:rPr sz="1500" spc="-68" dirty="0">
                <a:solidFill>
                  <a:schemeClr val="bg1"/>
                </a:solidFill>
                <a:latin typeface="Arial"/>
                <a:cs typeface="Arial"/>
              </a:rPr>
              <a:t> </a:t>
            </a:r>
            <a:r>
              <a:rPr sz="1500" dirty="0">
                <a:solidFill>
                  <a:schemeClr val="bg1"/>
                </a:solidFill>
                <a:latin typeface="Arial"/>
                <a:cs typeface="Arial"/>
              </a:rPr>
              <a:t>a</a:t>
            </a:r>
            <a:r>
              <a:rPr sz="1500" spc="-30" dirty="0">
                <a:solidFill>
                  <a:schemeClr val="bg1"/>
                </a:solidFill>
                <a:latin typeface="Arial"/>
                <a:cs typeface="Arial"/>
              </a:rPr>
              <a:t> </a:t>
            </a:r>
            <a:r>
              <a:rPr sz="1500" dirty="0">
                <a:solidFill>
                  <a:schemeClr val="bg1"/>
                </a:solidFill>
                <a:latin typeface="Arial"/>
                <a:cs typeface="Arial"/>
              </a:rPr>
              <a:t>future</a:t>
            </a:r>
            <a:r>
              <a:rPr sz="1500" spc="-60" dirty="0">
                <a:solidFill>
                  <a:schemeClr val="bg1"/>
                </a:solidFill>
                <a:latin typeface="Arial"/>
                <a:cs typeface="Arial"/>
              </a:rPr>
              <a:t> </a:t>
            </a:r>
            <a:r>
              <a:rPr sz="1500" dirty="0">
                <a:solidFill>
                  <a:schemeClr val="bg1"/>
                </a:solidFill>
                <a:latin typeface="Arial"/>
                <a:cs typeface="Arial"/>
              </a:rPr>
              <a:t>travel</a:t>
            </a:r>
            <a:r>
              <a:rPr sz="1500" spc="-30" dirty="0">
                <a:solidFill>
                  <a:schemeClr val="bg1"/>
                </a:solidFill>
                <a:latin typeface="Arial"/>
                <a:cs typeface="Arial"/>
              </a:rPr>
              <a:t> </a:t>
            </a:r>
            <a:r>
              <a:rPr sz="1500" dirty="0">
                <a:solidFill>
                  <a:schemeClr val="bg1"/>
                </a:solidFill>
                <a:latin typeface="Arial"/>
                <a:cs typeface="Arial"/>
              </a:rPr>
              <a:t>nurse</a:t>
            </a:r>
            <a:r>
              <a:rPr sz="1500" spc="-53" dirty="0">
                <a:solidFill>
                  <a:schemeClr val="bg1"/>
                </a:solidFill>
                <a:latin typeface="Arial"/>
                <a:cs typeface="Arial"/>
              </a:rPr>
              <a:t> </a:t>
            </a:r>
            <a:r>
              <a:rPr sz="1500" dirty="0">
                <a:solidFill>
                  <a:schemeClr val="bg1"/>
                </a:solidFill>
                <a:latin typeface="Arial"/>
                <a:cs typeface="Arial"/>
              </a:rPr>
              <a:t>position,</a:t>
            </a:r>
            <a:r>
              <a:rPr sz="1500" spc="-38" dirty="0">
                <a:solidFill>
                  <a:schemeClr val="bg1"/>
                </a:solidFill>
                <a:latin typeface="Arial"/>
                <a:cs typeface="Arial"/>
              </a:rPr>
              <a:t> </a:t>
            </a:r>
            <a:r>
              <a:rPr sz="1500" dirty="0">
                <a:solidFill>
                  <a:schemeClr val="bg1"/>
                </a:solidFill>
                <a:latin typeface="Arial"/>
                <a:cs typeface="Arial"/>
              </a:rPr>
              <a:t>which</a:t>
            </a:r>
            <a:r>
              <a:rPr sz="1500" spc="-15" dirty="0">
                <a:solidFill>
                  <a:schemeClr val="bg1"/>
                </a:solidFill>
                <a:latin typeface="Arial"/>
                <a:cs typeface="Arial"/>
              </a:rPr>
              <a:t> </a:t>
            </a:r>
            <a:r>
              <a:rPr sz="1500" dirty="0">
                <a:solidFill>
                  <a:schemeClr val="bg1"/>
                </a:solidFill>
                <a:latin typeface="Arial"/>
                <a:cs typeface="Arial"/>
              </a:rPr>
              <a:t>of</a:t>
            </a:r>
            <a:r>
              <a:rPr sz="1500" spc="-45" dirty="0">
                <a:solidFill>
                  <a:schemeClr val="bg1"/>
                </a:solidFill>
                <a:latin typeface="Arial"/>
                <a:cs typeface="Arial"/>
              </a:rPr>
              <a:t> </a:t>
            </a:r>
            <a:r>
              <a:rPr sz="1500" dirty="0">
                <a:solidFill>
                  <a:schemeClr val="bg1"/>
                </a:solidFill>
                <a:latin typeface="Arial"/>
                <a:cs typeface="Arial"/>
              </a:rPr>
              <a:t>these</a:t>
            </a:r>
            <a:r>
              <a:rPr sz="1500" spc="-53" dirty="0">
                <a:solidFill>
                  <a:schemeClr val="bg1"/>
                </a:solidFill>
                <a:latin typeface="Arial"/>
                <a:cs typeface="Arial"/>
              </a:rPr>
              <a:t> </a:t>
            </a:r>
            <a:r>
              <a:rPr sz="1500" dirty="0">
                <a:solidFill>
                  <a:schemeClr val="bg1"/>
                </a:solidFill>
                <a:latin typeface="Arial"/>
                <a:cs typeface="Arial"/>
              </a:rPr>
              <a:t>would</a:t>
            </a:r>
            <a:r>
              <a:rPr sz="1500" spc="-8" dirty="0">
                <a:solidFill>
                  <a:schemeClr val="bg1"/>
                </a:solidFill>
                <a:latin typeface="Arial"/>
                <a:cs typeface="Arial"/>
              </a:rPr>
              <a:t> </a:t>
            </a:r>
            <a:r>
              <a:rPr sz="1500" dirty="0">
                <a:solidFill>
                  <a:schemeClr val="bg1"/>
                </a:solidFill>
                <a:latin typeface="Arial"/>
                <a:cs typeface="Arial"/>
              </a:rPr>
              <a:t>you</a:t>
            </a:r>
            <a:r>
              <a:rPr sz="1500" spc="-8" dirty="0">
                <a:solidFill>
                  <a:schemeClr val="bg1"/>
                </a:solidFill>
                <a:latin typeface="Arial"/>
                <a:cs typeface="Arial"/>
              </a:rPr>
              <a:t> </a:t>
            </a:r>
            <a:r>
              <a:rPr sz="1500" dirty="0">
                <a:solidFill>
                  <a:schemeClr val="bg1"/>
                </a:solidFill>
                <a:latin typeface="Arial"/>
                <a:cs typeface="Arial"/>
              </a:rPr>
              <a:t>prefer</a:t>
            </a:r>
            <a:r>
              <a:rPr sz="1500" spc="-45" dirty="0">
                <a:solidFill>
                  <a:schemeClr val="bg1"/>
                </a:solidFill>
                <a:latin typeface="Arial"/>
                <a:cs typeface="Arial"/>
              </a:rPr>
              <a:t> </a:t>
            </a:r>
            <a:r>
              <a:rPr sz="1500" dirty="0">
                <a:solidFill>
                  <a:schemeClr val="bg1"/>
                </a:solidFill>
                <a:latin typeface="Arial"/>
                <a:cs typeface="Arial"/>
              </a:rPr>
              <a:t>to use?</a:t>
            </a:r>
            <a:r>
              <a:rPr sz="1500" spc="-60" dirty="0">
                <a:solidFill>
                  <a:schemeClr val="bg1"/>
                </a:solidFill>
                <a:latin typeface="Arial"/>
                <a:cs typeface="Arial"/>
              </a:rPr>
              <a:t> </a:t>
            </a:r>
            <a:r>
              <a:rPr sz="1500" spc="-15" dirty="0">
                <a:solidFill>
                  <a:schemeClr val="bg1"/>
                </a:solidFill>
                <a:latin typeface="Arial"/>
                <a:cs typeface="Arial"/>
              </a:rPr>
              <a:t>N=388.</a:t>
            </a:r>
            <a:endParaRPr sz="1500">
              <a:solidFill>
                <a:schemeClr val="bg1"/>
              </a:solidFill>
              <a:latin typeface="Arial"/>
              <a:cs typeface="Arial"/>
            </a:endParaRPr>
          </a:p>
        </p:txBody>
      </p:sp>
      <p:grpSp>
        <p:nvGrpSpPr>
          <p:cNvPr id="26" name="object 26"/>
          <p:cNvGrpSpPr/>
          <p:nvPr/>
        </p:nvGrpSpPr>
        <p:grpSpPr>
          <a:xfrm>
            <a:off x="2736341" y="3412807"/>
            <a:ext cx="6637973" cy="3462338"/>
            <a:chOff x="1824227" y="2275204"/>
            <a:chExt cx="4425315" cy="2308225"/>
          </a:xfrm>
        </p:grpSpPr>
        <p:sp>
          <p:nvSpPr>
            <p:cNvPr id="27" name="object 27"/>
            <p:cNvSpPr/>
            <p:nvPr/>
          </p:nvSpPr>
          <p:spPr>
            <a:xfrm>
              <a:off x="1824227" y="2275204"/>
              <a:ext cx="2139315" cy="1004569"/>
            </a:xfrm>
            <a:custGeom>
              <a:avLst/>
              <a:gdLst/>
              <a:ahLst/>
              <a:cxnLst/>
              <a:rect l="l" t="t" r="r" b="b"/>
              <a:pathLst>
                <a:path w="2139315" h="1004570">
                  <a:moveTo>
                    <a:pt x="2064415" y="981565"/>
                  </a:moveTo>
                  <a:lnTo>
                    <a:pt x="2053717" y="1004570"/>
                  </a:lnTo>
                  <a:lnTo>
                    <a:pt x="2138934" y="1002157"/>
                  </a:lnTo>
                  <a:lnTo>
                    <a:pt x="2126800" y="986917"/>
                  </a:lnTo>
                  <a:lnTo>
                    <a:pt x="2075942" y="986917"/>
                  </a:lnTo>
                  <a:lnTo>
                    <a:pt x="2064415" y="981565"/>
                  </a:lnTo>
                  <a:close/>
                </a:path>
                <a:path w="2139315" h="1004570">
                  <a:moveTo>
                    <a:pt x="2075125" y="958538"/>
                  </a:moveTo>
                  <a:lnTo>
                    <a:pt x="2064415" y="981565"/>
                  </a:lnTo>
                  <a:lnTo>
                    <a:pt x="2075942" y="986917"/>
                  </a:lnTo>
                  <a:lnTo>
                    <a:pt x="2086737" y="963930"/>
                  </a:lnTo>
                  <a:lnTo>
                    <a:pt x="2075125" y="958538"/>
                  </a:lnTo>
                  <a:close/>
                </a:path>
                <a:path w="2139315" h="1004570">
                  <a:moveTo>
                    <a:pt x="2085848" y="935482"/>
                  </a:moveTo>
                  <a:lnTo>
                    <a:pt x="2075125" y="958538"/>
                  </a:lnTo>
                  <a:lnTo>
                    <a:pt x="2086737" y="963930"/>
                  </a:lnTo>
                  <a:lnTo>
                    <a:pt x="2075942" y="986917"/>
                  </a:lnTo>
                  <a:lnTo>
                    <a:pt x="2126800" y="986917"/>
                  </a:lnTo>
                  <a:lnTo>
                    <a:pt x="2085848" y="935482"/>
                  </a:lnTo>
                  <a:close/>
                </a:path>
                <a:path w="2139315" h="1004570">
                  <a:moveTo>
                    <a:pt x="10668" y="0"/>
                  </a:moveTo>
                  <a:lnTo>
                    <a:pt x="0" y="23114"/>
                  </a:lnTo>
                  <a:lnTo>
                    <a:pt x="2064415" y="981565"/>
                  </a:lnTo>
                  <a:lnTo>
                    <a:pt x="2075125" y="958538"/>
                  </a:lnTo>
                  <a:lnTo>
                    <a:pt x="10668" y="0"/>
                  </a:lnTo>
                  <a:close/>
                </a:path>
              </a:pathLst>
            </a:custGeom>
            <a:solidFill>
              <a:srgbClr val="000000"/>
            </a:solidFill>
          </p:spPr>
          <p:txBody>
            <a:bodyPr wrap="square" lIns="0" tIns="0" rIns="0" bIns="0" rtlCol="0"/>
            <a:lstStyle/>
            <a:p>
              <a:endParaRPr sz="2700">
                <a:solidFill>
                  <a:schemeClr val="bg1"/>
                </a:solidFill>
              </a:endParaRPr>
            </a:p>
          </p:txBody>
        </p:sp>
        <p:sp>
          <p:nvSpPr>
            <p:cNvPr id="28" name="object 28"/>
            <p:cNvSpPr/>
            <p:nvPr/>
          </p:nvSpPr>
          <p:spPr>
            <a:xfrm>
              <a:off x="4565650" y="3429761"/>
              <a:ext cx="1684020" cy="1153795"/>
            </a:xfrm>
            <a:custGeom>
              <a:avLst/>
              <a:gdLst/>
              <a:ahLst/>
              <a:cxnLst/>
              <a:rect l="l" t="t" r="r" b="b"/>
              <a:pathLst>
                <a:path w="1684020" h="1153795">
                  <a:moveTo>
                    <a:pt x="1613394" y="32469"/>
                  </a:moveTo>
                  <a:lnTo>
                    <a:pt x="0" y="1132458"/>
                  </a:lnTo>
                  <a:lnTo>
                    <a:pt x="14224" y="1153540"/>
                  </a:lnTo>
                  <a:lnTo>
                    <a:pt x="1627656" y="53398"/>
                  </a:lnTo>
                  <a:lnTo>
                    <a:pt x="1613394" y="32469"/>
                  </a:lnTo>
                  <a:close/>
                </a:path>
                <a:path w="1684020" h="1153795">
                  <a:moveTo>
                    <a:pt x="1669409" y="25273"/>
                  </a:moveTo>
                  <a:lnTo>
                    <a:pt x="1623949" y="25273"/>
                  </a:lnTo>
                  <a:lnTo>
                    <a:pt x="1638173" y="46227"/>
                  </a:lnTo>
                  <a:lnTo>
                    <a:pt x="1627656" y="53398"/>
                  </a:lnTo>
                  <a:lnTo>
                    <a:pt x="1641983" y="74422"/>
                  </a:lnTo>
                  <a:lnTo>
                    <a:pt x="1669409" y="25273"/>
                  </a:lnTo>
                  <a:close/>
                </a:path>
                <a:path w="1684020" h="1153795">
                  <a:moveTo>
                    <a:pt x="1623949" y="25273"/>
                  </a:moveTo>
                  <a:lnTo>
                    <a:pt x="1613394" y="32469"/>
                  </a:lnTo>
                  <a:lnTo>
                    <a:pt x="1627656" y="53398"/>
                  </a:lnTo>
                  <a:lnTo>
                    <a:pt x="1638173" y="46227"/>
                  </a:lnTo>
                  <a:lnTo>
                    <a:pt x="1623949" y="25273"/>
                  </a:lnTo>
                  <a:close/>
                </a:path>
                <a:path w="1684020" h="1153795">
                  <a:moveTo>
                    <a:pt x="1683512" y="0"/>
                  </a:moveTo>
                  <a:lnTo>
                    <a:pt x="1599057" y="11429"/>
                  </a:lnTo>
                  <a:lnTo>
                    <a:pt x="1613394" y="32469"/>
                  </a:lnTo>
                  <a:lnTo>
                    <a:pt x="1623949" y="25273"/>
                  </a:lnTo>
                  <a:lnTo>
                    <a:pt x="1669409" y="25273"/>
                  </a:lnTo>
                  <a:lnTo>
                    <a:pt x="1683512" y="0"/>
                  </a:lnTo>
                  <a:close/>
                </a:path>
              </a:pathLst>
            </a:custGeom>
            <a:solidFill>
              <a:srgbClr val="006FC0"/>
            </a:solidFill>
          </p:spPr>
          <p:txBody>
            <a:bodyPr wrap="square" lIns="0" tIns="0" rIns="0" bIns="0" rtlCol="0"/>
            <a:lstStyle/>
            <a:p>
              <a:endParaRPr sz="2700">
                <a:solidFill>
                  <a:schemeClr val="bg1"/>
                </a:solidFill>
              </a:endParaRPr>
            </a:p>
          </p:txBody>
        </p:sp>
      </p:grpSp>
      <p:sp>
        <p:nvSpPr>
          <p:cNvPr id="29" name="object 29"/>
          <p:cNvSpPr txBox="1"/>
          <p:nvPr/>
        </p:nvSpPr>
        <p:spPr>
          <a:xfrm>
            <a:off x="14521814" y="3009824"/>
            <a:ext cx="2986088" cy="481863"/>
          </a:xfrm>
          <a:prstGeom prst="rect">
            <a:avLst/>
          </a:prstGeom>
        </p:spPr>
        <p:txBody>
          <a:bodyPr vert="horz" wrap="square" lIns="0" tIns="20003" rIns="0" bIns="0" rtlCol="0">
            <a:spAutoFit/>
          </a:bodyPr>
          <a:lstStyle/>
          <a:p>
            <a:pPr marL="19050">
              <a:spcBef>
                <a:spcPts val="158"/>
              </a:spcBef>
            </a:pPr>
            <a:r>
              <a:rPr sz="3000" dirty="0">
                <a:solidFill>
                  <a:schemeClr val="bg1"/>
                </a:solidFill>
                <a:latin typeface="Arial"/>
                <a:cs typeface="Arial"/>
              </a:rPr>
              <a:t>Nurse</a:t>
            </a:r>
            <a:r>
              <a:rPr sz="3000" spc="-38" dirty="0">
                <a:solidFill>
                  <a:schemeClr val="bg1"/>
                </a:solidFill>
                <a:latin typeface="Arial"/>
                <a:cs typeface="Arial"/>
              </a:rPr>
              <a:t> </a:t>
            </a:r>
            <a:r>
              <a:rPr sz="3000" spc="-15" dirty="0">
                <a:solidFill>
                  <a:schemeClr val="bg1"/>
                </a:solidFill>
                <a:latin typeface="Arial"/>
                <a:cs typeface="Arial"/>
              </a:rPr>
              <a:t>preference</a:t>
            </a:r>
            <a:endParaRPr sz="3000" dirty="0">
              <a:solidFill>
                <a:schemeClr val="bg1"/>
              </a:solidFill>
              <a:latin typeface="Arial"/>
              <a:cs typeface="Arial"/>
            </a:endParaRPr>
          </a:p>
        </p:txBody>
      </p:sp>
      <p:sp>
        <p:nvSpPr>
          <p:cNvPr id="30" name="object 30"/>
          <p:cNvSpPr txBox="1"/>
          <p:nvPr/>
        </p:nvSpPr>
        <p:spPr>
          <a:xfrm>
            <a:off x="14521814" y="3468053"/>
            <a:ext cx="2156460" cy="481863"/>
          </a:xfrm>
          <a:prstGeom prst="rect">
            <a:avLst/>
          </a:prstGeom>
        </p:spPr>
        <p:txBody>
          <a:bodyPr vert="horz" wrap="square" lIns="0" tIns="20003" rIns="0" bIns="0" rtlCol="0">
            <a:spAutoFit/>
          </a:bodyPr>
          <a:lstStyle/>
          <a:p>
            <a:pPr marL="19050">
              <a:spcBef>
                <a:spcPts val="158"/>
              </a:spcBef>
            </a:pPr>
            <a:r>
              <a:rPr sz="3000" dirty="0">
                <a:solidFill>
                  <a:schemeClr val="bg1"/>
                </a:solidFill>
                <a:latin typeface="Arial"/>
                <a:cs typeface="Arial"/>
              </a:rPr>
              <a:t>for</a:t>
            </a:r>
            <a:r>
              <a:rPr sz="3000" spc="-23" dirty="0">
                <a:solidFill>
                  <a:schemeClr val="bg1"/>
                </a:solidFill>
                <a:latin typeface="Arial"/>
                <a:cs typeface="Arial"/>
              </a:rPr>
              <a:t> </a:t>
            </a:r>
            <a:r>
              <a:rPr sz="3000" spc="-15" dirty="0">
                <a:solidFill>
                  <a:schemeClr val="bg1"/>
                </a:solidFill>
                <a:latin typeface="Arial"/>
                <a:cs typeface="Arial"/>
              </a:rPr>
              <a:t>platforms</a:t>
            </a:r>
            <a:endParaRPr sz="3000" dirty="0">
              <a:solidFill>
                <a:schemeClr val="bg1"/>
              </a:solidFill>
              <a:latin typeface="Arial"/>
              <a:cs typeface="Arial"/>
            </a:endParaRPr>
          </a:p>
        </p:txBody>
      </p:sp>
      <p:sp>
        <p:nvSpPr>
          <p:cNvPr id="31" name="object 31"/>
          <p:cNvSpPr txBox="1"/>
          <p:nvPr/>
        </p:nvSpPr>
        <p:spPr>
          <a:xfrm>
            <a:off x="14521814" y="3925253"/>
            <a:ext cx="3402330" cy="943528"/>
          </a:xfrm>
          <a:prstGeom prst="rect">
            <a:avLst/>
          </a:prstGeom>
        </p:spPr>
        <p:txBody>
          <a:bodyPr vert="horz" wrap="square" lIns="0" tIns="20003" rIns="0" bIns="0" rtlCol="0">
            <a:spAutoFit/>
          </a:bodyPr>
          <a:lstStyle/>
          <a:p>
            <a:pPr marL="19050" marR="7620">
              <a:spcBef>
                <a:spcPts val="158"/>
              </a:spcBef>
            </a:pPr>
            <a:r>
              <a:rPr sz="3000" dirty="0">
                <a:solidFill>
                  <a:schemeClr val="bg1"/>
                </a:solidFill>
                <a:latin typeface="Arial"/>
                <a:cs typeface="Arial"/>
              </a:rPr>
              <a:t>exceeds</a:t>
            </a:r>
            <a:r>
              <a:rPr sz="3000" spc="-68" dirty="0">
                <a:solidFill>
                  <a:schemeClr val="bg1"/>
                </a:solidFill>
                <a:latin typeface="Arial"/>
                <a:cs typeface="Arial"/>
              </a:rPr>
              <a:t> </a:t>
            </a:r>
            <a:r>
              <a:rPr sz="3000" spc="-15" dirty="0">
                <a:solidFill>
                  <a:schemeClr val="bg1"/>
                </a:solidFill>
                <a:latin typeface="Arial"/>
                <a:cs typeface="Arial"/>
              </a:rPr>
              <a:t>historic </a:t>
            </a:r>
            <a:r>
              <a:rPr sz="3000" dirty="0">
                <a:solidFill>
                  <a:schemeClr val="bg1"/>
                </a:solidFill>
                <a:latin typeface="Arial"/>
                <a:cs typeface="Arial"/>
              </a:rPr>
              <a:t>usage</a:t>
            </a:r>
            <a:r>
              <a:rPr sz="3000" spc="-53" dirty="0">
                <a:solidFill>
                  <a:schemeClr val="bg1"/>
                </a:solidFill>
                <a:latin typeface="Arial"/>
                <a:cs typeface="Arial"/>
              </a:rPr>
              <a:t> </a:t>
            </a:r>
            <a:r>
              <a:rPr sz="3000" dirty="0">
                <a:solidFill>
                  <a:schemeClr val="bg1"/>
                </a:solidFill>
                <a:latin typeface="Arial"/>
                <a:cs typeface="Arial"/>
              </a:rPr>
              <a:t>by</a:t>
            </a:r>
            <a:r>
              <a:rPr sz="3000" spc="-23" dirty="0">
                <a:solidFill>
                  <a:schemeClr val="bg1"/>
                </a:solidFill>
                <a:latin typeface="Arial"/>
                <a:cs typeface="Arial"/>
              </a:rPr>
              <a:t> </a:t>
            </a:r>
            <a:r>
              <a:rPr sz="3000" dirty="0">
                <a:solidFill>
                  <a:schemeClr val="bg1"/>
                </a:solidFill>
                <a:latin typeface="Arial"/>
                <a:cs typeface="Arial"/>
              </a:rPr>
              <a:t>more</a:t>
            </a:r>
            <a:r>
              <a:rPr sz="3000" spc="-45" dirty="0">
                <a:solidFill>
                  <a:schemeClr val="bg1"/>
                </a:solidFill>
                <a:latin typeface="Arial"/>
                <a:cs typeface="Arial"/>
              </a:rPr>
              <a:t> </a:t>
            </a:r>
            <a:r>
              <a:rPr sz="3000" spc="-30" dirty="0">
                <a:solidFill>
                  <a:schemeClr val="bg1"/>
                </a:solidFill>
                <a:latin typeface="Arial"/>
                <a:cs typeface="Arial"/>
              </a:rPr>
              <a:t>than</a:t>
            </a:r>
            <a:endParaRPr sz="3000" dirty="0">
              <a:solidFill>
                <a:schemeClr val="bg1"/>
              </a:solidFill>
              <a:latin typeface="Arial"/>
              <a:cs typeface="Arial"/>
            </a:endParaRPr>
          </a:p>
        </p:txBody>
      </p:sp>
      <p:sp>
        <p:nvSpPr>
          <p:cNvPr id="32" name="object 32"/>
          <p:cNvSpPr txBox="1"/>
          <p:nvPr/>
        </p:nvSpPr>
        <p:spPr>
          <a:xfrm>
            <a:off x="14202156" y="4839653"/>
            <a:ext cx="1308735" cy="481863"/>
          </a:xfrm>
          <a:prstGeom prst="rect">
            <a:avLst/>
          </a:prstGeom>
        </p:spPr>
        <p:txBody>
          <a:bodyPr vert="horz" wrap="square" lIns="0" tIns="20003" rIns="0" bIns="0" rtlCol="0">
            <a:spAutoFit/>
          </a:bodyPr>
          <a:lstStyle/>
          <a:p>
            <a:pPr marL="19050">
              <a:spcBef>
                <a:spcPts val="158"/>
              </a:spcBef>
              <a:tabLst>
                <a:tab pos="338138" algn="l"/>
              </a:tabLst>
            </a:pPr>
            <a:r>
              <a:rPr sz="3000" u="sng" dirty="0">
                <a:solidFill>
                  <a:schemeClr val="bg1"/>
                </a:solidFill>
                <a:uFill>
                  <a:solidFill>
                    <a:srgbClr val="D9D9D9"/>
                  </a:solidFill>
                </a:uFill>
                <a:latin typeface="Arial"/>
                <a:cs typeface="Arial"/>
              </a:rPr>
              <a:t>	2</a:t>
            </a:r>
            <a:r>
              <a:rPr sz="3000" spc="-8" dirty="0">
                <a:solidFill>
                  <a:schemeClr val="bg1"/>
                </a:solidFill>
                <a:latin typeface="Arial"/>
                <a:cs typeface="Arial"/>
              </a:rPr>
              <a:t> </a:t>
            </a:r>
            <a:r>
              <a:rPr sz="3000" dirty="0">
                <a:solidFill>
                  <a:schemeClr val="bg1"/>
                </a:solidFill>
                <a:latin typeface="Arial"/>
                <a:cs typeface="Arial"/>
              </a:rPr>
              <a:t>to</a:t>
            </a:r>
            <a:r>
              <a:rPr sz="3000" spc="-23" dirty="0">
                <a:solidFill>
                  <a:schemeClr val="bg1"/>
                </a:solidFill>
                <a:latin typeface="Arial"/>
                <a:cs typeface="Arial"/>
              </a:rPr>
              <a:t> </a:t>
            </a:r>
            <a:r>
              <a:rPr sz="3000" spc="-75" dirty="0">
                <a:solidFill>
                  <a:schemeClr val="bg1"/>
                </a:solidFill>
                <a:latin typeface="Arial"/>
                <a:cs typeface="Arial"/>
              </a:rPr>
              <a:t>1</a:t>
            </a:r>
            <a:endParaRPr sz="3000">
              <a:solidFill>
                <a:schemeClr val="bg1"/>
              </a:solidFill>
              <a:latin typeface="Arial"/>
              <a:cs typeface="Arial"/>
            </a:endParaRPr>
          </a:p>
        </p:txBody>
      </p:sp>
      <p:pic>
        <p:nvPicPr>
          <p:cNvPr id="33" name="object 33"/>
          <p:cNvPicPr/>
          <p:nvPr/>
        </p:nvPicPr>
        <p:blipFill>
          <a:blip r:embed="rId3" cstate="print"/>
          <a:stretch>
            <a:fillRect/>
          </a:stretch>
        </p:blipFill>
        <p:spPr>
          <a:xfrm>
            <a:off x="2693717" y="3175063"/>
            <a:ext cx="2674382" cy="1307591"/>
          </a:xfrm>
          <a:prstGeom prst="rect">
            <a:avLst/>
          </a:prstGeom>
        </p:spPr>
      </p:pic>
      <p:pic>
        <p:nvPicPr>
          <p:cNvPr id="34" name="object 34"/>
          <p:cNvPicPr/>
          <p:nvPr/>
        </p:nvPicPr>
        <p:blipFill>
          <a:blip r:embed="rId4" cstate="print"/>
          <a:stretch>
            <a:fillRect/>
          </a:stretch>
        </p:blipFill>
        <p:spPr>
          <a:xfrm>
            <a:off x="6398894" y="4461798"/>
            <a:ext cx="3300794" cy="2274852"/>
          </a:xfrm>
          <a:prstGeom prst="rect">
            <a:avLst/>
          </a:prstGeom>
        </p:spPr>
      </p:pic>
      <p:sp>
        <p:nvSpPr>
          <p:cNvPr id="36" name="object 3">
            <a:extLst>
              <a:ext uri="{FF2B5EF4-FFF2-40B4-BE49-F238E27FC236}">
                <a16:creationId xmlns:a16="http://schemas.microsoft.com/office/drawing/2014/main" id="{91ED5C26-284A-08CE-4434-6ACAFCF67F12}"/>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sp>
        <p:nvSpPr>
          <p:cNvPr id="37" name="object 2">
            <a:extLst>
              <a:ext uri="{FF2B5EF4-FFF2-40B4-BE49-F238E27FC236}">
                <a16:creationId xmlns:a16="http://schemas.microsoft.com/office/drawing/2014/main" id="{27241ABF-FC2C-5497-DD72-3CCE3A74E080}"/>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38" name="object 4">
            <a:extLst>
              <a:ext uri="{FF2B5EF4-FFF2-40B4-BE49-F238E27FC236}">
                <a16:creationId xmlns:a16="http://schemas.microsoft.com/office/drawing/2014/main" id="{59FFF83E-4133-D20C-6091-F51B9D85E3DB}"/>
              </a:ext>
            </a:extLst>
          </p:cNvPr>
          <p:cNvPicPr/>
          <p:nvPr/>
        </p:nvPicPr>
        <p:blipFill>
          <a:blip r:embed="rId5" cstate="print"/>
          <a:stretch>
            <a:fillRect/>
          </a:stretch>
        </p:blipFill>
        <p:spPr>
          <a:xfrm>
            <a:off x="914400" y="9721182"/>
            <a:ext cx="3479292" cy="17830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36239" y="640079"/>
            <a:ext cx="2194560" cy="1273301"/>
          </a:xfrm>
          <a:prstGeom prst="rect">
            <a:avLst/>
          </a:prstGeom>
        </p:spPr>
      </p:pic>
      <p:sp>
        <p:nvSpPr>
          <p:cNvPr id="3" name="object 3"/>
          <p:cNvSpPr txBox="1">
            <a:spLocks noGrp="1"/>
          </p:cNvSpPr>
          <p:nvPr>
            <p:ph type="title" idx="4294967295"/>
          </p:nvPr>
        </p:nvSpPr>
        <p:spPr>
          <a:xfrm>
            <a:off x="199293" y="498745"/>
            <a:ext cx="23296563" cy="1497526"/>
          </a:xfrm>
          <a:prstGeom prst="rect">
            <a:avLst/>
          </a:prstGeom>
        </p:spPr>
        <p:txBody>
          <a:bodyPr vert="horz" wrap="square" lIns="0" tIns="20003" rIns="0" bIns="0" rtlCol="0" anchor="ctr">
            <a:spAutoFit/>
          </a:bodyPr>
          <a:lstStyle/>
          <a:p>
            <a:pPr marL="292418" marR="7620" algn="l">
              <a:lnSpc>
                <a:spcPct val="100000"/>
              </a:lnSpc>
              <a:spcBef>
                <a:spcPts val="158"/>
              </a:spcBef>
            </a:pPr>
            <a:r>
              <a:rPr sz="4800" spc="-240" dirty="0">
                <a:solidFill>
                  <a:schemeClr val="bg1"/>
                </a:solidFill>
              </a:rPr>
              <a:t>Many </a:t>
            </a:r>
            <a:r>
              <a:rPr sz="4800" spc="-450" dirty="0">
                <a:solidFill>
                  <a:schemeClr val="bg1"/>
                </a:solidFill>
              </a:rPr>
              <a:t>nurses</a:t>
            </a:r>
            <a:r>
              <a:rPr sz="4800" spc="-255" dirty="0">
                <a:solidFill>
                  <a:schemeClr val="bg1"/>
                </a:solidFill>
              </a:rPr>
              <a:t> </a:t>
            </a:r>
            <a:r>
              <a:rPr sz="4800" spc="-405" dirty="0">
                <a:solidFill>
                  <a:schemeClr val="bg1"/>
                </a:solidFill>
              </a:rPr>
              <a:t>seek</a:t>
            </a:r>
            <a:r>
              <a:rPr sz="4800" spc="-210" dirty="0">
                <a:solidFill>
                  <a:schemeClr val="bg1"/>
                </a:solidFill>
              </a:rPr>
              <a:t> </a:t>
            </a:r>
            <a:r>
              <a:rPr sz="4800" spc="-143" dirty="0">
                <a:solidFill>
                  <a:schemeClr val="bg1"/>
                </a:solidFill>
              </a:rPr>
              <a:t>at</a:t>
            </a:r>
            <a:r>
              <a:rPr sz="4800" spc="-240" dirty="0">
                <a:solidFill>
                  <a:schemeClr val="bg1"/>
                </a:solidFill>
              </a:rPr>
              <a:t> </a:t>
            </a:r>
            <a:r>
              <a:rPr sz="4800" spc="-293" dirty="0">
                <a:solidFill>
                  <a:schemeClr val="bg1"/>
                </a:solidFill>
              </a:rPr>
              <a:t>least</a:t>
            </a:r>
            <a:r>
              <a:rPr sz="4800" spc="-225" dirty="0">
                <a:solidFill>
                  <a:schemeClr val="bg1"/>
                </a:solidFill>
              </a:rPr>
              <a:t> </a:t>
            </a:r>
            <a:r>
              <a:rPr sz="4800" spc="-330" dirty="0">
                <a:solidFill>
                  <a:schemeClr val="bg1"/>
                </a:solidFill>
              </a:rPr>
              <a:t>minimum</a:t>
            </a:r>
            <a:r>
              <a:rPr sz="4800" spc="-270" dirty="0">
                <a:solidFill>
                  <a:schemeClr val="bg1"/>
                </a:solidFill>
              </a:rPr>
              <a:t> </a:t>
            </a:r>
            <a:r>
              <a:rPr sz="4800" spc="-248" dirty="0">
                <a:solidFill>
                  <a:schemeClr val="bg1"/>
                </a:solidFill>
              </a:rPr>
              <a:t>recruiter </a:t>
            </a:r>
            <a:r>
              <a:rPr sz="4800" spc="-323" dirty="0">
                <a:solidFill>
                  <a:schemeClr val="bg1"/>
                </a:solidFill>
              </a:rPr>
              <a:t>contact</a:t>
            </a:r>
            <a:r>
              <a:rPr sz="4800" spc="-270" dirty="0">
                <a:solidFill>
                  <a:schemeClr val="bg1"/>
                </a:solidFill>
              </a:rPr>
              <a:t> </a:t>
            </a:r>
            <a:br>
              <a:rPr lang="en-US" sz="4800" spc="-270" dirty="0">
                <a:solidFill>
                  <a:schemeClr val="bg1"/>
                </a:solidFill>
              </a:rPr>
            </a:br>
            <a:r>
              <a:rPr sz="4800" spc="-38" dirty="0">
                <a:solidFill>
                  <a:schemeClr val="bg1"/>
                </a:solidFill>
              </a:rPr>
              <a:t>in </a:t>
            </a:r>
            <a:r>
              <a:rPr sz="4800" spc="-405" dirty="0">
                <a:solidFill>
                  <a:schemeClr val="bg1"/>
                </a:solidFill>
              </a:rPr>
              <a:t>assignment</a:t>
            </a:r>
            <a:r>
              <a:rPr sz="4800" spc="-300" dirty="0">
                <a:solidFill>
                  <a:schemeClr val="bg1"/>
                </a:solidFill>
              </a:rPr>
              <a:t> </a:t>
            </a:r>
            <a:r>
              <a:rPr sz="4800" spc="-143" dirty="0">
                <a:solidFill>
                  <a:schemeClr val="bg1"/>
                </a:solidFill>
              </a:rPr>
              <a:t>selection</a:t>
            </a:r>
            <a:endParaRPr sz="4800" dirty="0">
              <a:solidFill>
                <a:schemeClr val="bg1"/>
              </a:solidFill>
            </a:endParaRPr>
          </a:p>
        </p:txBody>
      </p:sp>
      <p:sp>
        <p:nvSpPr>
          <p:cNvPr id="4" name="object 4"/>
          <p:cNvSpPr txBox="1"/>
          <p:nvPr/>
        </p:nvSpPr>
        <p:spPr>
          <a:xfrm>
            <a:off x="14585252" y="6848093"/>
            <a:ext cx="3369945" cy="1681229"/>
          </a:xfrm>
          <a:prstGeom prst="rect">
            <a:avLst/>
          </a:prstGeom>
        </p:spPr>
        <p:txBody>
          <a:bodyPr vert="horz" wrap="square" lIns="0" tIns="19050" rIns="0" bIns="0" rtlCol="0">
            <a:spAutoFit/>
          </a:bodyPr>
          <a:lstStyle/>
          <a:p>
            <a:pPr marL="19050" marR="7620">
              <a:spcBef>
                <a:spcPts val="150"/>
              </a:spcBef>
            </a:pPr>
            <a:r>
              <a:rPr sz="2700" dirty="0">
                <a:solidFill>
                  <a:schemeClr val="bg1"/>
                </a:solidFill>
                <a:latin typeface="Arial"/>
                <a:cs typeface="Arial"/>
              </a:rPr>
              <a:t>But</a:t>
            </a:r>
            <a:r>
              <a:rPr sz="2700" spc="-23" dirty="0">
                <a:solidFill>
                  <a:schemeClr val="bg1"/>
                </a:solidFill>
                <a:latin typeface="Arial"/>
                <a:cs typeface="Arial"/>
              </a:rPr>
              <a:t> </a:t>
            </a:r>
            <a:r>
              <a:rPr sz="2700" dirty="0">
                <a:solidFill>
                  <a:schemeClr val="bg1"/>
                </a:solidFill>
                <a:latin typeface="Arial"/>
                <a:cs typeface="Arial"/>
              </a:rPr>
              <a:t>fall</a:t>
            </a:r>
            <a:r>
              <a:rPr sz="2700" spc="-38" dirty="0">
                <a:solidFill>
                  <a:schemeClr val="bg1"/>
                </a:solidFill>
                <a:latin typeface="Arial"/>
                <a:cs typeface="Arial"/>
              </a:rPr>
              <a:t> </a:t>
            </a:r>
            <a:r>
              <a:rPr sz="2700" dirty="0">
                <a:solidFill>
                  <a:schemeClr val="bg1"/>
                </a:solidFill>
                <a:latin typeface="Arial"/>
                <a:cs typeface="Arial"/>
              </a:rPr>
              <a:t>short</a:t>
            </a:r>
            <a:r>
              <a:rPr sz="2700" spc="-15" dirty="0">
                <a:solidFill>
                  <a:schemeClr val="bg1"/>
                </a:solidFill>
                <a:latin typeface="Arial"/>
                <a:cs typeface="Arial"/>
              </a:rPr>
              <a:t> </a:t>
            </a:r>
            <a:r>
              <a:rPr sz="2700" dirty="0">
                <a:solidFill>
                  <a:schemeClr val="bg1"/>
                </a:solidFill>
                <a:latin typeface="Arial"/>
                <a:cs typeface="Arial"/>
              </a:rPr>
              <a:t>in</a:t>
            </a:r>
            <a:r>
              <a:rPr sz="2700" spc="-45" dirty="0">
                <a:solidFill>
                  <a:schemeClr val="bg1"/>
                </a:solidFill>
                <a:latin typeface="Arial"/>
                <a:cs typeface="Arial"/>
              </a:rPr>
              <a:t> </a:t>
            </a:r>
            <a:r>
              <a:rPr sz="2700" spc="-38" dirty="0">
                <a:solidFill>
                  <a:schemeClr val="bg1"/>
                </a:solidFill>
                <a:latin typeface="Arial"/>
                <a:cs typeface="Arial"/>
              </a:rPr>
              <a:t>the </a:t>
            </a:r>
            <a:r>
              <a:rPr sz="2700" dirty="0">
                <a:solidFill>
                  <a:schemeClr val="bg1"/>
                </a:solidFill>
                <a:latin typeface="Arial"/>
                <a:cs typeface="Arial"/>
              </a:rPr>
              <a:t>“last</a:t>
            </a:r>
            <a:r>
              <a:rPr sz="2700" spc="-30" dirty="0">
                <a:solidFill>
                  <a:schemeClr val="bg1"/>
                </a:solidFill>
                <a:latin typeface="Arial"/>
                <a:cs typeface="Arial"/>
              </a:rPr>
              <a:t> </a:t>
            </a:r>
            <a:r>
              <a:rPr sz="2700" dirty="0">
                <a:solidFill>
                  <a:schemeClr val="bg1"/>
                </a:solidFill>
                <a:latin typeface="Arial"/>
                <a:cs typeface="Arial"/>
              </a:rPr>
              <a:t>mile”</a:t>
            </a:r>
            <a:r>
              <a:rPr sz="2700" spc="-23" dirty="0">
                <a:solidFill>
                  <a:schemeClr val="bg1"/>
                </a:solidFill>
                <a:latin typeface="Arial"/>
                <a:cs typeface="Arial"/>
              </a:rPr>
              <a:t> </a:t>
            </a:r>
            <a:r>
              <a:rPr sz="2700" dirty="0">
                <a:solidFill>
                  <a:schemeClr val="bg1"/>
                </a:solidFill>
                <a:latin typeface="Arial"/>
                <a:cs typeface="Arial"/>
              </a:rPr>
              <a:t>of</a:t>
            </a:r>
            <a:r>
              <a:rPr sz="2700" spc="-45" dirty="0">
                <a:solidFill>
                  <a:schemeClr val="bg1"/>
                </a:solidFill>
                <a:latin typeface="Arial"/>
                <a:cs typeface="Arial"/>
              </a:rPr>
              <a:t> </a:t>
            </a:r>
            <a:r>
              <a:rPr sz="2700" spc="-15" dirty="0">
                <a:solidFill>
                  <a:schemeClr val="bg1"/>
                </a:solidFill>
                <a:latin typeface="Arial"/>
                <a:cs typeface="Arial"/>
              </a:rPr>
              <a:t>recruiter- </a:t>
            </a:r>
            <a:r>
              <a:rPr sz="2700" dirty="0">
                <a:solidFill>
                  <a:schemeClr val="bg1"/>
                </a:solidFill>
                <a:latin typeface="Arial"/>
                <a:cs typeface="Arial"/>
              </a:rPr>
              <a:t>less</a:t>
            </a:r>
            <a:r>
              <a:rPr sz="2700" spc="-23" dirty="0">
                <a:solidFill>
                  <a:schemeClr val="bg1"/>
                </a:solidFill>
                <a:latin typeface="Arial"/>
                <a:cs typeface="Arial"/>
              </a:rPr>
              <a:t> </a:t>
            </a:r>
            <a:r>
              <a:rPr sz="2700" spc="-15" dirty="0">
                <a:solidFill>
                  <a:schemeClr val="bg1"/>
                </a:solidFill>
                <a:latin typeface="Arial"/>
                <a:cs typeface="Arial"/>
              </a:rPr>
              <a:t>assignment selection</a:t>
            </a:r>
            <a:endParaRPr sz="2700">
              <a:solidFill>
                <a:schemeClr val="bg1"/>
              </a:solidFill>
              <a:latin typeface="Arial"/>
              <a:cs typeface="Arial"/>
            </a:endParaRPr>
          </a:p>
        </p:txBody>
      </p:sp>
      <p:grpSp>
        <p:nvGrpSpPr>
          <p:cNvPr id="5" name="object 5"/>
          <p:cNvGrpSpPr/>
          <p:nvPr/>
        </p:nvGrpSpPr>
        <p:grpSpPr>
          <a:xfrm>
            <a:off x="9404985" y="7230998"/>
            <a:ext cx="4198620" cy="952500"/>
            <a:chOff x="6269990" y="4820665"/>
            <a:chExt cx="2799080" cy="635000"/>
          </a:xfrm>
        </p:grpSpPr>
        <p:sp>
          <p:nvSpPr>
            <p:cNvPr id="6" name="object 6"/>
            <p:cNvSpPr/>
            <p:nvPr/>
          </p:nvSpPr>
          <p:spPr>
            <a:xfrm>
              <a:off x="6282690" y="4833365"/>
              <a:ext cx="228600" cy="609600"/>
            </a:xfrm>
            <a:custGeom>
              <a:avLst/>
              <a:gdLst/>
              <a:ahLst/>
              <a:cxnLst/>
              <a:rect l="l" t="t" r="r" b="b"/>
              <a:pathLst>
                <a:path w="228600" h="609600">
                  <a:moveTo>
                    <a:pt x="0" y="0"/>
                  </a:moveTo>
                  <a:lnTo>
                    <a:pt x="44487" y="1494"/>
                  </a:lnTo>
                  <a:lnTo>
                    <a:pt x="80819" y="5572"/>
                  </a:lnTo>
                  <a:lnTo>
                    <a:pt x="105316" y="11626"/>
                  </a:lnTo>
                  <a:lnTo>
                    <a:pt x="114300" y="19049"/>
                  </a:lnTo>
                  <a:lnTo>
                    <a:pt x="114300" y="285749"/>
                  </a:lnTo>
                  <a:lnTo>
                    <a:pt x="123283" y="293173"/>
                  </a:lnTo>
                  <a:lnTo>
                    <a:pt x="147780" y="299227"/>
                  </a:lnTo>
                  <a:lnTo>
                    <a:pt x="184112" y="303305"/>
                  </a:lnTo>
                  <a:lnTo>
                    <a:pt x="228600" y="304799"/>
                  </a:lnTo>
                  <a:lnTo>
                    <a:pt x="184112" y="306294"/>
                  </a:lnTo>
                  <a:lnTo>
                    <a:pt x="147780" y="310372"/>
                  </a:lnTo>
                  <a:lnTo>
                    <a:pt x="123283" y="316426"/>
                  </a:lnTo>
                  <a:lnTo>
                    <a:pt x="114300" y="323849"/>
                  </a:lnTo>
                  <a:lnTo>
                    <a:pt x="114300" y="590549"/>
                  </a:lnTo>
                  <a:lnTo>
                    <a:pt x="105316" y="597973"/>
                  </a:lnTo>
                  <a:lnTo>
                    <a:pt x="80819" y="604027"/>
                  </a:lnTo>
                  <a:lnTo>
                    <a:pt x="44487" y="608105"/>
                  </a:lnTo>
                  <a:lnTo>
                    <a:pt x="0" y="609599"/>
                  </a:lnTo>
                </a:path>
              </a:pathLst>
            </a:custGeom>
            <a:ln w="25399">
              <a:solidFill>
                <a:srgbClr val="A4A4A4"/>
              </a:solidFill>
            </a:ln>
          </p:spPr>
          <p:txBody>
            <a:bodyPr wrap="square" lIns="0" tIns="0" rIns="0" bIns="0" rtlCol="0"/>
            <a:lstStyle/>
            <a:p>
              <a:endParaRPr sz="2700">
                <a:solidFill>
                  <a:schemeClr val="bg1"/>
                </a:solidFill>
              </a:endParaRPr>
            </a:p>
          </p:txBody>
        </p:sp>
        <p:sp>
          <p:nvSpPr>
            <p:cNvPr id="7" name="object 7"/>
            <p:cNvSpPr/>
            <p:nvPr/>
          </p:nvSpPr>
          <p:spPr>
            <a:xfrm>
              <a:off x="6511290" y="5138165"/>
              <a:ext cx="2557780" cy="0"/>
            </a:xfrm>
            <a:custGeom>
              <a:avLst/>
              <a:gdLst/>
              <a:ahLst/>
              <a:cxnLst/>
              <a:rect l="l" t="t" r="r" b="b"/>
              <a:pathLst>
                <a:path w="2557779">
                  <a:moveTo>
                    <a:pt x="0" y="0"/>
                  </a:moveTo>
                  <a:lnTo>
                    <a:pt x="2557271" y="0"/>
                  </a:lnTo>
                </a:path>
              </a:pathLst>
            </a:custGeom>
            <a:ln w="25400">
              <a:solidFill>
                <a:srgbClr val="006FC0"/>
              </a:solidFill>
            </a:ln>
          </p:spPr>
          <p:txBody>
            <a:bodyPr wrap="square" lIns="0" tIns="0" rIns="0" bIns="0" rtlCol="0"/>
            <a:lstStyle/>
            <a:p>
              <a:endParaRPr sz="2700">
                <a:solidFill>
                  <a:schemeClr val="bg1"/>
                </a:solidFill>
              </a:endParaRPr>
            </a:p>
          </p:txBody>
        </p:sp>
      </p:grpSp>
      <p:sp>
        <p:nvSpPr>
          <p:cNvPr id="8" name="object 8"/>
          <p:cNvSpPr/>
          <p:nvPr/>
        </p:nvSpPr>
        <p:spPr>
          <a:xfrm>
            <a:off x="13374242" y="3201542"/>
            <a:ext cx="342900" cy="3605213"/>
          </a:xfrm>
          <a:custGeom>
            <a:avLst/>
            <a:gdLst/>
            <a:ahLst/>
            <a:cxnLst/>
            <a:rect l="l" t="t" r="r" b="b"/>
            <a:pathLst>
              <a:path w="228600" h="2403475">
                <a:moveTo>
                  <a:pt x="0" y="0"/>
                </a:moveTo>
                <a:lnTo>
                  <a:pt x="44487" y="1494"/>
                </a:lnTo>
                <a:lnTo>
                  <a:pt x="80819" y="5572"/>
                </a:lnTo>
                <a:lnTo>
                  <a:pt x="105316" y="11626"/>
                </a:lnTo>
                <a:lnTo>
                  <a:pt x="114300" y="19050"/>
                </a:lnTo>
                <a:lnTo>
                  <a:pt x="114300" y="1182624"/>
                </a:lnTo>
                <a:lnTo>
                  <a:pt x="123283" y="1190047"/>
                </a:lnTo>
                <a:lnTo>
                  <a:pt x="147780" y="1196101"/>
                </a:lnTo>
                <a:lnTo>
                  <a:pt x="184112" y="1200179"/>
                </a:lnTo>
                <a:lnTo>
                  <a:pt x="228600" y="1201674"/>
                </a:lnTo>
                <a:lnTo>
                  <a:pt x="184112" y="1203168"/>
                </a:lnTo>
                <a:lnTo>
                  <a:pt x="147780" y="1207246"/>
                </a:lnTo>
                <a:lnTo>
                  <a:pt x="123283" y="1213300"/>
                </a:lnTo>
                <a:lnTo>
                  <a:pt x="114300" y="1220724"/>
                </a:lnTo>
                <a:lnTo>
                  <a:pt x="114300" y="2384298"/>
                </a:lnTo>
                <a:lnTo>
                  <a:pt x="105316" y="2391721"/>
                </a:lnTo>
                <a:lnTo>
                  <a:pt x="80819" y="2397775"/>
                </a:lnTo>
                <a:lnTo>
                  <a:pt x="44487" y="2401853"/>
                </a:lnTo>
                <a:lnTo>
                  <a:pt x="0" y="2403348"/>
                </a:lnTo>
              </a:path>
            </a:pathLst>
          </a:custGeom>
          <a:ln w="25400">
            <a:solidFill>
              <a:srgbClr val="EC7C30"/>
            </a:solidFill>
          </a:ln>
        </p:spPr>
        <p:txBody>
          <a:bodyPr wrap="square" lIns="0" tIns="0" rIns="0" bIns="0" rtlCol="0"/>
          <a:lstStyle/>
          <a:p>
            <a:endParaRPr sz="2700">
              <a:solidFill>
                <a:schemeClr val="bg1"/>
              </a:solidFill>
            </a:endParaRPr>
          </a:p>
        </p:txBody>
      </p:sp>
      <p:sp>
        <p:nvSpPr>
          <p:cNvPr id="9" name="object 9"/>
          <p:cNvSpPr txBox="1"/>
          <p:nvPr/>
        </p:nvSpPr>
        <p:spPr>
          <a:xfrm>
            <a:off x="14585252" y="4491723"/>
            <a:ext cx="3065145" cy="1265731"/>
          </a:xfrm>
          <a:prstGeom prst="rect">
            <a:avLst/>
          </a:prstGeom>
        </p:spPr>
        <p:txBody>
          <a:bodyPr vert="horz" wrap="square" lIns="0" tIns="19050" rIns="0" bIns="0" rtlCol="0">
            <a:spAutoFit/>
          </a:bodyPr>
          <a:lstStyle/>
          <a:p>
            <a:pPr marL="19050" marR="7620">
              <a:spcBef>
                <a:spcPts val="150"/>
              </a:spcBef>
            </a:pPr>
            <a:r>
              <a:rPr sz="2700" dirty="0">
                <a:solidFill>
                  <a:schemeClr val="bg1"/>
                </a:solidFill>
                <a:latin typeface="Arial"/>
                <a:cs typeface="Arial"/>
              </a:rPr>
              <a:t>Platforms</a:t>
            </a:r>
            <a:r>
              <a:rPr sz="2700" spc="-45" dirty="0">
                <a:solidFill>
                  <a:schemeClr val="bg1"/>
                </a:solidFill>
                <a:latin typeface="Arial"/>
                <a:cs typeface="Arial"/>
              </a:rPr>
              <a:t> </a:t>
            </a:r>
            <a:r>
              <a:rPr sz="2700" dirty="0">
                <a:solidFill>
                  <a:schemeClr val="bg1"/>
                </a:solidFill>
                <a:latin typeface="Arial"/>
                <a:cs typeface="Arial"/>
              </a:rPr>
              <a:t>earn</a:t>
            </a:r>
            <a:r>
              <a:rPr sz="2700" spc="-38" dirty="0">
                <a:solidFill>
                  <a:schemeClr val="bg1"/>
                </a:solidFill>
                <a:latin typeface="Arial"/>
                <a:cs typeface="Arial"/>
              </a:rPr>
              <a:t> </a:t>
            </a:r>
            <a:r>
              <a:rPr sz="2700" spc="-30" dirty="0">
                <a:solidFill>
                  <a:schemeClr val="bg1"/>
                </a:solidFill>
                <a:latin typeface="Arial"/>
                <a:cs typeface="Arial"/>
              </a:rPr>
              <a:t>solid </a:t>
            </a:r>
            <a:r>
              <a:rPr sz="2700" dirty="0">
                <a:solidFill>
                  <a:schemeClr val="bg1"/>
                </a:solidFill>
                <a:latin typeface="Arial"/>
                <a:cs typeface="Arial"/>
              </a:rPr>
              <a:t>reviews</a:t>
            </a:r>
            <a:r>
              <a:rPr sz="2700" spc="8" dirty="0">
                <a:solidFill>
                  <a:schemeClr val="bg1"/>
                </a:solidFill>
                <a:latin typeface="Arial"/>
                <a:cs typeface="Arial"/>
              </a:rPr>
              <a:t> </a:t>
            </a:r>
            <a:r>
              <a:rPr sz="2700" dirty="0">
                <a:solidFill>
                  <a:schemeClr val="bg1"/>
                </a:solidFill>
                <a:latin typeface="Arial"/>
                <a:cs typeface="Arial"/>
              </a:rPr>
              <a:t>on</a:t>
            </a:r>
            <a:r>
              <a:rPr sz="2700" spc="-75" dirty="0">
                <a:solidFill>
                  <a:schemeClr val="bg1"/>
                </a:solidFill>
                <a:latin typeface="Arial"/>
                <a:cs typeface="Arial"/>
              </a:rPr>
              <a:t> </a:t>
            </a:r>
            <a:r>
              <a:rPr sz="2700" spc="-30" dirty="0">
                <a:solidFill>
                  <a:schemeClr val="bg1"/>
                </a:solidFill>
                <a:latin typeface="Arial"/>
                <a:cs typeface="Arial"/>
              </a:rPr>
              <a:t>most </a:t>
            </a:r>
            <a:r>
              <a:rPr sz="2700" spc="-15" dirty="0">
                <a:solidFill>
                  <a:schemeClr val="bg1"/>
                </a:solidFill>
                <a:latin typeface="Arial"/>
                <a:cs typeface="Arial"/>
              </a:rPr>
              <a:t>aspects…</a:t>
            </a:r>
            <a:endParaRPr sz="2700">
              <a:solidFill>
                <a:schemeClr val="bg1"/>
              </a:solidFill>
              <a:latin typeface="Arial"/>
              <a:cs typeface="Arial"/>
            </a:endParaRPr>
          </a:p>
        </p:txBody>
      </p:sp>
      <p:grpSp>
        <p:nvGrpSpPr>
          <p:cNvPr id="10" name="object 10"/>
          <p:cNvGrpSpPr/>
          <p:nvPr/>
        </p:nvGrpSpPr>
        <p:grpSpPr>
          <a:xfrm>
            <a:off x="4679156" y="2811781"/>
            <a:ext cx="7197090" cy="5427344"/>
            <a:chOff x="3119437" y="1874520"/>
            <a:chExt cx="4798060" cy="3618229"/>
          </a:xfrm>
        </p:grpSpPr>
        <p:sp>
          <p:nvSpPr>
            <p:cNvPr id="11" name="object 11"/>
            <p:cNvSpPr/>
            <p:nvPr/>
          </p:nvSpPr>
          <p:spPr>
            <a:xfrm>
              <a:off x="3124200" y="4905755"/>
              <a:ext cx="2562225" cy="449580"/>
            </a:xfrm>
            <a:custGeom>
              <a:avLst/>
              <a:gdLst/>
              <a:ahLst/>
              <a:cxnLst/>
              <a:rect l="l" t="t" r="r" b="b"/>
              <a:pathLst>
                <a:path w="2562225" h="449579">
                  <a:moveTo>
                    <a:pt x="2561844" y="0"/>
                  </a:moveTo>
                  <a:lnTo>
                    <a:pt x="0" y="0"/>
                  </a:lnTo>
                  <a:lnTo>
                    <a:pt x="0" y="449580"/>
                  </a:lnTo>
                  <a:lnTo>
                    <a:pt x="2561844" y="449580"/>
                  </a:lnTo>
                  <a:lnTo>
                    <a:pt x="2561844" y="0"/>
                  </a:lnTo>
                  <a:close/>
                </a:path>
              </a:pathLst>
            </a:custGeom>
            <a:solidFill>
              <a:srgbClr val="006FC0"/>
            </a:solidFill>
          </p:spPr>
          <p:txBody>
            <a:bodyPr wrap="square" lIns="0" tIns="0" rIns="0" bIns="0" rtlCol="0"/>
            <a:lstStyle/>
            <a:p>
              <a:endParaRPr sz="2700">
                <a:solidFill>
                  <a:schemeClr val="bg1"/>
                </a:solidFill>
              </a:endParaRPr>
            </a:p>
          </p:txBody>
        </p:sp>
        <p:sp>
          <p:nvSpPr>
            <p:cNvPr id="12" name="object 12"/>
            <p:cNvSpPr/>
            <p:nvPr/>
          </p:nvSpPr>
          <p:spPr>
            <a:xfrm>
              <a:off x="3124200" y="2011679"/>
              <a:ext cx="4792980" cy="2621280"/>
            </a:xfrm>
            <a:custGeom>
              <a:avLst/>
              <a:gdLst/>
              <a:ahLst/>
              <a:cxnLst/>
              <a:rect l="l" t="t" r="r" b="b"/>
              <a:pathLst>
                <a:path w="4792980" h="2621279">
                  <a:moveTo>
                    <a:pt x="4564380" y="2171700"/>
                  </a:moveTo>
                  <a:lnTo>
                    <a:pt x="0" y="2171700"/>
                  </a:lnTo>
                  <a:lnTo>
                    <a:pt x="0" y="2621280"/>
                  </a:lnTo>
                  <a:lnTo>
                    <a:pt x="4564380" y="2621280"/>
                  </a:lnTo>
                  <a:lnTo>
                    <a:pt x="4564380" y="2171700"/>
                  </a:lnTo>
                  <a:close/>
                </a:path>
                <a:path w="4792980" h="2621279">
                  <a:moveTo>
                    <a:pt x="4590288" y="1447800"/>
                  </a:moveTo>
                  <a:lnTo>
                    <a:pt x="0" y="1447800"/>
                  </a:lnTo>
                  <a:lnTo>
                    <a:pt x="0" y="1897380"/>
                  </a:lnTo>
                  <a:lnTo>
                    <a:pt x="4590288" y="1897380"/>
                  </a:lnTo>
                  <a:lnTo>
                    <a:pt x="4590288" y="1447800"/>
                  </a:lnTo>
                  <a:close/>
                </a:path>
                <a:path w="4792980" h="2621279">
                  <a:moveTo>
                    <a:pt x="4716780" y="723900"/>
                  </a:moveTo>
                  <a:lnTo>
                    <a:pt x="0" y="723900"/>
                  </a:lnTo>
                  <a:lnTo>
                    <a:pt x="0" y="1173480"/>
                  </a:lnTo>
                  <a:lnTo>
                    <a:pt x="4716780" y="1173480"/>
                  </a:lnTo>
                  <a:lnTo>
                    <a:pt x="4716780" y="723900"/>
                  </a:lnTo>
                  <a:close/>
                </a:path>
                <a:path w="4792980" h="2621279">
                  <a:moveTo>
                    <a:pt x="4792980" y="0"/>
                  </a:moveTo>
                  <a:lnTo>
                    <a:pt x="0" y="0"/>
                  </a:lnTo>
                  <a:lnTo>
                    <a:pt x="0" y="449580"/>
                  </a:lnTo>
                  <a:lnTo>
                    <a:pt x="4792980" y="449580"/>
                  </a:lnTo>
                  <a:lnTo>
                    <a:pt x="4792980" y="0"/>
                  </a:lnTo>
                  <a:close/>
                </a:path>
              </a:pathLst>
            </a:custGeom>
            <a:solidFill>
              <a:srgbClr val="EC7C30"/>
            </a:solidFill>
          </p:spPr>
          <p:txBody>
            <a:bodyPr wrap="square" lIns="0" tIns="0" rIns="0" bIns="0" rtlCol="0"/>
            <a:lstStyle/>
            <a:p>
              <a:endParaRPr sz="2700">
                <a:solidFill>
                  <a:schemeClr val="bg1"/>
                </a:solidFill>
              </a:endParaRPr>
            </a:p>
          </p:txBody>
        </p:sp>
        <p:sp>
          <p:nvSpPr>
            <p:cNvPr id="13" name="object 13"/>
            <p:cNvSpPr/>
            <p:nvPr/>
          </p:nvSpPr>
          <p:spPr>
            <a:xfrm>
              <a:off x="3124200" y="1874520"/>
              <a:ext cx="0" cy="3618229"/>
            </a:xfrm>
            <a:custGeom>
              <a:avLst/>
              <a:gdLst/>
              <a:ahLst/>
              <a:cxnLst/>
              <a:rect l="l" t="t" r="r" b="b"/>
              <a:pathLst>
                <a:path h="3618229">
                  <a:moveTo>
                    <a:pt x="0" y="3617976"/>
                  </a:moveTo>
                  <a:lnTo>
                    <a:pt x="0"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14" name="object 14"/>
          <p:cNvSpPr txBox="1"/>
          <p:nvPr/>
        </p:nvSpPr>
        <p:spPr>
          <a:xfrm>
            <a:off x="8623935" y="7507795"/>
            <a:ext cx="573405"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26%</a:t>
            </a:r>
            <a:endParaRPr sz="2100">
              <a:solidFill>
                <a:schemeClr val="bg1"/>
              </a:solidFill>
              <a:latin typeface="Arial"/>
              <a:cs typeface="Arial"/>
            </a:endParaRPr>
          </a:p>
        </p:txBody>
      </p:sp>
      <p:sp>
        <p:nvSpPr>
          <p:cNvPr id="15" name="object 15"/>
          <p:cNvSpPr txBox="1"/>
          <p:nvPr/>
        </p:nvSpPr>
        <p:spPr>
          <a:xfrm>
            <a:off x="11629073" y="6421945"/>
            <a:ext cx="573405"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46%</a:t>
            </a:r>
            <a:endParaRPr sz="2100">
              <a:solidFill>
                <a:schemeClr val="bg1"/>
              </a:solidFill>
              <a:latin typeface="Arial"/>
              <a:cs typeface="Arial"/>
            </a:endParaRPr>
          </a:p>
        </p:txBody>
      </p:sp>
      <p:sp>
        <p:nvSpPr>
          <p:cNvPr id="16" name="object 16"/>
          <p:cNvSpPr txBox="1"/>
          <p:nvPr/>
        </p:nvSpPr>
        <p:spPr>
          <a:xfrm>
            <a:off x="11667363" y="5336094"/>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47%</a:t>
            </a:r>
            <a:endParaRPr sz="2100">
              <a:solidFill>
                <a:schemeClr val="bg1"/>
              </a:solidFill>
              <a:latin typeface="Arial"/>
              <a:cs typeface="Arial"/>
            </a:endParaRPr>
          </a:p>
        </p:txBody>
      </p:sp>
      <p:sp>
        <p:nvSpPr>
          <p:cNvPr id="17" name="object 17"/>
          <p:cNvSpPr txBox="1"/>
          <p:nvPr/>
        </p:nvSpPr>
        <p:spPr>
          <a:xfrm>
            <a:off x="11857673" y="4250246"/>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48%</a:t>
            </a:r>
            <a:endParaRPr sz="2100">
              <a:solidFill>
                <a:schemeClr val="bg1"/>
              </a:solidFill>
              <a:latin typeface="Arial"/>
              <a:cs typeface="Arial"/>
            </a:endParaRPr>
          </a:p>
        </p:txBody>
      </p:sp>
      <p:sp>
        <p:nvSpPr>
          <p:cNvPr id="18" name="object 18"/>
          <p:cNvSpPr txBox="1"/>
          <p:nvPr/>
        </p:nvSpPr>
        <p:spPr>
          <a:xfrm>
            <a:off x="11971400" y="3163557"/>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49%</a:t>
            </a:r>
            <a:endParaRPr sz="2100">
              <a:solidFill>
                <a:schemeClr val="bg1"/>
              </a:solidFill>
              <a:latin typeface="Arial"/>
              <a:cs typeface="Arial"/>
            </a:endParaRPr>
          </a:p>
        </p:txBody>
      </p:sp>
      <p:sp>
        <p:nvSpPr>
          <p:cNvPr id="19" name="object 19"/>
          <p:cNvSpPr txBox="1"/>
          <p:nvPr/>
        </p:nvSpPr>
        <p:spPr>
          <a:xfrm>
            <a:off x="4523613" y="8322565"/>
            <a:ext cx="329565"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0%</a:t>
            </a:r>
            <a:endParaRPr sz="1575">
              <a:solidFill>
                <a:schemeClr val="bg1"/>
              </a:solidFill>
              <a:latin typeface="Arial"/>
              <a:cs typeface="Arial"/>
            </a:endParaRPr>
          </a:p>
        </p:txBody>
      </p:sp>
      <p:sp>
        <p:nvSpPr>
          <p:cNvPr id="20" name="object 20"/>
          <p:cNvSpPr txBox="1"/>
          <p:nvPr/>
        </p:nvSpPr>
        <p:spPr>
          <a:xfrm>
            <a:off x="5944171" y="8322565"/>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10%</a:t>
            </a:r>
            <a:endParaRPr sz="1575">
              <a:solidFill>
                <a:schemeClr val="bg1"/>
              </a:solidFill>
              <a:latin typeface="Arial"/>
              <a:cs typeface="Arial"/>
            </a:endParaRPr>
          </a:p>
        </p:txBody>
      </p:sp>
      <p:sp>
        <p:nvSpPr>
          <p:cNvPr id="21" name="object 21"/>
          <p:cNvSpPr txBox="1"/>
          <p:nvPr/>
        </p:nvSpPr>
        <p:spPr>
          <a:xfrm>
            <a:off x="7419976" y="8322565"/>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20%</a:t>
            </a:r>
            <a:endParaRPr sz="1575">
              <a:solidFill>
                <a:schemeClr val="bg1"/>
              </a:solidFill>
              <a:latin typeface="Arial"/>
              <a:cs typeface="Arial"/>
            </a:endParaRPr>
          </a:p>
        </p:txBody>
      </p:sp>
      <p:sp>
        <p:nvSpPr>
          <p:cNvPr id="22" name="object 22"/>
          <p:cNvSpPr txBox="1"/>
          <p:nvPr/>
        </p:nvSpPr>
        <p:spPr>
          <a:xfrm>
            <a:off x="8097201" y="8281928"/>
            <a:ext cx="2034540" cy="632224"/>
          </a:xfrm>
          <a:prstGeom prst="rect">
            <a:avLst/>
          </a:prstGeom>
        </p:spPr>
        <p:txBody>
          <a:bodyPr vert="horz" wrap="square" lIns="0" tIns="60960" rIns="0" bIns="0" rtlCol="0">
            <a:spAutoFit/>
          </a:bodyPr>
          <a:lstStyle/>
          <a:p>
            <a:pPr marL="1905" algn="ctr">
              <a:spcBef>
                <a:spcPts val="480"/>
              </a:spcBef>
            </a:pPr>
            <a:r>
              <a:rPr sz="1575" spc="-38" dirty="0">
                <a:solidFill>
                  <a:schemeClr val="bg1"/>
                </a:solidFill>
                <a:latin typeface="Arial"/>
                <a:cs typeface="Arial"/>
              </a:rPr>
              <a:t>30%</a:t>
            </a:r>
            <a:endParaRPr sz="1575">
              <a:solidFill>
                <a:schemeClr val="bg1"/>
              </a:solidFill>
              <a:latin typeface="Arial"/>
              <a:cs typeface="Arial"/>
            </a:endParaRPr>
          </a:p>
          <a:p>
            <a:pPr algn="ctr">
              <a:spcBef>
                <a:spcPts val="360"/>
              </a:spcBef>
            </a:pPr>
            <a:r>
              <a:rPr dirty="0">
                <a:solidFill>
                  <a:schemeClr val="bg1"/>
                </a:solidFill>
                <a:latin typeface="Arial"/>
                <a:cs typeface="Arial"/>
              </a:rPr>
              <a:t>%</a:t>
            </a:r>
            <a:r>
              <a:rPr spc="-8" dirty="0">
                <a:solidFill>
                  <a:schemeClr val="bg1"/>
                </a:solidFill>
                <a:latin typeface="Arial"/>
                <a:cs typeface="Arial"/>
              </a:rPr>
              <a:t> </a:t>
            </a:r>
            <a:r>
              <a:rPr dirty="0">
                <a:solidFill>
                  <a:schemeClr val="bg1"/>
                </a:solidFill>
                <a:latin typeface="Arial"/>
                <a:cs typeface="Arial"/>
              </a:rPr>
              <a:t>met</a:t>
            </a:r>
            <a:r>
              <a:rPr spc="-38" dirty="0">
                <a:solidFill>
                  <a:schemeClr val="bg1"/>
                </a:solidFill>
                <a:latin typeface="Arial"/>
                <a:cs typeface="Arial"/>
              </a:rPr>
              <a:t> </a:t>
            </a:r>
            <a:r>
              <a:rPr spc="-15" dirty="0">
                <a:solidFill>
                  <a:schemeClr val="bg1"/>
                </a:solidFill>
                <a:latin typeface="Arial"/>
                <a:cs typeface="Arial"/>
              </a:rPr>
              <a:t>expectations</a:t>
            </a:r>
            <a:endParaRPr>
              <a:solidFill>
                <a:schemeClr val="bg1"/>
              </a:solidFill>
              <a:latin typeface="Arial"/>
              <a:cs typeface="Arial"/>
            </a:endParaRPr>
          </a:p>
        </p:txBody>
      </p:sp>
      <p:sp>
        <p:nvSpPr>
          <p:cNvPr id="23" name="object 23"/>
          <p:cNvSpPr txBox="1"/>
          <p:nvPr/>
        </p:nvSpPr>
        <p:spPr>
          <a:xfrm>
            <a:off x="10371773" y="8322565"/>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40%</a:t>
            </a:r>
            <a:endParaRPr sz="1575">
              <a:solidFill>
                <a:schemeClr val="bg1"/>
              </a:solidFill>
              <a:latin typeface="Arial"/>
              <a:cs typeface="Arial"/>
            </a:endParaRPr>
          </a:p>
        </p:txBody>
      </p:sp>
      <p:sp>
        <p:nvSpPr>
          <p:cNvPr id="24" name="object 24"/>
          <p:cNvSpPr txBox="1"/>
          <p:nvPr/>
        </p:nvSpPr>
        <p:spPr>
          <a:xfrm>
            <a:off x="11847575" y="8322565"/>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50%</a:t>
            </a:r>
            <a:endParaRPr sz="1575">
              <a:solidFill>
                <a:schemeClr val="bg1"/>
              </a:solidFill>
              <a:latin typeface="Arial"/>
              <a:cs typeface="Arial"/>
            </a:endParaRPr>
          </a:p>
        </p:txBody>
      </p:sp>
      <p:sp>
        <p:nvSpPr>
          <p:cNvPr id="25" name="object 25"/>
          <p:cNvSpPr txBox="1"/>
          <p:nvPr/>
        </p:nvSpPr>
        <p:spPr>
          <a:xfrm>
            <a:off x="13323950" y="8322565"/>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60%</a:t>
            </a:r>
            <a:endParaRPr sz="1575">
              <a:solidFill>
                <a:schemeClr val="bg1"/>
              </a:solidFill>
              <a:latin typeface="Arial"/>
              <a:cs typeface="Arial"/>
            </a:endParaRPr>
          </a:p>
        </p:txBody>
      </p:sp>
      <p:sp>
        <p:nvSpPr>
          <p:cNvPr id="26" name="object 26"/>
          <p:cNvSpPr txBox="1"/>
          <p:nvPr/>
        </p:nvSpPr>
        <p:spPr>
          <a:xfrm>
            <a:off x="1269339" y="7261478"/>
            <a:ext cx="3238500" cy="845424"/>
          </a:xfrm>
          <a:prstGeom prst="rect">
            <a:avLst/>
          </a:prstGeom>
        </p:spPr>
        <p:txBody>
          <a:bodyPr vert="horz" wrap="square" lIns="0" tIns="37148" rIns="0" bIns="0" rtlCol="0">
            <a:spAutoFit/>
          </a:bodyPr>
          <a:lstStyle/>
          <a:p>
            <a:pPr marL="19050" marR="7620" algn="ctr">
              <a:lnSpc>
                <a:spcPts val="2070"/>
              </a:lnSpc>
              <a:spcBef>
                <a:spcPts val="293"/>
              </a:spcBef>
            </a:pPr>
            <a:r>
              <a:rPr spc="-15" dirty="0">
                <a:solidFill>
                  <a:schemeClr val="bg1"/>
                </a:solidFill>
                <a:latin typeface="Arial"/>
                <a:cs typeface="Arial"/>
              </a:rPr>
              <a:t>Self-</a:t>
            </a:r>
            <a:r>
              <a:rPr dirty="0">
                <a:solidFill>
                  <a:schemeClr val="bg1"/>
                </a:solidFill>
                <a:latin typeface="Arial"/>
                <a:cs typeface="Arial"/>
              </a:rPr>
              <a:t>select</a:t>
            </a:r>
            <a:r>
              <a:rPr spc="-30" dirty="0">
                <a:solidFill>
                  <a:schemeClr val="bg1"/>
                </a:solidFill>
                <a:latin typeface="Arial"/>
                <a:cs typeface="Arial"/>
              </a:rPr>
              <a:t> </a:t>
            </a:r>
            <a:r>
              <a:rPr dirty="0">
                <a:solidFill>
                  <a:schemeClr val="bg1"/>
                </a:solidFill>
                <a:latin typeface="Arial"/>
                <a:cs typeface="Arial"/>
              </a:rPr>
              <a:t>assignments</a:t>
            </a:r>
            <a:r>
              <a:rPr spc="-30" dirty="0">
                <a:solidFill>
                  <a:schemeClr val="bg1"/>
                </a:solidFill>
                <a:latin typeface="Arial"/>
                <a:cs typeface="Arial"/>
              </a:rPr>
              <a:t> </a:t>
            </a:r>
            <a:r>
              <a:rPr spc="-15" dirty="0">
                <a:solidFill>
                  <a:schemeClr val="bg1"/>
                </a:solidFill>
                <a:latin typeface="Arial"/>
                <a:cs typeface="Arial"/>
              </a:rPr>
              <a:t>directly </a:t>
            </a:r>
            <a:r>
              <a:rPr dirty="0">
                <a:solidFill>
                  <a:schemeClr val="bg1"/>
                </a:solidFill>
                <a:latin typeface="Arial"/>
                <a:cs typeface="Arial"/>
              </a:rPr>
              <a:t>through</a:t>
            </a:r>
            <a:r>
              <a:rPr spc="443" dirty="0">
                <a:solidFill>
                  <a:schemeClr val="bg1"/>
                </a:solidFill>
                <a:latin typeface="Arial"/>
                <a:cs typeface="Arial"/>
              </a:rPr>
              <a:t> </a:t>
            </a:r>
            <a:r>
              <a:rPr dirty="0">
                <a:solidFill>
                  <a:schemeClr val="bg1"/>
                </a:solidFill>
                <a:latin typeface="Arial"/>
                <a:cs typeface="Arial"/>
              </a:rPr>
              <a:t>online</a:t>
            </a:r>
            <a:r>
              <a:rPr spc="-23" dirty="0">
                <a:solidFill>
                  <a:schemeClr val="bg1"/>
                </a:solidFill>
                <a:latin typeface="Arial"/>
                <a:cs typeface="Arial"/>
              </a:rPr>
              <a:t> </a:t>
            </a:r>
            <a:r>
              <a:rPr dirty="0">
                <a:solidFill>
                  <a:schemeClr val="bg1"/>
                </a:solidFill>
                <a:latin typeface="Arial"/>
                <a:cs typeface="Arial"/>
              </a:rPr>
              <a:t>platform</a:t>
            </a:r>
            <a:r>
              <a:rPr spc="-23" dirty="0">
                <a:solidFill>
                  <a:schemeClr val="bg1"/>
                </a:solidFill>
                <a:latin typeface="Arial"/>
                <a:cs typeface="Arial"/>
              </a:rPr>
              <a:t> </a:t>
            </a:r>
            <a:r>
              <a:rPr spc="-15" dirty="0">
                <a:solidFill>
                  <a:schemeClr val="bg1"/>
                </a:solidFill>
                <a:latin typeface="Arial"/>
                <a:cs typeface="Arial"/>
              </a:rPr>
              <a:t>without recruiter</a:t>
            </a:r>
            <a:endParaRPr>
              <a:solidFill>
                <a:schemeClr val="bg1"/>
              </a:solidFill>
              <a:latin typeface="Arial"/>
              <a:cs typeface="Arial"/>
            </a:endParaRPr>
          </a:p>
        </p:txBody>
      </p:sp>
      <p:sp>
        <p:nvSpPr>
          <p:cNvPr id="27" name="object 27"/>
          <p:cNvSpPr txBox="1"/>
          <p:nvPr/>
        </p:nvSpPr>
        <p:spPr>
          <a:xfrm>
            <a:off x="2056257" y="6306236"/>
            <a:ext cx="2388870" cy="557845"/>
          </a:xfrm>
          <a:prstGeom prst="rect">
            <a:avLst/>
          </a:prstGeom>
        </p:spPr>
        <p:txBody>
          <a:bodyPr vert="horz" wrap="square" lIns="0" tIns="19050" rIns="0" bIns="0" rtlCol="0">
            <a:spAutoFit/>
          </a:bodyPr>
          <a:lstStyle/>
          <a:p>
            <a:pPr marL="19050">
              <a:lnSpc>
                <a:spcPts val="2115"/>
              </a:lnSpc>
              <a:spcBef>
                <a:spcPts val="150"/>
              </a:spcBef>
            </a:pPr>
            <a:r>
              <a:rPr dirty="0">
                <a:solidFill>
                  <a:schemeClr val="bg1"/>
                </a:solidFill>
                <a:latin typeface="Arial"/>
                <a:cs typeface="Arial"/>
              </a:rPr>
              <a:t>Uploading,</a:t>
            </a:r>
            <a:r>
              <a:rPr spc="-30" dirty="0">
                <a:solidFill>
                  <a:schemeClr val="bg1"/>
                </a:solidFill>
                <a:latin typeface="Arial"/>
                <a:cs typeface="Arial"/>
              </a:rPr>
              <a:t> </a:t>
            </a:r>
            <a:r>
              <a:rPr dirty="0">
                <a:solidFill>
                  <a:schemeClr val="bg1"/>
                </a:solidFill>
                <a:latin typeface="Arial"/>
                <a:cs typeface="Arial"/>
              </a:rPr>
              <a:t>storing,</a:t>
            </a:r>
            <a:r>
              <a:rPr spc="-30" dirty="0">
                <a:solidFill>
                  <a:schemeClr val="bg1"/>
                </a:solidFill>
                <a:latin typeface="Arial"/>
                <a:cs typeface="Arial"/>
              </a:rPr>
              <a:t> </a:t>
            </a:r>
            <a:r>
              <a:rPr spc="-38" dirty="0">
                <a:solidFill>
                  <a:schemeClr val="bg1"/>
                </a:solidFill>
                <a:latin typeface="Arial"/>
                <a:cs typeface="Arial"/>
              </a:rPr>
              <a:t>and</a:t>
            </a:r>
            <a:endParaRPr>
              <a:solidFill>
                <a:schemeClr val="bg1"/>
              </a:solidFill>
              <a:latin typeface="Arial"/>
              <a:cs typeface="Arial"/>
            </a:endParaRPr>
          </a:p>
          <a:p>
            <a:pPr marL="69533">
              <a:lnSpc>
                <a:spcPts val="2115"/>
              </a:lnSpc>
            </a:pPr>
            <a:r>
              <a:rPr dirty="0">
                <a:solidFill>
                  <a:schemeClr val="bg1"/>
                </a:solidFill>
                <a:latin typeface="Arial"/>
                <a:cs typeface="Arial"/>
              </a:rPr>
              <a:t>managing</a:t>
            </a:r>
            <a:r>
              <a:rPr spc="443" dirty="0">
                <a:solidFill>
                  <a:schemeClr val="bg1"/>
                </a:solidFill>
                <a:latin typeface="Arial"/>
                <a:cs typeface="Arial"/>
              </a:rPr>
              <a:t> </a:t>
            </a:r>
            <a:r>
              <a:rPr spc="-15" dirty="0">
                <a:solidFill>
                  <a:schemeClr val="bg1"/>
                </a:solidFill>
                <a:latin typeface="Arial"/>
                <a:cs typeface="Arial"/>
              </a:rPr>
              <a:t>documents</a:t>
            </a:r>
            <a:endParaRPr>
              <a:solidFill>
                <a:schemeClr val="bg1"/>
              </a:solidFill>
              <a:latin typeface="Arial"/>
              <a:cs typeface="Arial"/>
            </a:endParaRPr>
          </a:p>
        </p:txBody>
      </p:sp>
      <p:sp>
        <p:nvSpPr>
          <p:cNvPr id="28" name="object 28"/>
          <p:cNvSpPr txBox="1"/>
          <p:nvPr/>
        </p:nvSpPr>
        <p:spPr>
          <a:xfrm>
            <a:off x="1307287" y="5220842"/>
            <a:ext cx="3136583" cy="576120"/>
          </a:xfrm>
          <a:prstGeom prst="rect">
            <a:avLst/>
          </a:prstGeom>
        </p:spPr>
        <p:txBody>
          <a:bodyPr vert="horz" wrap="square" lIns="0" tIns="37148" rIns="0" bIns="0" rtlCol="0">
            <a:spAutoFit/>
          </a:bodyPr>
          <a:lstStyle/>
          <a:p>
            <a:pPr marL="1194435" marR="7620" indent="-1176338">
              <a:lnSpc>
                <a:spcPts val="2070"/>
              </a:lnSpc>
              <a:spcBef>
                <a:spcPts val="293"/>
              </a:spcBef>
            </a:pPr>
            <a:r>
              <a:rPr dirty="0">
                <a:solidFill>
                  <a:schemeClr val="bg1"/>
                </a:solidFill>
                <a:latin typeface="Arial"/>
                <a:cs typeface="Arial"/>
              </a:rPr>
              <a:t>Recommendations</a:t>
            </a:r>
            <a:r>
              <a:rPr spc="-60" dirty="0">
                <a:solidFill>
                  <a:schemeClr val="bg1"/>
                </a:solidFill>
                <a:latin typeface="Arial"/>
                <a:cs typeface="Arial"/>
              </a:rPr>
              <a:t> </a:t>
            </a:r>
            <a:r>
              <a:rPr dirty="0">
                <a:solidFill>
                  <a:schemeClr val="bg1"/>
                </a:solidFill>
                <a:latin typeface="Arial"/>
                <a:cs typeface="Arial"/>
              </a:rPr>
              <a:t>or</a:t>
            </a:r>
            <a:r>
              <a:rPr spc="-68" dirty="0">
                <a:solidFill>
                  <a:schemeClr val="bg1"/>
                </a:solidFill>
                <a:latin typeface="Arial"/>
                <a:cs typeface="Arial"/>
              </a:rPr>
              <a:t> </a:t>
            </a:r>
            <a:r>
              <a:rPr spc="-15" dirty="0">
                <a:solidFill>
                  <a:schemeClr val="bg1"/>
                </a:solidFill>
                <a:latin typeface="Arial"/>
                <a:cs typeface="Arial"/>
              </a:rPr>
              <a:t>matches </a:t>
            </a:r>
            <a:r>
              <a:rPr dirty="0">
                <a:solidFill>
                  <a:schemeClr val="bg1"/>
                </a:solidFill>
                <a:latin typeface="Arial"/>
                <a:cs typeface="Arial"/>
              </a:rPr>
              <a:t>for</a:t>
            </a:r>
            <a:r>
              <a:rPr spc="-15" dirty="0">
                <a:solidFill>
                  <a:schemeClr val="bg1"/>
                </a:solidFill>
                <a:latin typeface="Arial"/>
                <a:cs typeface="Arial"/>
              </a:rPr>
              <a:t> </a:t>
            </a:r>
            <a:r>
              <a:rPr spc="-30" dirty="0">
                <a:solidFill>
                  <a:schemeClr val="bg1"/>
                </a:solidFill>
                <a:latin typeface="Arial"/>
                <a:cs typeface="Arial"/>
              </a:rPr>
              <a:t>jobs</a:t>
            </a:r>
            <a:endParaRPr>
              <a:solidFill>
                <a:schemeClr val="bg1"/>
              </a:solidFill>
              <a:latin typeface="Arial"/>
              <a:cs typeface="Arial"/>
            </a:endParaRPr>
          </a:p>
        </p:txBody>
      </p:sp>
      <p:sp>
        <p:nvSpPr>
          <p:cNvPr id="29" name="object 29"/>
          <p:cNvSpPr txBox="1"/>
          <p:nvPr/>
        </p:nvSpPr>
        <p:spPr>
          <a:xfrm>
            <a:off x="1522628" y="4003928"/>
            <a:ext cx="2985134" cy="845424"/>
          </a:xfrm>
          <a:prstGeom prst="rect">
            <a:avLst/>
          </a:prstGeom>
        </p:spPr>
        <p:txBody>
          <a:bodyPr vert="horz" wrap="square" lIns="0" tIns="37148" rIns="0" bIns="0" rtlCol="0">
            <a:spAutoFit/>
          </a:bodyPr>
          <a:lstStyle/>
          <a:p>
            <a:pPr marL="19050" marR="7620" indent="1905" algn="ctr">
              <a:lnSpc>
                <a:spcPts val="2070"/>
              </a:lnSpc>
              <a:spcBef>
                <a:spcPts val="293"/>
              </a:spcBef>
            </a:pPr>
            <a:r>
              <a:rPr dirty="0">
                <a:solidFill>
                  <a:schemeClr val="bg1"/>
                </a:solidFill>
                <a:latin typeface="Arial"/>
                <a:cs typeface="Arial"/>
              </a:rPr>
              <a:t>Receiving</a:t>
            </a:r>
            <a:r>
              <a:rPr spc="-38" dirty="0">
                <a:solidFill>
                  <a:schemeClr val="bg1"/>
                </a:solidFill>
                <a:latin typeface="Arial"/>
                <a:cs typeface="Arial"/>
              </a:rPr>
              <a:t> </a:t>
            </a:r>
            <a:r>
              <a:rPr dirty="0">
                <a:solidFill>
                  <a:schemeClr val="bg1"/>
                </a:solidFill>
                <a:latin typeface="Arial"/>
                <a:cs typeface="Arial"/>
              </a:rPr>
              <a:t>job</a:t>
            </a:r>
            <a:r>
              <a:rPr spc="-38" dirty="0">
                <a:solidFill>
                  <a:schemeClr val="bg1"/>
                </a:solidFill>
                <a:latin typeface="Arial"/>
                <a:cs typeface="Arial"/>
              </a:rPr>
              <a:t> </a:t>
            </a:r>
            <a:r>
              <a:rPr spc="-15" dirty="0">
                <a:solidFill>
                  <a:schemeClr val="bg1"/>
                </a:solidFill>
                <a:latin typeface="Arial"/>
                <a:cs typeface="Arial"/>
              </a:rPr>
              <a:t>alerts/ </a:t>
            </a:r>
            <a:r>
              <a:rPr dirty="0">
                <a:solidFill>
                  <a:schemeClr val="bg1"/>
                </a:solidFill>
                <a:latin typeface="Arial"/>
                <a:cs typeface="Arial"/>
              </a:rPr>
              <a:t>notifications</a:t>
            </a:r>
            <a:r>
              <a:rPr spc="-38" dirty="0">
                <a:solidFill>
                  <a:schemeClr val="bg1"/>
                </a:solidFill>
                <a:latin typeface="Arial"/>
                <a:cs typeface="Arial"/>
              </a:rPr>
              <a:t> </a:t>
            </a:r>
            <a:r>
              <a:rPr dirty="0">
                <a:solidFill>
                  <a:schemeClr val="bg1"/>
                </a:solidFill>
                <a:latin typeface="Arial"/>
                <a:cs typeface="Arial"/>
              </a:rPr>
              <a:t>for</a:t>
            </a:r>
            <a:r>
              <a:rPr spc="-45" dirty="0">
                <a:solidFill>
                  <a:schemeClr val="bg1"/>
                </a:solidFill>
                <a:latin typeface="Arial"/>
                <a:cs typeface="Arial"/>
              </a:rPr>
              <a:t> </a:t>
            </a:r>
            <a:r>
              <a:rPr dirty="0">
                <a:solidFill>
                  <a:schemeClr val="bg1"/>
                </a:solidFill>
                <a:latin typeface="Arial"/>
                <a:cs typeface="Arial"/>
              </a:rPr>
              <a:t>new</a:t>
            </a:r>
            <a:r>
              <a:rPr spc="-30" dirty="0">
                <a:solidFill>
                  <a:schemeClr val="bg1"/>
                </a:solidFill>
                <a:latin typeface="Arial"/>
                <a:cs typeface="Arial"/>
              </a:rPr>
              <a:t> </a:t>
            </a:r>
            <a:r>
              <a:rPr dirty="0">
                <a:solidFill>
                  <a:schemeClr val="bg1"/>
                </a:solidFill>
                <a:latin typeface="Arial"/>
                <a:cs typeface="Arial"/>
              </a:rPr>
              <a:t>jobs</a:t>
            </a:r>
            <a:r>
              <a:rPr spc="-38" dirty="0">
                <a:solidFill>
                  <a:schemeClr val="bg1"/>
                </a:solidFill>
                <a:latin typeface="Arial"/>
                <a:cs typeface="Arial"/>
              </a:rPr>
              <a:t> </a:t>
            </a:r>
            <a:r>
              <a:rPr spc="-30" dirty="0">
                <a:solidFill>
                  <a:schemeClr val="bg1"/>
                </a:solidFill>
                <a:latin typeface="Arial"/>
                <a:cs typeface="Arial"/>
              </a:rPr>
              <a:t>that </a:t>
            </a:r>
            <a:r>
              <a:rPr dirty="0">
                <a:solidFill>
                  <a:schemeClr val="bg1"/>
                </a:solidFill>
                <a:latin typeface="Arial"/>
                <a:cs typeface="Arial"/>
              </a:rPr>
              <a:t>match</a:t>
            </a:r>
            <a:r>
              <a:rPr spc="-38" dirty="0">
                <a:solidFill>
                  <a:schemeClr val="bg1"/>
                </a:solidFill>
                <a:latin typeface="Arial"/>
                <a:cs typeface="Arial"/>
              </a:rPr>
              <a:t> </a:t>
            </a:r>
            <a:r>
              <a:rPr dirty="0">
                <a:solidFill>
                  <a:schemeClr val="bg1"/>
                </a:solidFill>
                <a:latin typeface="Arial"/>
                <a:cs typeface="Arial"/>
              </a:rPr>
              <a:t>your</a:t>
            </a:r>
            <a:r>
              <a:rPr spc="-38" dirty="0">
                <a:solidFill>
                  <a:schemeClr val="bg1"/>
                </a:solidFill>
                <a:latin typeface="Arial"/>
                <a:cs typeface="Arial"/>
              </a:rPr>
              <a:t> </a:t>
            </a:r>
            <a:r>
              <a:rPr spc="-15" dirty="0">
                <a:solidFill>
                  <a:schemeClr val="bg1"/>
                </a:solidFill>
                <a:latin typeface="Arial"/>
                <a:cs typeface="Arial"/>
              </a:rPr>
              <a:t>preferences</a:t>
            </a:r>
            <a:endParaRPr>
              <a:solidFill>
                <a:schemeClr val="bg1"/>
              </a:solidFill>
              <a:latin typeface="Arial"/>
              <a:cs typeface="Arial"/>
            </a:endParaRPr>
          </a:p>
        </p:txBody>
      </p:sp>
      <p:sp>
        <p:nvSpPr>
          <p:cNvPr id="30" name="object 30"/>
          <p:cNvSpPr txBox="1"/>
          <p:nvPr/>
        </p:nvSpPr>
        <p:spPr>
          <a:xfrm>
            <a:off x="1103375" y="3049142"/>
            <a:ext cx="3340418" cy="557845"/>
          </a:xfrm>
          <a:prstGeom prst="rect">
            <a:avLst/>
          </a:prstGeom>
        </p:spPr>
        <p:txBody>
          <a:bodyPr vert="horz" wrap="square" lIns="0" tIns="19050" rIns="0" bIns="0" rtlCol="0">
            <a:spAutoFit/>
          </a:bodyPr>
          <a:lstStyle/>
          <a:p>
            <a:pPr algn="ctr">
              <a:lnSpc>
                <a:spcPts val="2115"/>
              </a:lnSpc>
              <a:spcBef>
                <a:spcPts val="150"/>
              </a:spcBef>
            </a:pPr>
            <a:r>
              <a:rPr dirty="0">
                <a:solidFill>
                  <a:schemeClr val="bg1"/>
                </a:solidFill>
                <a:latin typeface="Arial"/>
                <a:cs typeface="Arial"/>
              </a:rPr>
              <a:t>Reviewing,</a:t>
            </a:r>
            <a:r>
              <a:rPr spc="-45" dirty="0">
                <a:solidFill>
                  <a:schemeClr val="bg1"/>
                </a:solidFill>
                <a:latin typeface="Arial"/>
                <a:cs typeface="Arial"/>
              </a:rPr>
              <a:t> </a:t>
            </a:r>
            <a:r>
              <a:rPr dirty="0">
                <a:solidFill>
                  <a:schemeClr val="bg1"/>
                </a:solidFill>
                <a:latin typeface="Arial"/>
                <a:cs typeface="Arial"/>
              </a:rPr>
              <a:t>signing,</a:t>
            </a:r>
            <a:r>
              <a:rPr spc="-53" dirty="0">
                <a:solidFill>
                  <a:schemeClr val="bg1"/>
                </a:solidFill>
                <a:latin typeface="Arial"/>
                <a:cs typeface="Arial"/>
              </a:rPr>
              <a:t> </a:t>
            </a:r>
            <a:r>
              <a:rPr dirty="0">
                <a:solidFill>
                  <a:schemeClr val="bg1"/>
                </a:solidFill>
                <a:latin typeface="Arial"/>
                <a:cs typeface="Arial"/>
              </a:rPr>
              <a:t>or</a:t>
            </a:r>
            <a:r>
              <a:rPr spc="-38" dirty="0">
                <a:solidFill>
                  <a:schemeClr val="bg1"/>
                </a:solidFill>
                <a:latin typeface="Arial"/>
                <a:cs typeface="Arial"/>
              </a:rPr>
              <a:t> </a:t>
            </a:r>
            <a:r>
              <a:rPr spc="-15" dirty="0">
                <a:solidFill>
                  <a:schemeClr val="bg1"/>
                </a:solidFill>
                <a:latin typeface="Arial"/>
                <a:cs typeface="Arial"/>
              </a:rPr>
              <a:t>managing</a:t>
            </a:r>
            <a:endParaRPr>
              <a:solidFill>
                <a:schemeClr val="bg1"/>
              </a:solidFill>
              <a:latin typeface="Arial"/>
              <a:cs typeface="Arial"/>
            </a:endParaRPr>
          </a:p>
          <a:p>
            <a:pPr marL="953" algn="ctr">
              <a:lnSpc>
                <a:spcPts val="2115"/>
              </a:lnSpc>
            </a:pPr>
            <a:r>
              <a:rPr dirty="0">
                <a:solidFill>
                  <a:schemeClr val="bg1"/>
                </a:solidFill>
                <a:latin typeface="Arial"/>
                <a:cs typeface="Arial"/>
              </a:rPr>
              <a:t>job</a:t>
            </a:r>
            <a:r>
              <a:rPr spc="-8" dirty="0">
                <a:solidFill>
                  <a:schemeClr val="bg1"/>
                </a:solidFill>
                <a:latin typeface="Arial"/>
                <a:cs typeface="Arial"/>
              </a:rPr>
              <a:t> </a:t>
            </a:r>
            <a:r>
              <a:rPr spc="-15" dirty="0">
                <a:solidFill>
                  <a:schemeClr val="bg1"/>
                </a:solidFill>
                <a:latin typeface="Arial"/>
                <a:cs typeface="Arial"/>
              </a:rPr>
              <a:t>contracts</a:t>
            </a:r>
            <a:endParaRPr>
              <a:solidFill>
                <a:schemeClr val="bg1"/>
              </a:solidFill>
              <a:latin typeface="Arial"/>
              <a:cs typeface="Arial"/>
            </a:endParaRPr>
          </a:p>
        </p:txBody>
      </p:sp>
      <p:sp>
        <p:nvSpPr>
          <p:cNvPr id="31" name="object 31"/>
          <p:cNvSpPr txBox="1"/>
          <p:nvPr/>
        </p:nvSpPr>
        <p:spPr>
          <a:xfrm>
            <a:off x="5939218" y="1934070"/>
            <a:ext cx="3894773" cy="343364"/>
          </a:xfrm>
          <a:prstGeom prst="rect">
            <a:avLst/>
          </a:prstGeom>
        </p:spPr>
        <p:txBody>
          <a:bodyPr vert="horz" wrap="square" lIns="0" tIns="20003" rIns="0" bIns="0" rtlCol="0">
            <a:spAutoFit/>
          </a:bodyPr>
          <a:lstStyle/>
          <a:p>
            <a:pPr marL="19050">
              <a:spcBef>
                <a:spcPts val="158"/>
              </a:spcBef>
            </a:pPr>
            <a:r>
              <a:rPr sz="2100" dirty="0">
                <a:solidFill>
                  <a:schemeClr val="bg1"/>
                </a:solidFill>
                <a:latin typeface="Arial"/>
                <a:cs typeface="Arial"/>
              </a:rPr>
              <a:t>%</a:t>
            </a:r>
            <a:r>
              <a:rPr sz="2100" spc="-30" dirty="0">
                <a:solidFill>
                  <a:schemeClr val="bg1"/>
                </a:solidFill>
                <a:latin typeface="Arial"/>
                <a:cs typeface="Arial"/>
              </a:rPr>
              <a:t> </a:t>
            </a:r>
            <a:r>
              <a:rPr sz="2100" dirty="0">
                <a:solidFill>
                  <a:schemeClr val="bg1"/>
                </a:solidFill>
                <a:latin typeface="Arial"/>
                <a:cs typeface="Arial"/>
              </a:rPr>
              <a:t>expectations</a:t>
            </a:r>
            <a:r>
              <a:rPr sz="2100" spc="-30" dirty="0">
                <a:solidFill>
                  <a:schemeClr val="bg1"/>
                </a:solidFill>
                <a:latin typeface="Arial"/>
                <a:cs typeface="Arial"/>
              </a:rPr>
              <a:t> </a:t>
            </a:r>
            <a:r>
              <a:rPr sz="2100" dirty="0">
                <a:solidFill>
                  <a:schemeClr val="bg1"/>
                </a:solidFill>
                <a:latin typeface="Arial"/>
                <a:cs typeface="Arial"/>
              </a:rPr>
              <a:t>met</a:t>
            </a:r>
            <a:r>
              <a:rPr sz="2100" spc="-30" dirty="0">
                <a:solidFill>
                  <a:schemeClr val="bg1"/>
                </a:solidFill>
                <a:latin typeface="Arial"/>
                <a:cs typeface="Arial"/>
              </a:rPr>
              <a:t> </a:t>
            </a:r>
            <a:r>
              <a:rPr sz="2100" dirty="0">
                <a:solidFill>
                  <a:schemeClr val="bg1"/>
                </a:solidFill>
                <a:latin typeface="Arial"/>
                <a:cs typeface="Arial"/>
              </a:rPr>
              <a:t>for</a:t>
            </a:r>
            <a:r>
              <a:rPr sz="2100" spc="-30" dirty="0">
                <a:solidFill>
                  <a:schemeClr val="bg1"/>
                </a:solidFill>
                <a:latin typeface="Arial"/>
                <a:cs typeface="Arial"/>
              </a:rPr>
              <a:t> </a:t>
            </a:r>
            <a:r>
              <a:rPr sz="2100" dirty="0">
                <a:solidFill>
                  <a:schemeClr val="bg1"/>
                </a:solidFill>
                <a:latin typeface="Arial"/>
                <a:cs typeface="Arial"/>
              </a:rPr>
              <a:t>new</a:t>
            </a:r>
            <a:r>
              <a:rPr sz="2100" spc="-38" dirty="0">
                <a:solidFill>
                  <a:schemeClr val="bg1"/>
                </a:solidFill>
                <a:latin typeface="Arial"/>
                <a:cs typeface="Arial"/>
              </a:rPr>
              <a:t> </a:t>
            </a:r>
            <a:r>
              <a:rPr sz="2100" spc="-30" dirty="0">
                <a:solidFill>
                  <a:schemeClr val="bg1"/>
                </a:solidFill>
                <a:latin typeface="Arial"/>
                <a:cs typeface="Arial"/>
              </a:rPr>
              <a:t>tech</a:t>
            </a:r>
            <a:endParaRPr sz="2100">
              <a:solidFill>
                <a:schemeClr val="bg1"/>
              </a:solidFill>
              <a:latin typeface="Arial"/>
              <a:cs typeface="Arial"/>
            </a:endParaRPr>
          </a:p>
        </p:txBody>
      </p:sp>
      <p:sp>
        <p:nvSpPr>
          <p:cNvPr id="32" name="object 32"/>
          <p:cNvSpPr txBox="1"/>
          <p:nvPr/>
        </p:nvSpPr>
        <p:spPr>
          <a:xfrm>
            <a:off x="1809293" y="9095232"/>
            <a:ext cx="10555605" cy="479940"/>
          </a:xfrm>
          <a:prstGeom prst="rect">
            <a:avLst/>
          </a:prstGeom>
        </p:spPr>
        <p:txBody>
          <a:bodyPr vert="horz" wrap="square" lIns="0" tIns="18098" rIns="0" bIns="0" rtlCol="0">
            <a:spAutoFit/>
          </a:bodyPr>
          <a:lstStyle/>
          <a:p>
            <a:pPr marL="19050" marR="7620">
              <a:spcBef>
                <a:spcPts val="143"/>
              </a:spcBef>
            </a:pPr>
            <a:r>
              <a:rPr sz="1500" dirty="0">
                <a:solidFill>
                  <a:schemeClr val="bg1"/>
                </a:solidFill>
                <a:latin typeface="Arial"/>
                <a:cs typeface="Arial"/>
              </a:rPr>
              <a:t>Question:</a:t>
            </a:r>
            <a:r>
              <a:rPr sz="1500" spc="-60" dirty="0">
                <a:solidFill>
                  <a:schemeClr val="bg1"/>
                </a:solidFill>
                <a:latin typeface="Arial"/>
                <a:cs typeface="Arial"/>
              </a:rPr>
              <a:t> </a:t>
            </a:r>
            <a:r>
              <a:rPr sz="1500" dirty="0">
                <a:solidFill>
                  <a:schemeClr val="bg1"/>
                </a:solidFill>
                <a:latin typeface="Arial"/>
                <a:cs typeface="Arial"/>
              </a:rPr>
              <a:t>Based</a:t>
            </a:r>
            <a:r>
              <a:rPr sz="1500" spc="-60" dirty="0">
                <a:solidFill>
                  <a:schemeClr val="bg1"/>
                </a:solidFill>
                <a:latin typeface="Arial"/>
                <a:cs typeface="Arial"/>
              </a:rPr>
              <a:t> </a:t>
            </a:r>
            <a:r>
              <a:rPr sz="1500" dirty="0">
                <a:solidFill>
                  <a:schemeClr val="bg1"/>
                </a:solidFill>
                <a:latin typeface="Arial"/>
                <a:cs typeface="Arial"/>
              </a:rPr>
              <a:t>on</a:t>
            </a:r>
            <a:r>
              <a:rPr sz="1500" spc="-45" dirty="0">
                <a:solidFill>
                  <a:schemeClr val="bg1"/>
                </a:solidFill>
                <a:latin typeface="Arial"/>
                <a:cs typeface="Arial"/>
              </a:rPr>
              <a:t> </a:t>
            </a:r>
            <a:r>
              <a:rPr sz="1500" dirty="0">
                <a:solidFill>
                  <a:schemeClr val="bg1"/>
                </a:solidFill>
                <a:latin typeface="Arial"/>
                <a:cs typeface="Arial"/>
              </a:rPr>
              <a:t>your</a:t>
            </a:r>
            <a:r>
              <a:rPr sz="1500" spc="-8" dirty="0">
                <a:solidFill>
                  <a:schemeClr val="bg1"/>
                </a:solidFill>
                <a:latin typeface="Arial"/>
                <a:cs typeface="Arial"/>
              </a:rPr>
              <a:t> </a:t>
            </a:r>
            <a:r>
              <a:rPr sz="1500" dirty="0">
                <a:solidFill>
                  <a:schemeClr val="bg1"/>
                </a:solidFill>
                <a:latin typeface="Arial"/>
                <a:cs typeface="Arial"/>
              </a:rPr>
              <a:t>personal</a:t>
            </a:r>
            <a:r>
              <a:rPr sz="1500" spc="-53" dirty="0">
                <a:solidFill>
                  <a:schemeClr val="bg1"/>
                </a:solidFill>
                <a:latin typeface="Arial"/>
                <a:cs typeface="Arial"/>
              </a:rPr>
              <a:t> </a:t>
            </a:r>
            <a:r>
              <a:rPr sz="1500" dirty="0">
                <a:solidFill>
                  <a:schemeClr val="bg1"/>
                </a:solidFill>
                <a:latin typeface="Arial"/>
                <a:cs typeface="Arial"/>
              </a:rPr>
              <a:t>experience</a:t>
            </a:r>
            <a:r>
              <a:rPr sz="1500" spc="-60" dirty="0">
                <a:solidFill>
                  <a:schemeClr val="bg1"/>
                </a:solidFill>
                <a:latin typeface="Arial"/>
                <a:cs typeface="Arial"/>
              </a:rPr>
              <a:t> </a:t>
            </a:r>
            <a:r>
              <a:rPr sz="1500" dirty="0">
                <a:solidFill>
                  <a:schemeClr val="bg1"/>
                </a:solidFill>
                <a:latin typeface="Arial"/>
                <a:cs typeface="Arial"/>
              </a:rPr>
              <a:t>in</a:t>
            </a:r>
            <a:r>
              <a:rPr sz="1500" spc="-30" dirty="0">
                <a:solidFill>
                  <a:schemeClr val="bg1"/>
                </a:solidFill>
                <a:latin typeface="Arial"/>
                <a:cs typeface="Arial"/>
              </a:rPr>
              <a:t> </a:t>
            </a:r>
            <a:r>
              <a:rPr sz="1500" dirty="0">
                <a:solidFill>
                  <a:schemeClr val="bg1"/>
                </a:solidFill>
                <a:latin typeface="Arial"/>
                <a:cs typeface="Arial"/>
              </a:rPr>
              <a:t>the</a:t>
            </a:r>
            <a:r>
              <a:rPr sz="1500" spc="-60" dirty="0">
                <a:solidFill>
                  <a:schemeClr val="bg1"/>
                </a:solidFill>
                <a:latin typeface="Arial"/>
                <a:cs typeface="Arial"/>
              </a:rPr>
              <a:t> </a:t>
            </a:r>
            <a:r>
              <a:rPr sz="1500" dirty="0">
                <a:solidFill>
                  <a:schemeClr val="bg1"/>
                </a:solidFill>
                <a:latin typeface="Arial"/>
                <a:cs typeface="Arial"/>
              </a:rPr>
              <a:t>marketplace,</a:t>
            </a:r>
            <a:r>
              <a:rPr sz="1500" spc="-98" dirty="0">
                <a:solidFill>
                  <a:schemeClr val="bg1"/>
                </a:solidFill>
                <a:latin typeface="Arial"/>
                <a:cs typeface="Arial"/>
              </a:rPr>
              <a:t> </a:t>
            </a:r>
            <a:r>
              <a:rPr sz="1500" dirty="0">
                <a:solidFill>
                  <a:schemeClr val="bg1"/>
                </a:solidFill>
                <a:latin typeface="Arial"/>
                <a:cs typeface="Arial"/>
              </a:rPr>
              <a:t>which</a:t>
            </a:r>
            <a:r>
              <a:rPr sz="1500" spc="-23" dirty="0">
                <a:solidFill>
                  <a:schemeClr val="bg1"/>
                </a:solidFill>
                <a:latin typeface="Arial"/>
                <a:cs typeface="Arial"/>
              </a:rPr>
              <a:t> </a:t>
            </a:r>
            <a:r>
              <a:rPr sz="1500" dirty="0">
                <a:solidFill>
                  <a:schemeClr val="bg1"/>
                </a:solidFill>
                <a:latin typeface="Arial"/>
                <a:cs typeface="Arial"/>
              </a:rPr>
              <a:t>of</a:t>
            </a:r>
            <a:r>
              <a:rPr sz="1500" spc="-53" dirty="0">
                <a:solidFill>
                  <a:schemeClr val="bg1"/>
                </a:solidFill>
                <a:latin typeface="Arial"/>
                <a:cs typeface="Arial"/>
              </a:rPr>
              <a:t> </a:t>
            </a:r>
            <a:r>
              <a:rPr sz="1500" dirty="0">
                <a:solidFill>
                  <a:schemeClr val="bg1"/>
                </a:solidFill>
                <a:latin typeface="Arial"/>
                <a:cs typeface="Arial"/>
              </a:rPr>
              <a:t>the</a:t>
            </a:r>
            <a:r>
              <a:rPr sz="1500" spc="-45" dirty="0">
                <a:solidFill>
                  <a:schemeClr val="bg1"/>
                </a:solidFill>
                <a:latin typeface="Arial"/>
                <a:cs typeface="Arial"/>
              </a:rPr>
              <a:t> </a:t>
            </a:r>
            <a:r>
              <a:rPr sz="1500" dirty="0">
                <a:solidFill>
                  <a:schemeClr val="bg1"/>
                </a:solidFill>
                <a:latin typeface="Arial"/>
                <a:cs typeface="Arial"/>
              </a:rPr>
              <a:t>offerings</a:t>
            </a:r>
            <a:r>
              <a:rPr sz="1500" spc="-83" dirty="0">
                <a:solidFill>
                  <a:schemeClr val="bg1"/>
                </a:solidFill>
                <a:latin typeface="Arial"/>
                <a:cs typeface="Arial"/>
              </a:rPr>
              <a:t> </a:t>
            </a:r>
            <a:r>
              <a:rPr sz="1500" dirty="0">
                <a:solidFill>
                  <a:schemeClr val="bg1"/>
                </a:solidFill>
                <a:latin typeface="Arial"/>
                <a:cs typeface="Arial"/>
              </a:rPr>
              <a:t>available</a:t>
            </a:r>
            <a:r>
              <a:rPr sz="1500" spc="-15" dirty="0">
                <a:solidFill>
                  <a:schemeClr val="bg1"/>
                </a:solidFill>
                <a:latin typeface="Arial"/>
                <a:cs typeface="Arial"/>
              </a:rPr>
              <a:t> </a:t>
            </a:r>
            <a:r>
              <a:rPr sz="1500" dirty="0">
                <a:solidFill>
                  <a:schemeClr val="bg1"/>
                </a:solidFill>
                <a:latin typeface="Arial"/>
                <a:cs typeface="Arial"/>
              </a:rPr>
              <a:t>today</a:t>
            </a:r>
            <a:r>
              <a:rPr sz="1500" spc="-53" dirty="0">
                <a:solidFill>
                  <a:schemeClr val="bg1"/>
                </a:solidFill>
                <a:latin typeface="Arial"/>
                <a:cs typeface="Arial"/>
              </a:rPr>
              <a:t> </a:t>
            </a:r>
            <a:r>
              <a:rPr sz="1500" dirty="0">
                <a:solidFill>
                  <a:schemeClr val="bg1"/>
                </a:solidFill>
                <a:latin typeface="Arial"/>
                <a:cs typeface="Arial"/>
              </a:rPr>
              <a:t>met</a:t>
            </a:r>
            <a:r>
              <a:rPr sz="1500" spc="-68" dirty="0">
                <a:solidFill>
                  <a:schemeClr val="bg1"/>
                </a:solidFill>
                <a:latin typeface="Arial"/>
                <a:cs typeface="Arial"/>
              </a:rPr>
              <a:t> </a:t>
            </a:r>
            <a:r>
              <a:rPr sz="1500" dirty="0">
                <a:solidFill>
                  <a:schemeClr val="bg1"/>
                </a:solidFill>
                <a:latin typeface="Arial"/>
                <a:cs typeface="Arial"/>
              </a:rPr>
              <a:t>or</a:t>
            </a:r>
            <a:r>
              <a:rPr sz="1500" spc="-38" dirty="0">
                <a:solidFill>
                  <a:schemeClr val="bg1"/>
                </a:solidFill>
                <a:latin typeface="Arial"/>
                <a:cs typeface="Arial"/>
              </a:rPr>
              <a:t> </a:t>
            </a:r>
            <a:r>
              <a:rPr sz="1500" dirty="0">
                <a:solidFill>
                  <a:schemeClr val="bg1"/>
                </a:solidFill>
                <a:latin typeface="Arial"/>
                <a:cs typeface="Arial"/>
              </a:rPr>
              <a:t>exceeded</a:t>
            </a:r>
            <a:r>
              <a:rPr sz="1500" spc="-75" dirty="0">
                <a:solidFill>
                  <a:schemeClr val="bg1"/>
                </a:solidFill>
                <a:latin typeface="Arial"/>
                <a:cs typeface="Arial"/>
              </a:rPr>
              <a:t> </a:t>
            </a:r>
            <a:r>
              <a:rPr sz="1500" spc="-30" dirty="0">
                <a:solidFill>
                  <a:schemeClr val="bg1"/>
                </a:solidFill>
                <a:latin typeface="Arial"/>
                <a:cs typeface="Arial"/>
              </a:rPr>
              <a:t>your </a:t>
            </a:r>
            <a:r>
              <a:rPr sz="1500" dirty="0">
                <a:solidFill>
                  <a:schemeClr val="bg1"/>
                </a:solidFill>
                <a:latin typeface="Arial"/>
                <a:cs typeface="Arial"/>
              </a:rPr>
              <a:t>expectations</a:t>
            </a:r>
            <a:r>
              <a:rPr sz="1500" spc="-90" dirty="0">
                <a:solidFill>
                  <a:schemeClr val="bg1"/>
                </a:solidFill>
                <a:latin typeface="Arial"/>
                <a:cs typeface="Arial"/>
              </a:rPr>
              <a:t> </a:t>
            </a:r>
            <a:r>
              <a:rPr sz="1500" spc="-15" dirty="0">
                <a:solidFill>
                  <a:schemeClr val="bg1"/>
                </a:solidFill>
                <a:latin typeface="Arial"/>
                <a:cs typeface="Arial"/>
              </a:rPr>
              <a:t>N=388.</a:t>
            </a:r>
            <a:endParaRPr sz="1500">
              <a:solidFill>
                <a:schemeClr val="bg1"/>
              </a:solidFill>
              <a:latin typeface="Arial"/>
              <a:cs typeface="Arial"/>
            </a:endParaRPr>
          </a:p>
        </p:txBody>
      </p:sp>
      <p:sp>
        <p:nvSpPr>
          <p:cNvPr id="34" name="object 3">
            <a:extLst>
              <a:ext uri="{FF2B5EF4-FFF2-40B4-BE49-F238E27FC236}">
                <a16:creationId xmlns:a16="http://schemas.microsoft.com/office/drawing/2014/main" id="{9E23881E-5449-51A4-56A3-CCB1179F1467}"/>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sp>
        <p:nvSpPr>
          <p:cNvPr id="35" name="object 2">
            <a:extLst>
              <a:ext uri="{FF2B5EF4-FFF2-40B4-BE49-F238E27FC236}">
                <a16:creationId xmlns:a16="http://schemas.microsoft.com/office/drawing/2014/main" id="{D661C83D-0AC6-B2DA-AD50-684060619BF3}"/>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36" name="object 4">
            <a:extLst>
              <a:ext uri="{FF2B5EF4-FFF2-40B4-BE49-F238E27FC236}">
                <a16:creationId xmlns:a16="http://schemas.microsoft.com/office/drawing/2014/main" id="{33A8399D-FAD9-B593-DA26-85C1EF551EC2}"/>
              </a:ext>
            </a:extLst>
          </p:cNvPr>
          <p:cNvPicPr/>
          <p:nvPr/>
        </p:nvPicPr>
        <p:blipFill>
          <a:blip r:embed="rId3" cstate="print"/>
          <a:stretch>
            <a:fillRect/>
          </a:stretch>
        </p:blipFill>
        <p:spPr>
          <a:xfrm>
            <a:off x="914400" y="9721182"/>
            <a:ext cx="3479292" cy="17830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48776" y="9472841"/>
            <a:ext cx="8127683" cy="294953"/>
          </a:xfrm>
          <a:prstGeom prst="rect">
            <a:avLst/>
          </a:prstGeom>
        </p:spPr>
        <p:txBody>
          <a:bodyPr vert="horz" wrap="square" lIns="0" tIns="0" rIns="0" bIns="0" rtlCol="0">
            <a:spAutoFit/>
          </a:bodyPr>
          <a:lstStyle/>
          <a:p>
            <a:pPr>
              <a:lnSpc>
                <a:spcPts val="2273"/>
              </a:lnSpc>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98" dirty="0">
                <a:solidFill>
                  <a:srgbClr val="44536A"/>
                </a:solidFill>
                <a:latin typeface="Arial"/>
                <a:cs typeface="Arial"/>
              </a:rPr>
              <a:t>Webinar</a:t>
            </a:r>
            <a:endParaRPr sz="2400">
              <a:latin typeface="Arial"/>
              <a:cs typeface="Arial"/>
            </a:endParaRPr>
          </a:p>
        </p:txBody>
      </p:sp>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p>
        </p:txBody>
      </p:sp>
      <p:pic>
        <p:nvPicPr>
          <p:cNvPr id="4" name="object 4"/>
          <p:cNvPicPr/>
          <p:nvPr/>
        </p:nvPicPr>
        <p:blipFill>
          <a:blip r:embed="rId2" cstate="print"/>
          <a:stretch>
            <a:fillRect/>
          </a:stretch>
        </p:blipFill>
        <p:spPr>
          <a:xfrm>
            <a:off x="914400" y="9710928"/>
            <a:ext cx="3479292" cy="178308"/>
          </a:xfrm>
          <a:prstGeom prst="rect">
            <a:avLst/>
          </a:prstGeom>
        </p:spPr>
      </p:pic>
      <p:grpSp>
        <p:nvGrpSpPr>
          <p:cNvPr id="5" name="object 5"/>
          <p:cNvGrpSpPr/>
          <p:nvPr/>
        </p:nvGrpSpPr>
        <p:grpSpPr>
          <a:xfrm>
            <a:off x="0" y="228600"/>
            <a:ext cx="18288000" cy="10058400"/>
            <a:chOff x="0" y="152400"/>
            <a:chExt cx="12192000" cy="6705600"/>
          </a:xfrm>
        </p:grpSpPr>
        <p:pic>
          <p:nvPicPr>
            <p:cNvPr id="6" name="object 6"/>
            <p:cNvPicPr/>
            <p:nvPr/>
          </p:nvPicPr>
          <p:blipFill>
            <a:blip r:embed="rId3" cstate="print"/>
            <a:stretch>
              <a:fillRect/>
            </a:stretch>
          </p:blipFill>
          <p:spPr>
            <a:xfrm>
              <a:off x="10424159" y="426720"/>
              <a:ext cx="1463040" cy="848867"/>
            </a:xfrm>
            <a:prstGeom prst="rect">
              <a:avLst/>
            </a:prstGeom>
          </p:spPr>
        </p:pic>
        <p:pic>
          <p:nvPicPr>
            <p:cNvPr id="7" name="object 7"/>
            <p:cNvPicPr/>
            <p:nvPr/>
          </p:nvPicPr>
          <p:blipFill>
            <a:blip r:embed="rId4" cstate="print"/>
            <a:stretch>
              <a:fillRect/>
            </a:stretch>
          </p:blipFill>
          <p:spPr>
            <a:xfrm>
              <a:off x="0" y="152400"/>
              <a:ext cx="12192000" cy="6705600"/>
            </a:xfrm>
            <a:prstGeom prst="rect">
              <a:avLst/>
            </a:prstGeom>
          </p:spPr>
        </p:pic>
        <p:sp>
          <p:nvSpPr>
            <p:cNvPr id="8" name="object 8"/>
            <p:cNvSpPr/>
            <p:nvPr/>
          </p:nvSpPr>
          <p:spPr>
            <a:xfrm>
              <a:off x="304800" y="371856"/>
              <a:ext cx="4800600" cy="6486525"/>
            </a:xfrm>
            <a:custGeom>
              <a:avLst/>
              <a:gdLst/>
              <a:ahLst/>
              <a:cxnLst/>
              <a:rect l="l" t="t" r="r" b="b"/>
              <a:pathLst>
                <a:path w="4800600" h="6486525">
                  <a:moveTo>
                    <a:pt x="4800600" y="0"/>
                  </a:moveTo>
                  <a:lnTo>
                    <a:pt x="0" y="0"/>
                  </a:lnTo>
                  <a:lnTo>
                    <a:pt x="0" y="6486144"/>
                  </a:lnTo>
                  <a:lnTo>
                    <a:pt x="4800600" y="6486144"/>
                  </a:lnTo>
                  <a:lnTo>
                    <a:pt x="4800600" y="0"/>
                  </a:lnTo>
                  <a:close/>
                </a:path>
              </a:pathLst>
            </a:custGeom>
            <a:solidFill>
              <a:srgbClr val="FFFFFF">
                <a:alpha val="56861"/>
              </a:srgbClr>
            </a:solidFill>
          </p:spPr>
          <p:txBody>
            <a:bodyPr wrap="square" lIns="0" tIns="0" rIns="0" bIns="0" rtlCol="0"/>
            <a:lstStyle/>
            <a:p>
              <a:endParaRPr sz="2700"/>
            </a:p>
          </p:txBody>
        </p:sp>
      </p:grpSp>
      <p:sp>
        <p:nvSpPr>
          <p:cNvPr id="9" name="object 9"/>
          <p:cNvSpPr txBox="1"/>
          <p:nvPr/>
        </p:nvSpPr>
        <p:spPr>
          <a:xfrm>
            <a:off x="1145896" y="2825115"/>
            <a:ext cx="5824538" cy="5190845"/>
          </a:xfrm>
          <a:prstGeom prst="rect">
            <a:avLst/>
          </a:prstGeom>
        </p:spPr>
        <p:txBody>
          <a:bodyPr vert="horz" wrap="square" lIns="0" tIns="20003" rIns="0" bIns="0" rtlCol="0">
            <a:spAutoFit/>
          </a:bodyPr>
          <a:lstStyle/>
          <a:p>
            <a:pPr marL="1474470" marR="58103" indent="-1405890">
              <a:spcBef>
                <a:spcPts val="158"/>
              </a:spcBef>
            </a:pPr>
            <a:r>
              <a:rPr sz="4800" dirty="0">
                <a:solidFill>
                  <a:schemeClr val="bg1"/>
                </a:solidFill>
                <a:latin typeface="Arial"/>
                <a:cs typeface="Arial"/>
              </a:rPr>
              <a:t>3.</a:t>
            </a:r>
            <a:r>
              <a:rPr sz="4800" spc="-68" dirty="0">
                <a:solidFill>
                  <a:schemeClr val="bg1"/>
                </a:solidFill>
                <a:latin typeface="Arial"/>
                <a:cs typeface="Arial"/>
              </a:rPr>
              <a:t> </a:t>
            </a:r>
            <a:r>
              <a:rPr sz="4800" dirty="0">
                <a:solidFill>
                  <a:schemeClr val="bg1"/>
                </a:solidFill>
                <a:latin typeface="Arial"/>
                <a:cs typeface="Arial"/>
              </a:rPr>
              <a:t>Human</a:t>
            </a:r>
            <a:r>
              <a:rPr sz="4800" spc="-60" dirty="0">
                <a:solidFill>
                  <a:schemeClr val="bg1"/>
                </a:solidFill>
                <a:latin typeface="Arial"/>
                <a:cs typeface="Arial"/>
              </a:rPr>
              <a:t> </a:t>
            </a:r>
            <a:r>
              <a:rPr sz="4800" dirty="0">
                <a:solidFill>
                  <a:schemeClr val="bg1"/>
                </a:solidFill>
                <a:latin typeface="Arial"/>
                <a:cs typeface="Arial"/>
              </a:rPr>
              <a:t>factors</a:t>
            </a:r>
            <a:r>
              <a:rPr sz="4800" spc="-60" dirty="0">
                <a:solidFill>
                  <a:schemeClr val="bg1"/>
                </a:solidFill>
                <a:latin typeface="Arial"/>
                <a:cs typeface="Arial"/>
              </a:rPr>
              <a:t> </a:t>
            </a:r>
            <a:r>
              <a:rPr sz="4800" spc="-38" dirty="0">
                <a:solidFill>
                  <a:schemeClr val="bg1"/>
                </a:solidFill>
                <a:latin typeface="Arial"/>
                <a:cs typeface="Arial"/>
              </a:rPr>
              <a:t>are</a:t>
            </a:r>
            <a:r>
              <a:rPr lang="en-US" sz="4800" spc="-38" dirty="0">
                <a:solidFill>
                  <a:schemeClr val="bg1"/>
                </a:solidFill>
                <a:latin typeface="Arial"/>
                <a:cs typeface="Arial"/>
              </a:rPr>
              <a:t> </a:t>
            </a:r>
            <a:r>
              <a:rPr sz="4800" dirty="0">
                <a:solidFill>
                  <a:schemeClr val="bg1"/>
                </a:solidFill>
                <a:latin typeface="Arial"/>
                <a:cs typeface="Arial"/>
              </a:rPr>
              <a:t>among</a:t>
            </a:r>
            <a:r>
              <a:rPr sz="4800" spc="-75" dirty="0">
                <a:solidFill>
                  <a:schemeClr val="bg1"/>
                </a:solidFill>
                <a:latin typeface="Arial"/>
                <a:cs typeface="Arial"/>
              </a:rPr>
              <a:t> </a:t>
            </a:r>
            <a:r>
              <a:rPr sz="4800" spc="-38" dirty="0">
                <a:solidFill>
                  <a:schemeClr val="bg1"/>
                </a:solidFill>
                <a:latin typeface="Arial"/>
                <a:cs typeface="Arial"/>
              </a:rPr>
              <a:t>the</a:t>
            </a:r>
            <a:endParaRPr sz="4800" dirty="0">
              <a:solidFill>
                <a:schemeClr val="bg1"/>
              </a:solidFill>
              <a:latin typeface="Arial"/>
              <a:cs typeface="Arial"/>
            </a:endParaRPr>
          </a:p>
          <a:p>
            <a:pPr marL="18098" marR="7620" indent="-1905"/>
            <a:r>
              <a:rPr sz="4800" dirty="0">
                <a:solidFill>
                  <a:schemeClr val="bg1"/>
                </a:solidFill>
                <a:latin typeface="Arial"/>
                <a:cs typeface="Arial"/>
              </a:rPr>
              <a:t>most</a:t>
            </a:r>
            <a:r>
              <a:rPr sz="4800" spc="-98" dirty="0">
                <a:solidFill>
                  <a:schemeClr val="bg1"/>
                </a:solidFill>
                <a:latin typeface="Arial"/>
                <a:cs typeface="Arial"/>
              </a:rPr>
              <a:t> </a:t>
            </a:r>
            <a:r>
              <a:rPr sz="4800" dirty="0">
                <a:solidFill>
                  <a:schemeClr val="bg1"/>
                </a:solidFill>
                <a:latin typeface="Arial"/>
                <a:cs typeface="Arial"/>
              </a:rPr>
              <a:t>important</a:t>
            </a:r>
            <a:r>
              <a:rPr sz="4800" spc="-90" dirty="0">
                <a:solidFill>
                  <a:schemeClr val="bg1"/>
                </a:solidFill>
                <a:latin typeface="Arial"/>
                <a:cs typeface="Arial"/>
              </a:rPr>
              <a:t> </a:t>
            </a:r>
            <a:r>
              <a:rPr sz="4800" spc="-38" dirty="0">
                <a:solidFill>
                  <a:schemeClr val="bg1"/>
                </a:solidFill>
                <a:latin typeface="Arial"/>
                <a:cs typeface="Arial"/>
              </a:rPr>
              <a:t>and </a:t>
            </a:r>
            <a:r>
              <a:rPr sz="4800" dirty="0">
                <a:solidFill>
                  <a:schemeClr val="bg1"/>
                </a:solidFill>
                <a:latin typeface="Arial"/>
                <a:cs typeface="Arial"/>
              </a:rPr>
              <a:t>least</a:t>
            </a:r>
            <a:r>
              <a:rPr sz="4800" spc="-60" dirty="0">
                <a:solidFill>
                  <a:schemeClr val="bg1"/>
                </a:solidFill>
                <a:latin typeface="Arial"/>
                <a:cs typeface="Arial"/>
              </a:rPr>
              <a:t> </a:t>
            </a:r>
            <a:r>
              <a:rPr sz="4800" spc="-15" dirty="0">
                <a:solidFill>
                  <a:schemeClr val="bg1"/>
                </a:solidFill>
                <a:latin typeface="Arial"/>
                <a:cs typeface="Arial"/>
              </a:rPr>
              <a:t>consistently </a:t>
            </a:r>
            <a:r>
              <a:rPr sz="4800" dirty="0">
                <a:solidFill>
                  <a:schemeClr val="bg1"/>
                </a:solidFill>
                <a:latin typeface="Arial"/>
                <a:cs typeface="Arial"/>
              </a:rPr>
              <a:t>delivered</a:t>
            </a:r>
            <a:r>
              <a:rPr sz="4800" spc="-113" dirty="0">
                <a:solidFill>
                  <a:schemeClr val="bg1"/>
                </a:solidFill>
                <a:latin typeface="Arial"/>
                <a:cs typeface="Arial"/>
              </a:rPr>
              <a:t> </a:t>
            </a:r>
            <a:r>
              <a:rPr sz="4800" dirty="0">
                <a:solidFill>
                  <a:schemeClr val="bg1"/>
                </a:solidFill>
                <a:latin typeface="Arial"/>
                <a:cs typeface="Arial"/>
              </a:rPr>
              <a:t>elements</a:t>
            </a:r>
            <a:r>
              <a:rPr sz="4800" spc="-98" dirty="0">
                <a:solidFill>
                  <a:schemeClr val="bg1"/>
                </a:solidFill>
                <a:latin typeface="Arial"/>
                <a:cs typeface="Arial"/>
              </a:rPr>
              <a:t> </a:t>
            </a:r>
            <a:r>
              <a:rPr sz="4800" spc="-38" dirty="0">
                <a:solidFill>
                  <a:schemeClr val="bg1"/>
                </a:solidFill>
                <a:latin typeface="Arial"/>
                <a:cs typeface="Arial"/>
              </a:rPr>
              <a:t>of </a:t>
            </a:r>
            <a:r>
              <a:rPr sz="4800" dirty="0">
                <a:solidFill>
                  <a:schemeClr val="bg1"/>
                </a:solidFill>
                <a:latin typeface="Arial"/>
                <a:cs typeface="Arial"/>
              </a:rPr>
              <a:t>staffing</a:t>
            </a:r>
            <a:r>
              <a:rPr sz="4800" spc="-75" dirty="0">
                <a:solidFill>
                  <a:schemeClr val="bg1"/>
                </a:solidFill>
                <a:latin typeface="Arial"/>
                <a:cs typeface="Arial"/>
              </a:rPr>
              <a:t> </a:t>
            </a:r>
            <a:r>
              <a:rPr sz="4800" dirty="0">
                <a:solidFill>
                  <a:schemeClr val="bg1"/>
                </a:solidFill>
                <a:latin typeface="Arial"/>
                <a:cs typeface="Arial"/>
              </a:rPr>
              <a:t>firms</a:t>
            </a:r>
            <a:r>
              <a:rPr sz="4800" spc="-53" dirty="0">
                <a:solidFill>
                  <a:schemeClr val="bg1"/>
                </a:solidFill>
                <a:latin typeface="Arial"/>
                <a:cs typeface="Arial"/>
              </a:rPr>
              <a:t> </a:t>
            </a:r>
            <a:r>
              <a:rPr sz="4800" spc="-38" dirty="0">
                <a:solidFill>
                  <a:schemeClr val="bg1"/>
                </a:solidFill>
                <a:latin typeface="Arial"/>
                <a:cs typeface="Arial"/>
              </a:rPr>
              <a:t>and </a:t>
            </a:r>
            <a:r>
              <a:rPr sz="4800" spc="-15" dirty="0">
                <a:solidFill>
                  <a:schemeClr val="bg1"/>
                </a:solidFill>
                <a:latin typeface="Arial"/>
                <a:cs typeface="Arial"/>
              </a:rPr>
              <a:t>facilities</a:t>
            </a:r>
            <a:endParaRPr sz="4800" dirty="0">
              <a:solidFill>
                <a:schemeClr val="bg1"/>
              </a:solidFill>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2812" y="9033967"/>
            <a:ext cx="16232505" cy="479940"/>
          </a:xfrm>
          <a:prstGeom prst="rect">
            <a:avLst/>
          </a:prstGeom>
        </p:spPr>
        <p:txBody>
          <a:bodyPr vert="horz" wrap="square" lIns="0" tIns="18098" rIns="0" bIns="0" rtlCol="0">
            <a:spAutoFit/>
          </a:bodyPr>
          <a:lstStyle/>
          <a:p>
            <a:pPr marL="19050" marR="5008244">
              <a:spcBef>
                <a:spcPts val="143"/>
              </a:spcBef>
            </a:pPr>
            <a:r>
              <a:rPr sz="1500" dirty="0">
                <a:solidFill>
                  <a:schemeClr val="bg1"/>
                </a:solidFill>
                <a:latin typeface="Arial"/>
                <a:cs typeface="Arial"/>
              </a:rPr>
              <a:t>Question:</a:t>
            </a:r>
            <a:r>
              <a:rPr sz="1500" spc="-60" dirty="0">
                <a:solidFill>
                  <a:schemeClr val="bg1"/>
                </a:solidFill>
                <a:latin typeface="Arial"/>
                <a:cs typeface="Arial"/>
              </a:rPr>
              <a:t> </a:t>
            </a:r>
            <a:r>
              <a:rPr sz="1500" dirty="0">
                <a:solidFill>
                  <a:schemeClr val="bg1"/>
                </a:solidFill>
                <a:latin typeface="Arial"/>
                <a:cs typeface="Arial"/>
              </a:rPr>
              <a:t>When</a:t>
            </a:r>
            <a:r>
              <a:rPr sz="1500" spc="-90" dirty="0">
                <a:solidFill>
                  <a:schemeClr val="bg1"/>
                </a:solidFill>
                <a:latin typeface="Arial"/>
                <a:cs typeface="Arial"/>
              </a:rPr>
              <a:t> </a:t>
            </a:r>
            <a:r>
              <a:rPr sz="1500" dirty="0">
                <a:solidFill>
                  <a:schemeClr val="bg1"/>
                </a:solidFill>
                <a:latin typeface="Arial"/>
                <a:cs typeface="Arial"/>
              </a:rPr>
              <a:t>evaluating</a:t>
            </a:r>
            <a:r>
              <a:rPr sz="1500" spc="-38" dirty="0">
                <a:solidFill>
                  <a:schemeClr val="bg1"/>
                </a:solidFill>
                <a:latin typeface="Arial"/>
                <a:cs typeface="Arial"/>
              </a:rPr>
              <a:t> </a:t>
            </a:r>
            <a:r>
              <a:rPr sz="1500" dirty="0">
                <a:solidFill>
                  <a:schemeClr val="bg1"/>
                </a:solidFill>
                <a:latin typeface="Arial"/>
                <a:cs typeface="Arial"/>
              </a:rPr>
              <a:t>how</a:t>
            </a:r>
            <a:r>
              <a:rPr sz="1500" spc="-45" dirty="0">
                <a:solidFill>
                  <a:schemeClr val="bg1"/>
                </a:solidFill>
                <a:latin typeface="Arial"/>
                <a:cs typeface="Arial"/>
              </a:rPr>
              <a:t> </a:t>
            </a:r>
            <a:r>
              <a:rPr sz="1500" dirty="0">
                <a:solidFill>
                  <a:schemeClr val="bg1"/>
                </a:solidFill>
                <a:latin typeface="Arial"/>
                <a:cs typeface="Arial"/>
              </a:rPr>
              <a:t>the</a:t>
            </a:r>
            <a:r>
              <a:rPr sz="1500" spc="-53" dirty="0">
                <a:solidFill>
                  <a:schemeClr val="bg1"/>
                </a:solidFill>
                <a:latin typeface="Arial"/>
                <a:cs typeface="Arial"/>
              </a:rPr>
              <a:t> </a:t>
            </a:r>
            <a:r>
              <a:rPr sz="1500" u="sng" dirty="0">
                <a:solidFill>
                  <a:schemeClr val="bg1"/>
                </a:solidFill>
                <a:uFill>
                  <a:solidFill>
                    <a:srgbClr val="7E7E7E"/>
                  </a:solidFill>
                </a:uFill>
                <a:latin typeface="Arial"/>
                <a:cs typeface="Arial"/>
              </a:rPr>
              <a:t>staffing</a:t>
            </a:r>
            <a:r>
              <a:rPr sz="1500" u="sng" spc="-75" dirty="0">
                <a:solidFill>
                  <a:schemeClr val="bg1"/>
                </a:solidFill>
                <a:uFill>
                  <a:solidFill>
                    <a:srgbClr val="7E7E7E"/>
                  </a:solidFill>
                </a:uFill>
                <a:latin typeface="Arial"/>
                <a:cs typeface="Arial"/>
              </a:rPr>
              <a:t> </a:t>
            </a:r>
            <a:r>
              <a:rPr sz="1500" u="sng" dirty="0">
                <a:solidFill>
                  <a:schemeClr val="bg1"/>
                </a:solidFill>
                <a:uFill>
                  <a:solidFill>
                    <a:srgbClr val="7E7E7E"/>
                  </a:solidFill>
                </a:uFill>
                <a:latin typeface="Arial"/>
                <a:cs typeface="Arial"/>
              </a:rPr>
              <a:t>firm</a:t>
            </a:r>
            <a:r>
              <a:rPr sz="1500" u="sng" spc="-38" dirty="0">
                <a:solidFill>
                  <a:schemeClr val="bg1"/>
                </a:solidFill>
                <a:uFill>
                  <a:solidFill>
                    <a:srgbClr val="7E7E7E"/>
                  </a:solidFill>
                </a:uFill>
                <a:latin typeface="Arial"/>
                <a:cs typeface="Arial"/>
              </a:rPr>
              <a:t> </a:t>
            </a:r>
            <a:r>
              <a:rPr sz="1500" dirty="0">
                <a:solidFill>
                  <a:schemeClr val="bg1"/>
                </a:solidFill>
                <a:latin typeface="Arial"/>
                <a:cs typeface="Arial"/>
              </a:rPr>
              <a:t>contributed</a:t>
            </a:r>
            <a:r>
              <a:rPr sz="1500" spc="-53" dirty="0">
                <a:solidFill>
                  <a:schemeClr val="bg1"/>
                </a:solidFill>
                <a:latin typeface="Arial"/>
                <a:cs typeface="Arial"/>
              </a:rPr>
              <a:t> </a:t>
            </a:r>
            <a:r>
              <a:rPr sz="1500" dirty="0">
                <a:solidFill>
                  <a:schemeClr val="bg1"/>
                </a:solidFill>
                <a:latin typeface="Arial"/>
                <a:cs typeface="Arial"/>
              </a:rPr>
              <a:t>to</a:t>
            </a:r>
            <a:r>
              <a:rPr sz="1500" spc="-60" dirty="0">
                <a:solidFill>
                  <a:schemeClr val="bg1"/>
                </a:solidFill>
                <a:latin typeface="Arial"/>
                <a:cs typeface="Arial"/>
              </a:rPr>
              <a:t> </a:t>
            </a:r>
            <a:r>
              <a:rPr sz="1500" dirty="0">
                <a:solidFill>
                  <a:schemeClr val="bg1"/>
                </a:solidFill>
                <a:latin typeface="Arial"/>
                <a:cs typeface="Arial"/>
              </a:rPr>
              <a:t>your</a:t>
            </a:r>
            <a:r>
              <a:rPr sz="1500" spc="8" dirty="0">
                <a:solidFill>
                  <a:schemeClr val="bg1"/>
                </a:solidFill>
                <a:latin typeface="Arial"/>
                <a:cs typeface="Arial"/>
              </a:rPr>
              <a:t> </a:t>
            </a:r>
            <a:r>
              <a:rPr sz="1500" dirty="0">
                <a:solidFill>
                  <a:schemeClr val="bg1"/>
                </a:solidFill>
                <a:latin typeface="Arial"/>
                <a:cs typeface="Arial"/>
              </a:rPr>
              <a:t>satisfaction</a:t>
            </a:r>
            <a:r>
              <a:rPr sz="1500" spc="-75" dirty="0">
                <a:solidFill>
                  <a:schemeClr val="bg1"/>
                </a:solidFill>
                <a:latin typeface="Arial"/>
                <a:cs typeface="Arial"/>
              </a:rPr>
              <a:t> </a:t>
            </a:r>
            <a:r>
              <a:rPr sz="1500" dirty="0">
                <a:solidFill>
                  <a:schemeClr val="bg1"/>
                </a:solidFill>
                <a:latin typeface="Arial"/>
                <a:cs typeface="Arial"/>
              </a:rPr>
              <a:t>on</a:t>
            </a:r>
            <a:r>
              <a:rPr sz="1500" spc="-53" dirty="0">
                <a:solidFill>
                  <a:schemeClr val="bg1"/>
                </a:solidFill>
                <a:latin typeface="Arial"/>
                <a:cs typeface="Arial"/>
              </a:rPr>
              <a:t> </a:t>
            </a:r>
            <a:r>
              <a:rPr sz="1500" dirty="0">
                <a:solidFill>
                  <a:schemeClr val="bg1"/>
                </a:solidFill>
                <a:latin typeface="Arial"/>
                <a:cs typeface="Arial"/>
              </a:rPr>
              <a:t>your</a:t>
            </a:r>
            <a:r>
              <a:rPr sz="1500" spc="-8" dirty="0">
                <a:solidFill>
                  <a:schemeClr val="bg1"/>
                </a:solidFill>
                <a:latin typeface="Arial"/>
                <a:cs typeface="Arial"/>
              </a:rPr>
              <a:t> </a:t>
            </a:r>
            <a:r>
              <a:rPr sz="1500" dirty="0">
                <a:solidFill>
                  <a:schemeClr val="bg1"/>
                </a:solidFill>
                <a:latin typeface="Arial"/>
                <a:cs typeface="Arial"/>
              </a:rPr>
              <a:t>most</a:t>
            </a:r>
            <a:r>
              <a:rPr sz="1500" spc="-83" dirty="0">
                <a:solidFill>
                  <a:schemeClr val="bg1"/>
                </a:solidFill>
                <a:latin typeface="Arial"/>
                <a:cs typeface="Arial"/>
              </a:rPr>
              <a:t> </a:t>
            </a:r>
            <a:r>
              <a:rPr sz="1500" dirty="0">
                <a:solidFill>
                  <a:schemeClr val="bg1"/>
                </a:solidFill>
                <a:latin typeface="Arial"/>
                <a:cs typeface="Arial"/>
              </a:rPr>
              <a:t>recent</a:t>
            </a:r>
            <a:r>
              <a:rPr sz="1500" spc="-53" dirty="0">
                <a:solidFill>
                  <a:schemeClr val="bg1"/>
                </a:solidFill>
                <a:latin typeface="Arial"/>
                <a:cs typeface="Arial"/>
              </a:rPr>
              <a:t> </a:t>
            </a:r>
            <a:r>
              <a:rPr sz="1500" dirty="0">
                <a:solidFill>
                  <a:schemeClr val="bg1"/>
                </a:solidFill>
                <a:latin typeface="Arial"/>
                <a:cs typeface="Arial"/>
              </a:rPr>
              <a:t>assignment,</a:t>
            </a:r>
            <a:r>
              <a:rPr sz="1500" spc="-83" dirty="0">
                <a:solidFill>
                  <a:schemeClr val="bg1"/>
                </a:solidFill>
                <a:latin typeface="Arial"/>
                <a:cs typeface="Arial"/>
              </a:rPr>
              <a:t> </a:t>
            </a:r>
            <a:r>
              <a:rPr sz="1500" dirty="0">
                <a:solidFill>
                  <a:schemeClr val="bg1"/>
                </a:solidFill>
                <a:latin typeface="Arial"/>
                <a:cs typeface="Arial"/>
              </a:rPr>
              <a:t>how well</a:t>
            </a:r>
            <a:r>
              <a:rPr sz="1500" spc="-8" dirty="0">
                <a:solidFill>
                  <a:schemeClr val="bg1"/>
                </a:solidFill>
                <a:latin typeface="Arial"/>
                <a:cs typeface="Arial"/>
              </a:rPr>
              <a:t> </a:t>
            </a:r>
            <a:r>
              <a:rPr sz="1500" dirty="0">
                <a:solidFill>
                  <a:schemeClr val="bg1"/>
                </a:solidFill>
                <a:latin typeface="Arial"/>
                <a:cs typeface="Arial"/>
              </a:rPr>
              <a:t>did</a:t>
            </a:r>
            <a:r>
              <a:rPr sz="1500" spc="-38" dirty="0">
                <a:solidFill>
                  <a:schemeClr val="bg1"/>
                </a:solidFill>
                <a:latin typeface="Arial"/>
                <a:cs typeface="Arial"/>
              </a:rPr>
              <a:t> </a:t>
            </a:r>
            <a:r>
              <a:rPr sz="1500" spc="-15" dirty="0">
                <a:solidFill>
                  <a:schemeClr val="bg1"/>
                </a:solidFill>
                <a:latin typeface="Arial"/>
                <a:cs typeface="Arial"/>
              </a:rPr>
              <a:t>staffing </a:t>
            </a:r>
            <a:r>
              <a:rPr sz="1500" dirty="0">
                <a:solidFill>
                  <a:schemeClr val="bg1"/>
                </a:solidFill>
                <a:latin typeface="Arial"/>
                <a:cs typeface="Arial"/>
              </a:rPr>
              <a:t>firms</a:t>
            </a:r>
            <a:r>
              <a:rPr sz="1500" spc="-38" dirty="0">
                <a:solidFill>
                  <a:schemeClr val="bg1"/>
                </a:solidFill>
                <a:latin typeface="Arial"/>
                <a:cs typeface="Arial"/>
              </a:rPr>
              <a:t> </a:t>
            </a:r>
            <a:r>
              <a:rPr sz="1500" dirty="0">
                <a:solidFill>
                  <a:schemeClr val="bg1"/>
                </a:solidFill>
                <a:latin typeface="Arial"/>
                <a:cs typeface="Arial"/>
              </a:rPr>
              <a:t>meet</a:t>
            </a:r>
            <a:r>
              <a:rPr sz="1500" spc="-45" dirty="0">
                <a:solidFill>
                  <a:schemeClr val="bg1"/>
                </a:solidFill>
                <a:latin typeface="Arial"/>
                <a:cs typeface="Arial"/>
              </a:rPr>
              <a:t> </a:t>
            </a:r>
            <a:r>
              <a:rPr sz="1500" dirty="0">
                <a:solidFill>
                  <a:schemeClr val="bg1"/>
                </a:solidFill>
                <a:latin typeface="Arial"/>
                <a:cs typeface="Arial"/>
              </a:rPr>
              <a:t>your</a:t>
            </a:r>
            <a:r>
              <a:rPr sz="1500" spc="53" dirty="0">
                <a:solidFill>
                  <a:schemeClr val="bg1"/>
                </a:solidFill>
                <a:latin typeface="Arial"/>
                <a:cs typeface="Arial"/>
              </a:rPr>
              <a:t> </a:t>
            </a:r>
            <a:r>
              <a:rPr sz="1500" spc="-15" dirty="0">
                <a:solidFill>
                  <a:schemeClr val="bg1"/>
                </a:solidFill>
                <a:latin typeface="Arial"/>
                <a:cs typeface="Arial"/>
              </a:rPr>
              <a:t>expectations</a:t>
            </a:r>
            <a:r>
              <a:rPr sz="1500" spc="-30" dirty="0">
                <a:solidFill>
                  <a:schemeClr val="bg1"/>
                </a:solidFill>
                <a:latin typeface="Arial"/>
                <a:cs typeface="Arial"/>
              </a:rPr>
              <a:t> </a:t>
            </a:r>
            <a:r>
              <a:rPr sz="1500" dirty="0">
                <a:solidFill>
                  <a:schemeClr val="bg1"/>
                </a:solidFill>
                <a:latin typeface="Arial"/>
                <a:cs typeface="Arial"/>
              </a:rPr>
              <a:t>across</a:t>
            </a:r>
            <a:r>
              <a:rPr sz="1500" spc="-15" dirty="0">
                <a:solidFill>
                  <a:schemeClr val="bg1"/>
                </a:solidFill>
                <a:latin typeface="Arial"/>
                <a:cs typeface="Arial"/>
              </a:rPr>
              <a:t> </a:t>
            </a:r>
            <a:r>
              <a:rPr sz="1500" dirty="0">
                <a:solidFill>
                  <a:schemeClr val="bg1"/>
                </a:solidFill>
                <a:latin typeface="Arial"/>
                <a:cs typeface="Arial"/>
              </a:rPr>
              <a:t>each</a:t>
            </a:r>
            <a:r>
              <a:rPr sz="1500" spc="-30" dirty="0">
                <a:solidFill>
                  <a:schemeClr val="bg1"/>
                </a:solidFill>
                <a:latin typeface="Arial"/>
                <a:cs typeface="Arial"/>
              </a:rPr>
              <a:t> </a:t>
            </a:r>
            <a:r>
              <a:rPr sz="1500" dirty="0">
                <a:solidFill>
                  <a:schemeClr val="bg1"/>
                </a:solidFill>
                <a:latin typeface="Arial"/>
                <a:cs typeface="Arial"/>
              </a:rPr>
              <a:t>factor?</a:t>
            </a:r>
            <a:r>
              <a:rPr sz="1500" spc="-45" dirty="0">
                <a:solidFill>
                  <a:schemeClr val="bg1"/>
                </a:solidFill>
                <a:latin typeface="Arial"/>
                <a:cs typeface="Arial"/>
              </a:rPr>
              <a:t> </a:t>
            </a:r>
            <a:r>
              <a:rPr sz="1500" spc="-15" dirty="0">
                <a:solidFill>
                  <a:schemeClr val="bg1"/>
                </a:solidFill>
                <a:latin typeface="Arial"/>
                <a:cs typeface="Arial"/>
              </a:rPr>
              <a:t>N=479.</a:t>
            </a:r>
            <a:endParaRPr sz="1500" dirty="0">
              <a:solidFill>
                <a:schemeClr val="bg1"/>
              </a:solidFill>
              <a:latin typeface="Arial"/>
              <a:cs typeface="Arial"/>
            </a:endParaRPr>
          </a:p>
        </p:txBody>
      </p:sp>
      <p:pic>
        <p:nvPicPr>
          <p:cNvPr id="3" name="object 3"/>
          <p:cNvPicPr/>
          <p:nvPr/>
        </p:nvPicPr>
        <p:blipFill>
          <a:blip r:embed="rId2" cstate="print"/>
          <a:stretch>
            <a:fillRect/>
          </a:stretch>
        </p:blipFill>
        <p:spPr>
          <a:xfrm>
            <a:off x="15636239" y="640079"/>
            <a:ext cx="2194560" cy="1273301"/>
          </a:xfrm>
          <a:prstGeom prst="rect">
            <a:avLst/>
          </a:prstGeom>
        </p:spPr>
      </p:pic>
      <p:sp>
        <p:nvSpPr>
          <p:cNvPr id="4" name="object 4"/>
          <p:cNvSpPr/>
          <p:nvPr/>
        </p:nvSpPr>
        <p:spPr>
          <a:xfrm>
            <a:off x="10801541" y="4286251"/>
            <a:ext cx="6846570" cy="1732598"/>
          </a:xfrm>
          <a:custGeom>
            <a:avLst/>
            <a:gdLst/>
            <a:ahLst/>
            <a:cxnLst/>
            <a:rect l="l" t="t" r="r" b="b"/>
            <a:pathLst>
              <a:path w="4564380" h="1155064">
                <a:moveTo>
                  <a:pt x="2197480" y="146050"/>
                </a:moveTo>
                <a:lnTo>
                  <a:pt x="2204928" y="99893"/>
                </a:lnTo>
                <a:lnTo>
                  <a:pt x="2225664" y="59801"/>
                </a:lnTo>
                <a:lnTo>
                  <a:pt x="2257282" y="28183"/>
                </a:lnTo>
                <a:lnTo>
                  <a:pt x="2297374" y="7447"/>
                </a:lnTo>
                <a:lnTo>
                  <a:pt x="2343530" y="0"/>
                </a:lnTo>
                <a:lnTo>
                  <a:pt x="2591943" y="0"/>
                </a:lnTo>
                <a:lnTo>
                  <a:pt x="3183636" y="0"/>
                </a:lnTo>
                <a:lnTo>
                  <a:pt x="4418203" y="0"/>
                </a:lnTo>
                <a:lnTo>
                  <a:pt x="4464359" y="7447"/>
                </a:lnTo>
                <a:lnTo>
                  <a:pt x="4504451" y="28183"/>
                </a:lnTo>
                <a:lnTo>
                  <a:pt x="4536069" y="59801"/>
                </a:lnTo>
                <a:lnTo>
                  <a:pt x="4556805" y="99893"/>
                </a:lnTo>
                <a:lnTo>
                  <a:pt x="4564253" y="146050"/>
                </a:lnTo>
                <a:lnTo>
                  <a:pt x="4564253" y="511175"/>
                </a:lnTo>
                <a:lnTo>
                  <a:pt x="4564253" y="730250"/>
                </a:lnTo>
                <a:lnTo>
                  <a:pt x="4556805" y="776406"/>
                </a:lnTo>
                <a:lnTo>
                  <a:pt x="4536069" y="816498"/>
                </a:lnTo>
                <a:lnTo>
                  <a:pt x="4504451" y="848116"/>
                </a:lnTo>
                <a:lnTo>
                  <a:pt x="4464359" y="868852"/>
                </a:lnTo>
                <a:lnTo>
                  <a:pt x="4418203" y="876300"/>
                </a:lnTo>
                <a:lnTo>
                  <a:pt x="3183636" y="876300"/>
                </a:lnTo>
                <a:lnTo>
                  <a:pt x="2591943" y="876300"/>
                </a:lnTo>
                <a:lnTo>
                  <a:pt x="2343530" y="876300"/>
                </a:lnTo>
                <a:lnTo>
                  <a:pt x="2297374" y="868852"/>
                </a:lnTo>
                <a:lnTo>
                  <a:pt x="2257282" y="848116"/>
                </a:lnTo>
                <a:lnTo>
                  <a:pt x="2225664" y="816498"/>
                </a:lnTo>
                <a:lnTo>
                  <a:pt x="2204928" y="776406"/>
                </a:lnTo>
                <a:lnTo>
                  <a:pt x="2197480" y="730250"/>
                </a:lnTo>
                <a:lnTo>
                  <a:pt x="0" y="1154557"/>
                </a:lnTo>
                <a:lnTo>
                  <a:pt x="2197480" y="511175"/>
                </a:lnTo>
                <a:lnTo>
                  <a:pt x="2197480" y="146050"/>
                </a:lnTo>
                <a:close/>
              </a:path>
            </a:pathLst>
          </a:custGeom>
          <a:ln w="9525">
            <a:solidFill>
              <a:srgbClr val="C00000"/>
            </a:solidFill>
          </a:ln>
        </p:spPr>
        <p:txBody>
          <a:bodyPr wrap="square" lIns="0" tIns="0" rIns="0" bIns="0" rtlCol="0"/>
          <a:lstStyle/>
          <a:p>
            <a:endParaRPr sz="2700">
              <a:solidFill>
                <a:schemeClr val="bg1"/>
              </a:solidFill>
            </a:endParaRPr>
          </a:p>
        </p:txBody>
      </p:sp>
      <p:sp>
        <p:nvSpPr>
          <p:cNvPr id="5" name="object 5"/>
          <p:cNvSpPr txBox="1"/>
          <p:nvPr/>
        </p:nvSpPr>
        <p:spPr>
          <a:xfrm>
            <a:off x="14282165" y="4393881"/>
            <a:ext cx="3012758" cy="1127232"/>
          </a:xfrm>
          <a:prstGeom prst="rect">
            <a:avLst/>
          </a:prstGeom>
        </p:spPr>
        <p:txBody>
          <a:bodyPr vert="horz" wrap="square" lIns="0" tIns="19050" rIns="0" bIns="0" rtlCol="0">
            <a:spAutoFit/>
          </a:bodyPr>
          <a:lstStyle/>
          <a:p>
            <a:pPr marL="19050" marR="7620">
              <a:spcBef>
                <a:spcPts val="150"/>
              </a:spcBef>
            </a:pPr>
            <a:r>
              <a:rPr dirty="0">
                <a:solidFill>
                  <a:schemeClr val="bg1"/>
                </a:solidFill>
                <a:latin typeface="Arial"/>
                <a:cs typeface="Arial"/>
              </a:rPr>
              <a:t>“</a:t>
            </a:r>
            <a:r>
              <a:rPr u="sng" dirty="0">
                <a:solidFill>
                  <a:schemeClr val="bg1"/>
                </a:solidFill>
                <a:uFill>
                  <a:solidFill>
                    <a:srgbClr val="000000"/>
                  </a:solidFill>
                </a:uFill>
                <a:latin typeface="Arial"/>
                <a:cs typeface="Arial"/>
              </a:rPr>
              <a:t>Do</a:t>
            </a:r>
            <a:r>
              <a:rPr u="sng" spc="-15" dirty="0">
                <a:solidFill>
                  <a:schemeClr val="bg1"/>
                </a:solidFill>
                <a:uFill>
                  <a:solidFill>
                    <a:srgbClr val="000000"/>
                  </a:solidFill>
                </a:uFill>
                <a:latin typeface="Arial"/>
                <a:cs typeface="Arial"/>
              </a:rPr>
              <a:t> </a:t>
            </a:r>
            <a:r>
              <a:rPr u="sng" dirty="0">
                <a:solidFill>
                  <a:schemeClr val="bg1"/>
                </a:solidFill>
                <a:uFill>
                  <a:solidFill>
                    <a:srgbClr val="000000"/>
                  </a:solidFill>
                </a:uFill>
                <a:latin typeface="Arial"/>
                <a:cs typeface="Arial"/>
              </a:rPr>
              <a:t>not</a:t>
            </a:r>
            <a:r>
              <a:rPr u="sng" spc="-45" dirty="0">
                <a:solidFill>
                  <a:schemeClr val="bg1"/>
                </a:solidFill>
                <a:uFill>
                  <a:solidFill>
                    <a:srgbClr val="000000"/>
                  </a:solidFill>
                </a:uFill>
                <a:latin typeface="Arial"/>
                <a:cs typeface="Arial"/>
              </a:rPr>
              <a:t> </a:t>
            </a:r>
            <a:r>
              <a:rPr u="sng" dirty="0">
                <a:solidFill>
                  <a:schemeClr val="bg1"/>
                </a:solidFill>
                <a:uFill>
                  <a:solidFill>
                    <a:srgbClr val="000000"/>
                  </a:solidFill>
                </a:uFill>
                <a:latin typeface="Arial"/>
                <a:cs typeface="Arial"/>
              </a:rPr>
              <a:t>make</a:t>
            </a:r>
            <a:r>
              <a:rPr u="sng" spc="-45" dirty="0">
                <a:solidFill>
                  <a:schemeClr val="bg1"/>
                </a:solidFill>
                <a:uFill>
                  <a:solidFill>
                    <a:srgbClr val="000000"/>
                  </a:solidFill>
                </a:uFill>
                <a:latin typeface="Arial"/>
                <a:cs typeface="Arial"/>
              </a:rPr>
              <a:t> </a:t>
            </a:r>
            <a:r>
              <a:rPr u="sng" dirty="0">
                <a:solidFill>
                  <a:schemeClr val="bg1"/>
                </a:solidFill>
                <a:uFill>
                  <a:solidFill>
                    <a:srgbClr val="000000"/>
                  </a:solidFill>
                </a:uFill>
                <a:latin typeface="Arial"/>
                <a:cs typeface="Arial"/>
              </a:rPr>
              <a:t>false</a:t>
            </a:r>
            <a:r>
              <a:rPr u="sng" spc="-45" dirty="0">
                <a:solidFill>
                  <a:schemeClr val="bg1"/>
                </a:solidFill>
                <a:uFill>
                  <a:solidFill>
                    <a:srgbClr val="000000"/>
                  </a:solidFill>
                </a:uFill>
                <a:latin typeface="Arial"/>
                <a:cs typeface="Arial"/>
              </a:rPr>
              <a:t> </a:t>
            </a:r>
            <a:r>
              <a:rPr u="sng" spc="-15" dirty="0">
                <a:solidFill>
                  <a:schemeClr val="bg1"/>
                </a:solidFill>
                <a:uFill>
                  <a:solidFill>
                    <a:srgbClr val="000000"/>
                  </a:solidFill>
                </a:uFill>
                <a:latin typeface="Arial"/>
                <a:cs typeface="Arial"/>
              </a:rPr>
              <a:t>promises</a:t>
            </a:r>
            <a:r>
              <a:rPr spc="-15" dirty="0">
                <a:solidFill>
                  <a:schemeClr val="bg1"/>
                </a:solidFill>
                <a:latin typeface="Arial"/>
                <a:cs typeface="Arial"/>
              </a:rPr>
              <a:t>. </a:t>
            </a:r>
            <a:r>
              <a:rPr dirty="0">
                <a:solidFill>
                  <a:schemeClr val="bg1"/>
                </a:solidFill>
                <a:latin typeface="Arial"/>
                <a:cs typeface="Arial"/>
              </a:rPr>
              <a:t>Be</a:t>
            </a:r>
            <a:r>
              <a:rPr spc="-23" dirty="0">
                <a:solidFill>
                  <a:schemeClr val="bg1"/>
                </a:solidFill>
                <a:latin typeface="Arial"/>
                <a:cs typeface="Arial"/>
              </a:rPr>
              <a:t> </a:t>
            </a:r>
            <a:r>
              <a:rPr dirty="0">
                <a:solidFill>
                  <a:schemeClr val="bg1"/>
                </a:solidFill>
                <a:latin typeface="Arial"/>
                <a:cs typeface="Arial"/>
              </a:rPr>
              <a:t>honest</a:t>
            </a:r>
            <a:r>
              <a:rPr spc="-60" dirty="0">
                <a:solidFill>
                  <a:schemeClr val="bg1"/>
                </a:solidFill>
                <a:latin typeface="Arial"/>
                <a:cs typeface="Arial"/>
              </a:rPr>
              <a:t> </a:t>
            </a:r>
            <a:r>
              <a:rPr dirty="0">
                <a:solidFill>
                  <a:schemeClr val="bg1"/>
                </a:solidFill>
                <a:latin typeface="Arial"/>
                <a:cs typeface="Arial"/>
              </a:rPr>
              <a:t>and</a:t>
            </a:r>
            <a:r>
              <a:rPr spc="-38" dirty="0">
                <a:solidFill>
                  <a:schemeClr val="bg1"/>
                </a:solidFill>
                <a:latin typeface="Arial"/>
                <a:cs typeface="Arial"/>
              </a:rPr>
              <a:t> </a:t>
            </a:r>
            <a:r>
              <a:rPr spc="-15" dirty="0">
                <a:solidFill>
                  <a:schemeClr val="bg1"/>
                </a:solidFill>
                <a:latin typeface="Arial"/>
                <a:cs typeface="Arial"/>
              </a:rPr>
              <a:t>transparent </a:t>
            </a:r>
            <a:r>
              <a:rPr dirty="0">
                <a:solidFill>
                  <a:schemeClr val="bg1"/>
                </a:solidFill>
                <a:latin typeface="Arial"/>
                <a:cs typeface="Arial"/>
              </a:rPr>
              <a:t>during</a:t>
            </a:r>
            <a:r>
              <a:rPr spc="-75" dirty="0">
                <a:solidFill>
                  <a:schemeClr val="bg1"/>
                </a:solidFill>
                <a:latin typeface="Arial"/>
                <a:cs typeface="Arial"/>
              </a:rPr>
              <a:t> </a:t>
            </a:r>
            <a:r>
              <a:rPr dirty="0">
                <a:solidFill>
                  <a:schemeClr val="bg1"/>
                </a:solidFill>
                <a:latin typeface="Arial"/>
                <a:cs typeface="Arial"/>
              </a:rPr>
              <a:t>onboarding</a:t>
            </a:r>
            <a:r>
              <a:rPr spc="-90" dirty="0">
                <a:solidFill>
                  <a:schemeClr val="bg1"/>
                </a:solidFill>
                <a:latin typeface="Arial"/>
                <a:cs typeface="Arial"/>
              </a:rPr>
              <a:t> </a:t>
            </a:r>
            <a:r>
              <a:rPr dirty="0">
                <a:solidFill>
                  <a:schemeClr val="bg1"/>
                </a:solidFill>
                <a:latin typeface="Arial"/>
                <a:cs typeface="Arial"/>
              </a:rPr>
              <a:t>and</a:t>
            </a:r>
            <a:r>
              <a:rPr spc="-53" dirty="0">
                <a:solidFill>
                  <a:schemeClr val="bg1"/>
                </a:solidFill>
                <a:latin typeface="Arial"/>
                <a:cs typeface="Arial"/>
              </a:rPr>
              <a:t> </a:t>
            </a:r>
            <a:r>
              <a:rPr spc="-15" dirty="0">
                <a:solidFill>
                  <a:schemeClr val="bg1"/>
                </a:solidFill>
                <a:latin typeface="Arial"/>
                <a:cs typeface="Arial"/>
              </a:rPr>
              <a:t>during </a:t>
            </a:r>
            <a:r>
              <a:rPr dirty="0">
                <a:solidFill>
                  <a:schemeClr val="bg1"/>
                </a:solidFill>
                <a:latin typeface="Arial"/>
                <a:cs typeface="Arial"/>
              </a:rPr>
              <a:t>the</a:t>
            </a:r>
            <a:r>
              <a:rPr spc="-15" dirty="0">
                <a:solidFill>
                  <a:schemeClr val="bg1"/>
                </a:solidFill>
                <a:latin typeface="Arial"/>
                <a:cs typeface="Arial"/>
              </a:rPr>
              <a:t> assignment.”</a:t>
            </a:r>
            <a:endParaRPr>
              <a:solidFill>
                <a:schemeClr val="bg1"/>
              </a:solidFill>
              <a:latin typeface="Arial"/>
              <a:cs typeface="Arial"/>
            </a:endParaRPr>
          </a:p>
        </p:txBody>
      </p:sp>
      <p:sp>
        <p:nvSpPr>
          <p:cNvPr id="6" name="object 6"/>
          <p:cNvSpPr txBox="1">
            <a:spLocks noGrp="1"/>
          </p:cNvSpPr>
          <p:nvPr>
            <p:ph type="title" idx="4294967295"/>
          </p:nvPr>
        </p:nvSpPr>
        <p:spPr>
          <a:xfrm>
            <a:off x="741799" y="369962"/>
            <a:ext cx="12988925" cy="1497012"/>
          </a:xfrm>
          <a:prstGeom prst="rect">
            <a:avLst/>
          </a:prstGeom>
        </p:spPr>
        <p:txBody>
          <a:bodyPr vert="horz" wrap="square" lIns="0" tIns="20003" rIns="0" bIns="0" rtlCol="0" anchor="ctr">
            <a:spAutoFit/>
          </a:bodyPr>
          <a:lstStyle/>
          <a:p>
            <a:pPr marL="19050" marR="7620" algn="l">
              <a:lnSpc>
                <a:spcPct val="100000"/>
              </a:lnSpc>
              <a:spcBef>
                <a:spcPts val="158"/>
              </a:spcBef>
            </a:pPr>
            <a:r>
              <a:rPr sz="4800" spc="-428" dirty="0">
                <a:solidFill>
                  <a:schemeClr val="bg1"/>
                </a:solidFill>
              </a:rPr>
              <a:t>Leaders</a:t>
            </a:r>
            <a:r>
              <a:rPr sz="4800" spc="-233" dirty="0">
                <a:solidFill>
                  <a:schemeClr val="bg1"/>
                </a:solidFill>
              </a:rPr>
              <a:t> </a:t>
            </a:r>
            <a:r>
              <a:rPr sz="4800" spc="-353" dirty="0">
                <a:solidFill>
                  <a:schemeClr val="bg1"/>
                </a:solidFill>
              </a:rPr>
              <a:t>make</a:t>
            </a:r>
            <a:r>
              <a:rPr sz="4800" spc="-225" dirty="0">
                <a:solidFill>
                  <a:schemeClr val="bg1"/>
                </a:solidFill>
              </a:rPr>
              <a:t> </a:t>
            </a:r>
            <a:r>
              <a:rPr sz="4800" spc="-450" dirty="0">
                <a:solidFill>
                  <a:schemeClr val="bg1"/>
                </a:solidFill>
              </a:rPr>
              <a:t>nurses</a:t>
            </a:r>
            <a:r>
              <a:rPr sz="4800" spc="-248" dirty="0">
                <a:solidFill>
                  <a:schemeClr val="bg1"/>
                </a:solidFill>
              </a:rPr>
              <a:t> </a:t>
            </a:r>
            <a:r>
              <a:rPr sz="4800" spc="-203" dirty="0">
                <a:solidFill>
                  <a:schemeClr val="bg1"/>
                </a:solidFill>
              </a:rPr>
              <a:t>feel </a:t>
            </a:r>
            <a:r>
              <a:rPr sz="4800" spc="-338" dirty="0">
                <a:solidFill>
                  <a:schemeClr val="bg1"/>
                </a:solidFill>
              </a:rPr>
              <a:t>supported</a:t>
            </a:r>
            <a:r>
              <a:rPr sz="4800" spc="-263" dirty="0">
                <a:solidFill>
                  <a:schemeClr val="bg1"/>
                </a:solidFill>
              </a:rPr>
              <a:t> </a:t>
            </a:r>
            <a:r>
              <a:rPr sz="4800" spc="-353" dirty="0">
                <a:solidFill>
                  <a:schemeClr val="bg1"/>
                </a:solidFill>
              </a:rPr>
              <a:t>and</a:t>
            </a:r>
            <a:r>
              <a:rPr sz="4800" spc="-248" dirty="0">
                <a:solidFill>
                  <a:schemeClr val="bg1"/>
                </a:solidFill>
              </a:rPr>
              <a:t> </a:t>
            </a:r>
            <a:r>
              <a:rPr sz="4800" spc="-330" dirty="0">
                <a:solidFill>
                  <a:schemeClr val="bg1"/>
                </a:solidFill>
              </a:rPr>
              <a:t>keep</a:t>
            </a:r>
            <a:r>
              <a:rPr sz="4800" spc="-203" dirty="0">
                <a:solidFill>
                  <a:schemeClr val="bg1"/>
                </a:solidFill>
              </a:rPr>
              <a:t> </a:t>
            </a:r>
            <a:r>
              <a:rPr sz="4800" spc="-68" dirty="0">
                <a:solidFill>
                  <a:schemeClr val="bg1"/>
                </a:solidFill>
              </a:rPr>
              <a:t>their </a:t>
            </a:r>
            <a:r>
              <a:rPr sz="4800" spc="-428" dirty="0">
                <a:solidFill>
                  <a:schemeClr val="bg1"/>
                </a:solidFill>
              </a:rPr>
              <a:t>promises</a:t>
            </a:r>
            <a:endParaRPr sz="4800" dirty="0">
              <a:solidFill>
                <a:schemeClr val="bg1"/>
              </a:solidFill>
            </a:endParaRPr>
          </a:p>
        </p:txBody>
      </p:sp>
      <p:grpSp>
        <p:nvGrpSpPr>
          <p:cNvPr id="7" name="object 7"/>
          <p:cNvGrpSpPr/>
          <p:nvPr/>
        </p:nvGrpSpPr>
        <p:grpSpPr>
          <a:xfrm>
            <a:off x="1819370" y="2845784"/>
            <a:ext cx="11060430" cy="5023485"/>
            <a:chOff x="1212913" y="1897189"/>
            <a:chExt cx="7373620" cy="3348990"/>
          </a:xfrm>
        </p:grpSpPr>
        <p:sp>
          <p:nvSpPr>
            <p:cNvPr id="8" name="object 8"/>
            <p:cNvSpPr/>
            <p:nvPr/>
          </p:nvSpPr>
          <p:spPr>
            <a:xfrm>
              <a:off x="1217675" y="1901951"/>
              <a:ext cx="7364095" cy="2921635"/>
            </a:xfrm>
            <a:custGeom>
              <a:avLst/>
              <a:gdLst/>
              <a:ahLst/>
              <a:cxnLst/>
              <a:rect l="l" t="t" r="r" b="b"/>
              <a:pathLst>
                <a:path w="7364095" h="2921635">
                  <a:moveTo>
                    <a:pt x="2310384" y="2921508"/>
                  </a:moveTo>
                  <a:lnTo>
                    <a:pt x="2598420" y="2921508"/>
                  </a:lnTo>
                </a:path>
                <a:path w="7364095" h="2921635">
                  <a:moveTo>
                    <a:pt x="0" y="2921508"/>
                  </a:moveTo>
                  <a:lnTo>
                    <a:pt x="143256" y="2921508"/>
                  </a:lnTo>
                </a:path>
                <a:path w="7364095" h="2921635">
                  <a:moveTo>
                    <a:pt x="1083564" y="2921508"/>
                  </a:moveTo>
                  <a:lnTo>
                    <a:pt x="1370076" y="2921508"/>
                  </a:lnTo>
                </a:path>
                <a:path w="7364095" h="2921635">
                  <a:moveTo>
                    <a:pt x="3538728" y="2921508"/>
                  </a:moveTo>
                  <a:lnTo>
                    <a:pt x="3825240" y="2921508"/>
                  </a:lnTo>
                </a:path>
                <a:path w="7364095" h="2921635">
                  <a:moveTo>
                    <a:pt x="4765548" y="2921508"/>
                  </a:moveTo>
                  <a:lnTo>
                    <a:pt x="5052060" y="2921508"/>
                  </a:lnTo>
                </a:path>
                <a:path w="7364095" h="2921635">
                  <a:moveTo>
                    <a:pt x="5992368" y="2921508"/>
                  </a:moveTo>
                  <a:lnTo>
                    <a:pt x="6280404" y="2921508"/>
                  </a:lnTo>
                </a:path>
                <a:path w="7364095" h="2921635">
                  <a:moveTo>
                    <a:pt x="7220712" y="2921508"/>
                  </a:moveTo>
                  <a:lnTo>
                    <a:pt x="7363968" y="2921508"/>
                  </a:lnTo>
                </a:path>
                <a:path w="7364095" h="2921635">
                  <a:moveTo>
                    <a:pt x="2310384" y="2503932"/>
                  </a:moveTo>
                  <a:lnTo>
                    <a:pt x="2598420" y="2503932"/>
                  </a:lnTo>
                </a:path>
                <a:path w="7364095" h="2921635">
                  <a:moveTo>
                    <a:pt x="3538728" y="2503932"/>
                  </a:moveTo>
                  <a:lnTo>
                    <a:pt x="3825240" y="2503932"/>
                  </a:lnTo>
                </a:path>
                <a:path w="7364095" h="2921635">
                  <a:moveTo>
                    <a:pt x="0" y="2503932"/>
                  </a:moveTo>
                  <a:lnTo>
                    <a:pt x="143256" y="2503932"/>
                  </a:lnTo>
                </a:path>
                <a:path w="7364095" h="2921635">
                  <a:moveTo>
                    <a:pt x="1083564" y="2503932"/>
                  </a:moveTo>
                  <a:lnTo>
                    <a:pt x="1370076" y="2503932"/>
                  </a:lnTo>
                </a:path>
                <a:path w="7364095" h="2921635">
                  <a:moveTo>
                    <a:pt x="4765548" y="2503932"/>
                  </a:moveTo>
                  <a:lnTo>
                    <a:pt x="5052060" y="2503932"/>
                  </a:lnTo>
                </a:path>
                <a:path w="7364095" h="2921635">
                  <a:moveTo>
                    <a:pt x="6749796" y="2503932"/>
                  </a:moveTo>
                  <a:lnTo>
                    <a:pt x="7363968" y="2503932"/>
                  </a:lnTo>
                </a:path>
                <a:path w="7364095" h="2921635">
                  <a:moveTo>
                    <a:pt x="5522976" y="2503932"/>
                  </a:moveTo>
                  <a:lnTo>
                    <a:pt x="6280404" y="2503932"/>
                  </a:lnTo>
                </a:path>
                <a:path w="7364095" h="2921635">
                  <a:moveTo>
                    <a:pt x="1083564" y="2086356"/>
                  </a:moveTo>
                  <a:lnTo>
                    <a:pt x="1370076" y="2086356"/>
                  </a:lnTo>
                </a:path>
                <a:path w="7364095" h="2921635">
                  <a:moveTo>
                    <a:pt x="3067812" y="2086356"/>
                  </a:moveTo>
                  <a:lnTo>
                    <a:pt x="3825240" y="2086356"/>
                  </a:lnTo>
                </a:path>
                <a:path w="7364095" h="2921635">
                  <a:moveTo>
                    <a:pt x="4765548" y="2086356"/>
                  </a:moveTo>
                  <a:lnTo>
                    <a:pt x="5052060" y="2086356"/>
                  </a:lnTo>
                </a:path>
                <a:path w="7364095" h="2921635">
                  <a:moveTo>
                    <a:pt x="0" y="2086356"/>
                  </a:moveTo>
                  <a:lnTo>
                    <a:pt x="143256" y="2086356"/>
                  </a:lnTo>
                </a:path>
                <a:path w="7364095" h="2921635">
                  <a:moveTo>
                    <a:pt x="5522976" y="2086356"/>
                  </a:moveTo>
                  <a:lnTo>
                    <a:pt x="7363968" y="2086356"/>
                  </a:lnTo>
                </a:path>
                <a:path w="7364095" h="2921635">
                  <a:moveTo>
                    <a:pt x="2310384" y="2086356"/>
                  </a:moveTo>
                  <a:lnTo>
                    <a:pt x="2598420" y="2086356"/>
                  </a:lnTo>
                </a:path>
                <a:path w="7364095" h="2921635">
                  <a:moveTo>
                    <a:pt x="2310384" y="1670303"/>
                  </a:moveTo>
                  <a:lnTo>
                    <a:pt x="2598420" y="1670303"/>
                  </a:lnTo>
                </a:path>
                <a:path w="7364095" h="2921635">
                  <a:moveTo>
                    <a:pt x="4296156" y="1670303"/>
                  </a:moveTo>
                  <a:lnTo>
                    <a:pt x="7363968" y="1670303"/>
                  </a:lnTo>
                </a:path>
                <a:path w="7364095" h="2921635">
                  <a:moveTo>
                    <a:pt x="1083564" y="1670303"/>
                  </a:moveTo>
                  <a:lnTo>
                    <a:pt x="1370076" y="1670303"/>
                  </a:lnTo>
                </a:path>
                <a:path w="7364095" h="2921635">
                  <a:moveTo>
                    <a:pt x="0" y="1670303"/>
                  </a:moveTo>
                  <a:lnTo>
                    <a:pt x="143256" y="1670303"/>
                  </a:lnTo>
                </a:path>
                <a:path w="7364095" h="2921635">
                  <a:moveTo>
                    <a:pt x="3067812" y="1670303"/>
                  </a:moveTo>
                  <a:lnTo>
                    <a:pt x="3825240" y="1670303"/>
                  </a:lnTo>
                </a:path>
                <a:path w="7364095" h="2921635">
                  <a:moveTo>
                    <a:pt x="1083564" y="1252727"/>
                  </a:moveTo>
                  <a:lnTo>
                    <a:pt x="1370076" y="1252727"/>
                  </a:lnTo>
                </a:path>
                <a:path w="7364095" h="2921635">
                  <a:moveTo>
                    <a:pt x="3067812" y="1252727"/>
                  </a:moveTo>
                  <a:lnTo>
                    <a:pt x="3825240" y="1252727"/>
                  </a:lnTo>
                </a:path>
                <a:path w="7364095" h="2921635">
                  <a:moveTo>
                    <a:pt x="0" y="1252727"/>
                  </a:moveTo>
                  <a:lnTo>
                    <a:pt x="143256" y="1252727"/>
                  </a:lnTo>
                </a:path>
                <a:path w="7364095" h="2921635">
                  <a:moveTo>
                    <a:pt x="1840992" y="1252727"/>
                  </a:moveTo>
                  <a:lnTo>
                    <a:pt x="2598420" y="1252727"/>
                  </a:lnTo>
                </a:path>
                <a:path w="7364095" h="2921635">
                  <a:moveTo>
                    <a:pt x="4296156" y="1252727"/>
                  </a:moveTo>
                  <a:lnTo>
                    <a:pt x="7363968" y="1252727"/>
                  </a:lnTo>
                </a:path>
                <a:path w="7364095" h="2921635">
                  <a:moveTo>
                    <a:pt x="1083564" y="835151"/>
                  </a:moveTo>
                  <a:lnTo>
                    <a:pt x="1370076" y="835151"/>
                  </a:lnTo>
                </a:path>
                <a:path w="7364095" h="2921635">
                  <a:moveTo>
                    <a:pt x="0" y="835151"/>
                  </a:moveTo>
                  <a:lnTo>
                    <a:pt x="143256" y="835151"/>
                  </a:lnTo>
                </a:path>
                <a:path w="7364095" h="2921635">
                  <a:moveTo>
                    <a:pt x="1840992" y="835151"/>
                  </a:moveTo>
                  <a:lnTo>
                    <a:pt x="7363968" y="835151"/>
                  </a:lnTo>
                </a:path>
                <a:path w="7364095" h="2921635">
                  <a:moveTo>
                    <a:pt x="614172" y="417575"/>
                  </a:moveTo>
                  <a:lnTo>
                    <a:pt x="7363968" y="417575"/>
                  </a:lnTo>
                </a:path>
                <a:path w="7364095" h="2921635">
                  <a:moveTo>
                    <a:pt x="0" y="417575"/>
                  </a:moveTo>
                  <a:lnTo>
                    <a:pt x="143256" y="417575"/>
                  </a:lnTo>
                </a:path>
                <a:path w="7364095" h="2921635">
                  <a:moveTo>
                    <a:pt x="0" y="0"/>
                  </a:moveTo>
                  <a:lnTo>
                    <a:pt x="7363968" y="0"/>
                  </a:lnTo>
                </a:path>
              </a:pathLst>
            </a:custGeom>
            <a:ln w="9525">
              <a:solidFill>
                <a:srgbClr val="D9D9D9"/>
              </a:solidFill>
            </a:ln>
          </p:spPr>
          <p:txBody>
            <a:bodyPr wrap="square" lIns="0" tIns="0" rIns="0" bIns="0" rtlCol="0"/>
            <a:lstStyle/>
            <a:p>
              <a:endParaRPr sz="2700">
                <a:solidFill>
                  <a:schemeClr val="bg1"/>
                </a:solidFill>
              </a:endParaRPr>
            </a:p>
          </p:txBody>
        </p:sp>
        <p:sp>
          <p:nvSpPr>
            <p:cNvPr id="9" name="object 9"/>
            <p:cNvSpPr/>
            <p:nvPr/>
          </p:nvSpPr>
          <p:spPr>
            <a:xfrm>
              <a:off x="1360932" y="2252471"/>
              <a:ext cx="6606540" cy="2988945"/>
            </a:xfrm>
            <a:custGeom>
              <a:avLst/>
              <a:gdLst/>
              <a:ahLst/>
              <a:cxnLst/>
              <a:rect l="l" t="t" r="r" b="b"/>
              <a:pathLst>
                <a:path w="6606540" h="2988945">
                  <a:moveTo>
                    <a:pt x="470916" y="0"/>
                  </a:moveTo>
                  <a:lnTo>
                    <a:pt x="0" y="0"/>
                  </a:lnTo>
                  <a:lnTo>
                    <a:pt x="0" y="2988564"/>
                  </a:lnTo>
                  <a:lnTo>
                    <a:pt x="470916" y="2988564"/>
                  </a:lnTo>
                  <a:lnTo>
                    <a:pt x="470916" y="0"/>
                  </a:lnTo>
                  <a:close/>
                </a:path>
                <a:path w="6606540" h="2988945">
                  <a:moveTo>
                    <a:pt x="1697736" y="429768"/>
                  </a:moveTo>
                  <a:lnTo>
                    <a:pt x="1226820" y="429768"/>
                  </a:lnTo>
                  <a:lnTo>
                    <a:pt x="1226820" y="2988564"/>
                  </a:lnTo>
                  <a:lnTo>
                    <a:pt x="1697736" y="2988564"/>
                  </a:lnTo>
                  <a:lnTo>
                    <a:pt x="1697736" y="429768"/>
                  </a:lnTo>
                  <a:close/>
                </a:path>
                <a:path w="6606540" h="2988945">
                  <a:moveTo>
                    <a:pt x="2924556" y="807720"/>
                  </a:moveTo>
                  <a:lnTo>
                    <a:pt x="2455164" y="807720"/>
                  </a:lnTo>
                  <a:lnTo>
                    <a:pt x="2455164" y="2988564"/>
                  </a:lnTo>
                  <a:lnTo>
                    <a:pt x="2924556" y="2988564"/>
                  </a:lnTo>
                  <a:lnTo>
                    <a:pt x="2924556" y="807720"/>
                  </a:lnTo>
                  <a:close/>
                </a:path>
                <a:path w="6606540" h="2988945">
                  <a:moveTo>
                    <a:pt x="4152900" y="772668"/>
                  </a:moveTo>
                  <a:lnTo>
                    <a:pt x="3681984" y="772668"/>
                  </a:lnTo>
                  <a:lnTo>
                    <a:pt x="3681984" y="2988564"/>
                  </a:lnTo>
                  <a:lnTo>
                    <a:pt x="4152900" y="2988564"/>
                  </a:lnTo>
                  <a:lnTo>
                    <a:pt x="4152900" y="772668"/>
                  </a:lnTo>
                  <a:close/>
                </a:path>
                <a:path w="6606540" h="2988945">
                  <a:moveTo>
                    <a:pt x="5379720" y="1374648"/>
                  </a:moveTo>
                  <a:lnTo>
                    <a:pt x="4908804" y="1374648"/>
                  </a:lnTo>
                  <a:lnTo>
                    <a:pt x="4908804" y="2988564"/>
                  </a:lnTo>
                  <a:lnTo>
                    <a:pt x="5379720" y="2988564"/>
                  </a:lnTo>
                  <a:lnTo>
                    <a:pt x="5379720" y="1374648"/>
                  </a:lnTo>
                  <a:close/>
                </a:path>
                <a:path w="6606540" h="2988945">
                  <a:moveTo>
                    <a:pt x="6606540" y="1906524"/>
                  </a:moveTo>
                  <a:lnTo>
                    <a:pt x="6137148" y="1906524"/>
                  </a:lnTo>
                  <a:lnTo>
                    <a:pt x="6137148" y="2988564"/>
                  </a:lnTo>
                  <a:lnTo>
                    <a:pt x="6606540" y="2988564"/>
                  </a:lnTo>
                  <a:lnTo>
                    <a:pt x="6606540" y="1906524"/>
                  </a:lnTo>
                  <a:close/>
                </a:path>
              </a:pathLst>
            </a:custGeom>
            <a:solidFill>
              <a:srgbClr val="C00000"/>
            </a:solidFill>
          </p:spPr>
          <p:txBody>
            <a:bodyPr wrap="square" lIns="0" tIns="0" rIns="0" bIns="0" rtlCol="0"/>
            <a:lstStyle/>
            <a:p>
              <a:endParaRPr sz="2700">
                <a:solidFill>
                  <a:schemeClr val="bg1"/>
                </a:solidFill>
              </a:endParaRPr>
            </a:p>
          </p:txBody>
        </p:sp>
        <p:sp>
          <p:nvSpPr>
            <p:cNvPr id="10" name="object 10"/>
            <p:cNvSpPr/>
            <p:nvPr/>
          </p:nvSpPr>
          <p:spPr>
            <a:xfrm>
              <a:off x="1831848" y="2648711"/>
              <a:ext cx="6606540" cy="2592705"/>
            </a:xfrm>
            <a:custGeom>
              <a:avLst/>
              <a:gdLst/>
              <a:ahLst/>
              <a:cxnLst/>
              <a:rect l="l" t="t" r="r" b="b"/>
              <a:pathLst>
                <a:path w="6606540" h="2592704">
                  <a:moveTo>
                    <a:pt x="469392" y="0"/>
                  </a:moveTo>
                  <a:lnTo>
                    <a:pt x="0" y="0"/>
                  </a:lnTo>
                  <a:lnTo>
                    <a:pt x="0" y="2592324"/>
                  </a:lnTo>
                  <a:lnTo>
                    <a:pt x="469392" y="2592324"/>
                  </a:lnTo>
                  <a:lnTo>
                    <a:pt x="469392" y="0"/>
                  </a:lnTo>
                  <a:close/>
                </a:path>
                <a:path w="6606540" h="2592704">
                  <a:moveTo>
                    <a:pt x="1696212" y="687324"/>
                  </a:moveTo>
                  <a:lnTo>
                    <a:pt x="1226820" y="687324"/>
                  </a:lnTo>
                  <a:lnTo>
                    <a:pt x="1226820" y="2592324"/>
                  </a:lnTo>
                  <a:lnTo>
                    <a:pt x="1696212" y="2592324"/>
                  </a:lnTo>
                  <a:lnTo>
                    <a:pt x="1696212" y="687324"/>
                  </a:lnTo>
                  <a:close/>
                </a:path>
                <a:path w="6606540" h="2592704">
                  <a:moveTo>
                    <a:pt x="2924556" y="1505712"/>
                  </a:moveTo>
                  <a:lnTo>
                    <a:pt x="2453640" y="1505712"/>
                  </a:lnTo>
                  <a:lnTo>
                    <a:pt x="2453640" y="2592324"/>
                  </a:lnTo>
                  <a:lnTo>
                    <a:pt x="2924556" y="2592324"/>
                  </a:lnTo>
                  <a:lnTo>
                    <a:pt x="2924556" y="1505712"/>
                  </a:lnTo>
                  <a:close/>
                </a:path>
                <a:path w="6606540" h="2592704">
                  <a:moveTo>
                    <a:pt x="4151376" y="1258824"/>
                  </a:moveTo>
                  <a:lnTo>
                    <a:pt x="3681984" y="1258824"/>
                  </a:lnTo>
                  <a:lnTo>
                    <a:pt x="3681984" y="2592324"/>
                  </a:lnTo>
                  <a:lnTo>
                    <a:pt x="4151376" y="2592324"/>
                  </a:lnTo>
                  <a:lnTo>
                    <a:pt x="4151376" y="1258824"/>
                  </a:lnTo>
                  <a:close/>
                </a:path>
                <a:path w="6606540" h="2592704">
                  <a:moveTo>
                    <a:pt x="5378196" y="1848612"/>
                  </a:moveTo>
                  <a:lnTo>
                    <a:pt x="4908804" y="1848612"/>
                  </a:lnTo>
                  <a:lnTo>
                    <a:pt x="4908804" y="2592324"/>
                  </a:lnTo>
                  <a:lnTo>
                    <a:pt x="5378196" y="2592324"/>
                  </a:lnTo>
                  <a:lnTo>
                    <a:pt x="5378196" y="1848612"/>
                  </a:lnTo>
                  <a:close/>
                </a:path>
                <a:path w="6606540" h="2592704">
                  <a:moveTo>
                    <a:pt x="6606540" y="2001012"/>
                  </a:moveTo>
                  <a:lnTo>
                    <a:pt x="6135624" y="2001012"/>
                  </a:lnTo>
                  <a:lnTo>
                    <a:pt x="6135624" y="2592324"/>
                  </a:lnTo>
                  <a:lnTo>
                    <a:pt x="6606540" y="2592324"/>
                  </a:lnTo>
                  <a:lnTo>
                    <a:pt x="6606540" y="2001012"/>
                  </a:lnTo>
                  <a:close/>
                </a:path>
              </a:pathLst>
            </a:custGeom>
            <a:solidFill>
              <a:srgbClr val="006FC0"/>
            </a:solidFill>
          </p:spPr>
          <p:txBody>
            <a:bodyPr wrap="square" lIns="0" tIns="0" rIns="0" bIns="0" rtlCol="0"/>
            <a:lstStyle/>
            <a:p>
              <a:endParaRPr sz="2700">
                <a:solidFill>
                  <a:schemeClr val="bg1"/>
                </a:solidFill>
              </a:endParaRPr>
            </a:p>
          </p:txBody>
        </p:sp>
        <p:sp>
          <p:nvSpPr>
            <p:cNvPr id="11" name="object 11"/>
            <p:cNvSpPr/>
            <p:nvPr/>
          </p:nvSpPr>
          <p:spPr>
            <a:xfrm>
              <a:off x="1217675" y="5241036"/>
              <a:ext cx="7364095" cy="0"/>
            </a:xfrm>
            <a:custGeom>
              <a:avLst/>
              <a:gdLst/>
              <a:ahLst/>
              <a:cxnLst/>
              <a:rect l="l" t="t" r="r" b="b"/>
              <a:pathLst>
                <a:path w="7364095">
                  <a:moveTo>
                    <a:pt x="0" y="0"/>
                  </a:moveTo>
                  <a:lnTo>
                    <a:pt x="7363968" y="0"/>
                  </a:lnTo>
                </a:path>
              </a:pathLst>
            </a:custGeom>
            <a:ln w="9525">
              <a:solidFill>
                <a:srgbClr val="D9D9D9"/>
              </a:solidFill>
            </a:ln>
          </p:spPr>
          <p:txBody>
            <a:bodyPr wrap="square" lIns="0" tIns="0" rIns="0" bIns="0" rtlCol="0"/>
            <a:lstStyle/>
            <a:p>
              <a:endParaRPr sz="2700">
                <a:solidFill>
                  <a:schemeClr val="bg1"/>
                </a:solidFill>
              </a:endParaRPr>
            </a:p>
          </p:txBody>
        </p:sp>
        <p:sp>
          <p:nvSpPr>
            <p:cNvPr id="12" name="object 12"/>
            <p:cNvSpPr/>
            <p:nvPr/>
          </p:nvSpPr>
          <p:spPr>
            <a:xfrm>
              <a:off x="1831085" y="2489453"/>
              <a:ext cx="6137275" cy="1445260"/>
            </a:xfrm>
            <a:custGeom>
              <a:avLst/>
              <a:gdLst/>
              <a:ahLst/>
              <a:cxnLst/>
              <a:rect l="l" t="t" r="r" b="b"/>
              <a:pathLst>
                <a:path w="6137275" h="1445260">
                  <a:moveTo>
                    <a:pt x="0" y="0"/>
                  </a:moveTo>
                  <a:lnTo>
                    <a:pt x="1226820" y="492251"/>
                  </a:lnTo>
                  <a:lnTo>
                    <a:pt x="2455164" y="740663"/>
                  </a:lnTo>
                  <a:lnTo>
                    <a:pt x="3681984" y="821436"/>
                  </a:lnTo>
                  <a:lnTo>
                    <a:pt x="4908804" y="1107948"/>
                  </a:lnTo>
                  <a:lnTo>
                    <a:pt x="6137147" y="1444752"/>
                  </a:lnTo>
                </a:path>
              </a:pathLst>
            </a:custGeom>
            <a:ln w="28575">
              <a:solidFill>
                <a:srgbClr val="FFC000"/>
              </a:solidFill>
            </a:ln>
          </p:spPr>
          <p:txBody>
            <a:bodyPr wrap="square" lIns="0" tIns="0" rIns="0" bIns="0" rtlCol="0"/>
            <a:lstStyle/>
            <a:p>
              <a:endParaRPr sz="2700">
                <a:solidFill>
                  <a:schemeClr val="bg1"/>
                </a:solidFill>
              </a:endParaRPr>
            </a:p>
          </p:txBody>
        </p:sp>
      </p:grpSp>
      <p:sp>
        <p:nvSpPr>
          <p:cNvPr id="13" name="object 13"/>
          <p:cNvSpPr txBox="1"/>
          <p:nvPr/>
        </p:nvSpPr>
        <p:spPr>
          <a:xfrm>
            <a:off x="2106929" y="2950083"/>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72%</a:t>
            </a:r>
            <a:endParaRPr sz="2100">
              <a:solidFill>
                <a:schemeClr val="bg1"/>
              </a:solidFill>
              <a:latin typeface="Arial"/>
              <a:cs typeface="Arial"/>
            </a:endParaRPr>
          </a:p>
        </p:txBody>
      </p:sp>
      <p:sp>
        <p:nvSpPr>
          <p:cNvPr id="14" name="object 14"/>
          <p:cNvSpPr txBox="1"/>
          <p:nvPr/>
        </p:nvSpPr>
        <p:spPr>
          <a:xfrm>
            <a:off x="3948113" y="3593783"/>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61%</a:t>
            </a:r>
            <a:endParaRPr sz="2100">
              <a:solidFill>
                <a:schemeClr val="bg1"/>
              </a:solidFill>
              <a:latin typeface="Arial"/>
              <a:cs typeface="Arial"/>
            </a:endParaRPr>
          </a:p>
        </p:txBody>
      </p:sp>
      <p:sp>
        <p:nvSpPr>
          <p:cNvPr id="15" name="object 15"/>
          <p:cNvSpPr txBox="1"/>
          <p:nvPr/>
        </p:nvSpPr>
        <p:spPr>
          <a:xfrm>
            <a:off x="5789294" y="4161092"/>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52%</a:t>
            </a:r>
            <a:endParaRPr sz="2100">
              <a:solidFill>
                <a:schemeClr val="bg1"/>
              </a:solidFill>
              <a:latin typeface="Arial"/>
              <a:cs typeface="Arial"/>
            </a:endParaRPr>
          </a:p>
        </p:txBody>
      </p:sp>
      <p:sp>
        <p:nvSpPr>
          <p:cNvPr id="16" name="object 16"/>
          <p:cNvSpPr txBox="1"/>
          <p:nvPr/>
        </p:nvSpPr>
        <p:spPr>
          <a:xfrm>
            <a:off x="7630287" y="4109084"/>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53%</a:t>
            </a:r>
            <a:endParaRPr sz="2100">
              <a:solidFill>
                <a:schemeClr val="bg1"/>
              </a:solidFill>
              <a:latin typeface="Arial"/>
              <a:cs typeface="Arial"/>
            </a:endParaRPr>
          </a:p>
        </p:txBody>
      </p:sp>
      <p:sp>
        <p:nvSpPr>
          <p:cNvPr id="17" name="object 17"/>
          <p:cNvSpPr txBox="1"/>
          <p:nvPr/>
        </p:nvSpPr>
        <p:spPr>
          <a:xfrm>
            <a:off x="9471470" y="5011482"/>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39%</a:t>
            </a:r>
            <a:endParaRPr sz="2100">
              <a:solidFill>
                <a:schemeClr val="bg1"/>
              </a:solidFill>
              <a:latin typeface="Arial"/>
              <a:cs typeface="Arial"/>
            </a:endParaRPr>
          </a:p>
        </p:txBody>
      </p:sp>
      <p:sp>
        <p:nvSpPr>
          <p:cNvPr id="18" name="object 18"/>
          <p:cNvSpPr txBox="1"/>
          <p:nvPr/>
        </p:nvSpPr>
        <p:spPr>
          <a:xfrm>
            <a:off x="11313032" y="5809870"/>
            <a:ext cx="573405"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26%</a:t>
            </a:r>
            <a:endParaRPr sz="2100">
              <a:solidFill>
                <a:schemeClr val="bg1"/>
              </a:solidFill>
              <a:latin typeface="Arial"/>
              <a:cs typeface="Arial"/>
            </a:endParaRPr>
          </a:p>
        </p:txBody>
      </p:sp>
      <p:sp>
        <p:nvSpPr>
          <p:cNvPr id="19" name="object 19"/>
          <p:cNvSpPr txBox="1"/>
          <p:nvPr/>
        </p:nvSpPr>
        <p:spPr>
          <a:xfrm>
            <a:off x="2812352" y="3544824"/>
            <a:ext cx="573405" cy="343364"/>
          </a:xfrm>
          <a:prstGeom prst="rect">
            <a:avLst/>
          </a:prstGeom>
        </p:spPr>
        <p:txBody>
          <a:bodyPr vert="horz" wrap="square" lIns="0" tIns="20003" rIns="0" bIns="0" rtlCol="0">
            <a:spAutoFit/>
          </a:bodyPr>
          <a:lstStyle/>
          <a:p>
            <a:pPr marL="19050">
              <a:spcBef>
                <a:spcPts val="158"/>
              </a:spcBef>
            </a:pPr>
            <a:r>
              <a:rPr sz="2100" spc="-38" dirty="0">
                <a:solidFill>
                  <a:schemeClr val="bg1"/>
                </a:solidFill>
                <a:latin typeface="Arial"/>
                <a:cs typeface="Arial"/>
              </a:rPr>
              <a:t>62%</a:t>
            </a:r>
            <a:endParaRPr sz="2100">
              <a:solidFill>
                <a:schemeClr val="bg1"/>
              </a:solidFill>
              <a:latin typeface="Arial"/>
              <a:cs typeface="Arial"/>
            </a:endParaRPr>
          </a:p>
        </p:txBody>
      </p:sp>
      <p:sp>
        <p:nvSpPr>
          <p:cNvPr id="20" name="object 20"/>
          <p:cNvSpPr txBox="1"/>
          <p:nvPr/>
        </p:nvSpPr>
        <p:spPr>
          <a:xfrm>
            <a:off x="4588001" y="4574477"/>
            <a:ext cx="1136333" cy="343364"/>
          </a:xfrm>
          <a:prstGeom prst="rect">
            <a:avLst/>
          </a:prstGeom>
        </p:spPr>
        <p:txBody>
          <a:bodyPr vert="horz" wrap="square" lIns="0" tIns="20003" rIns="0" bIns="0" rtlCol="0">
            <a:spAutoFit/>
          </a:bodyPr>
          <a:lstStyle/>
          <a:p>
            <a:pPr marL="83820">
              <a:spcBef>
                <a:spcPts val="158"/>
              </a:spcBef>
            </a:pPr>
            <a:r>
              <a:rPr sz="2100" spc="-38" dirty="0">
                <a:solidFill>
                  <a:schemeClr val="bg1"/>
                </a:solidFill>
                <a:latin typeface="Arial"/>
                <a:cs typeface="Arial"/>
              </a:rPr>
              <a:t>46%</a:t>
            </a:r>
            <a:endParaRPr sz="2100">
              <a:solidFill>
                <a:schemeClr val="bg1"/>
              </a:solidFill>
              <a:latin typeface="Arial"/>
              <a:cs typeface="Arial"/>
            </a:endParaRPr>
          </a:p>
        </p:txBody>
      </p:sp>
      <p:sp>
        <p:nvSpPr>
          <p:cNvPr id="21" name="object 21"/>
          <p:cNvSpPr txBox="1"/>
          <p:nvPr/>
        </p:nvSpPr>
        <p:spPr>
          <a:xfrm>
            <a:off x="6494715" y="5803391"/>
            <a:ext cx="573405"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26%</a:t>
            </a:r>
            <a:endParaRPr sz="2100">
              <a:solidFill>
                <a:schemeClr val="bg1"/>
              </a:solidFill>
              <a:latin typeface="Arial"/>
              <a:cs typeface="Arial"/>
            </a:endParaRPr>
          </a:p>
        </p:txBody>
      </p:sp>
      <p:sp>
        <p:nvSpPr>
          <p:cNvPr id="22" name="object 22"/>
          <p:cNvSpPr txBox="1"/>
          <p:nvPr/>
        </p:nvSpPr>
        <p:spPr>
          <a:xfrm>
            <a:off x="8335898" y="5432107"/>
            <a:ext cx="573405"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32%</a:t>
            </a:r>
            <a:endParaRPr sz="2100">
              <a:solidFill>
                <a:schemeClr val="bg1"/>
              </a:solidFill>
              <a:latin typeface="Arial"/>
              <a:cs typeface="Arial"/>
            </a:endParaRPr>
          </a:p>
        </p:txBody>
      </p:sp>
      <p:sp>
        <p:nvSpPr>
          <p:cNvPr id="23" name="object 23"/>
          <p:cNvSpPr txBox="1"/>
          <p:nvPr/>
        </p:nvSpPr>
        <p:spPr>
          <a:xfrm>
            <a:off x="10176890" y="6318124"/>
            <a:ext cx="573405"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18%</a:t>
            </a:r>
            <a:endParaRPr sz="2100">
              <a:solidFill>
                <a:schemeClr val="bg1"/>
              </a:solidFill>
              <a:latin typeface="Arial"/>
              <a:cs typeface="Arial"/>
            </a:endParaRPr>
          </a:p>
        </p:txBody>
      </p:sp>
      <p:sp>
        <p:nvSpPr>
          <p:cNvPr id="24" name="object 24"/>
          <p:cNvSpPr txBox="1"/>
          <p:nvPr/>
        </p:nvSpPr>
        <p:spPr>
          <a:xfrm>
            <a:off x="12018073" y="6546724"/>
            <a:ext cx="574358" cy="342401"/>
          </a:xfrm>
          <a:prstGeom prst="rect">
            <a:avLst/>
          </a:prstGeom>
        </p:spPr>
        <p:txBody>
          <a:bodyPr vert="horz" wrap="square" lIns="0" tIns="19050" rIns="0" bIns="0" rtlCol="0">
            <a:spAutoFit/>
          </a:bodyPr>
          <a:lstStyle/>
          <a:p>
            <a:pPr marL="19050">
              <a:spcBef>
                <a:spcPts val="150"/>
              </a:spcBef>
            </a:pPr>
            <a:r>
              <a:rPr sz="2100" spc="-38" dirty="0">
                <a:solidFill>
                  <a:schemeClr val="bg1"/>
                </a:solidFill>
                <a:latin typeface="Arial"/>
                <a:cs typeface="Arial"/>
              </a:rPr>
              <a:t>14%</a:t>
            </a:r>
            <a:endParaRPr sz="2100">
              <a:solidFill>
                <a:schemeClr val="bg1"/>
              </a:solidFill>
              <a:latin typeface="Arial"/>
              <a:cs typeface="Arial"/>
            </a:endParaRPr>
          </a:p>
        </p:txBody>
      </p:sp>
      <p:sp>
        <p:nvSpPr>
          <p:cNvPr id="25" name="object 25"/>
          <p:cNvSpPr txBox="1"/>
          <p:nvPr/>
        </p:nvSpPr>
        <p:spPr>
          <a:xfrm>
            <a:off x="13018960" y="7714107"/>
            <a:ext cx="312419"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0%</a:t>
            </a:r>
            <a:endParaRPr sz="1500">
              <a:solidFill>
                <a:schemeClr val="bg1"/>
              </a:solidFill>
              <a:latin typeface="Arial"/>
              <a:cs typeface="Arial"/>
            </a:endParaRPr>
          </a:p>
        </p:txBody>
      </p:sp>
      <p:sp>
        <p:nvSpPr>
          <p:cNvPr id="26" name="object 26"/>
          <p:cNvSpPr txBox="1"/>
          <p:nvPr/>
        </p:nvSpPr>
        <p:spPr>
          <a:xfrm>
            <a:off x="13018959" y="7212902"/>
            <a:ext cx="419100"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10%</a:t>
            </a:r>
            <a:endParaRPr sz="1500">
              <a:solidFill>
                <a:schemeClr val="bg1"/>
              </a:solidFill>
              <a:latin typeface="Arial"/>
              <a:cs typeface="Arial"/>
            </a:endParaRPr>
          </a:p>
        </p:txBody>
      </p:sp>
      <p:sp>
        <p:nvSpPr>
          <p:cNvPr id="27" name="object 27"/>
          <p:cNvSpPr txBox="1"/>
          <p:nvPr/>
        </p:nvSpPr>
        <p:spPr>
          <a:xfrm>
            <a:off x="13018960" y="6711429"/>
            <a:ext cx="420053"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20%</a:t>
            </a:r>
            <a:endParaRPr sz="1500">
              <a:solidFill>
                <a:schemeClr val="bg1"/>
              </a:solidFill>
              <a:latin typeface="Arial"/>
              <a:cs typeface="Arial"/>
            </a:endParaRPr>
          </a:p>
        </p:txBody>
      </p:sp>
      <p:sp>
        <p:nvSpPr>
          <p:cNvPr id="28" name="object 28"/>
          <p:cNvSpPr txBox="1"/>
          <p:nvPr/>
        </p:nvSpPr>
        <p:spPr>
          <a:xfrm>
            <a:off x="13018959" y="6211251"/>
            <a:ext cx="419100"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30%</a:t>
            </a:r>
            <a:endParaRPr sz="1500">
              <a:solidFill>
                <a:schemeClr val="bg1"/>
              </a:solidFill>
              <a:latin typeface="Arial"/>
              <a:cs typeface="Arial"/>
            </a:endParaRPr>
          </a:p>
        </p:txBody>
      </p:sp>
      <p:sp>
        <p:nvSpPr>
          <p:cNvPr id="29" name="object 29"/>
          <p:cNvSpPr txBox="1"/>
          <p:nvPr/>
        </p:nvSpPr>
        <p:spPr>
          <a:xfrm>
            <a:off x="13018959" y="5710046"/>
            <a:ext cx="419100"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40%</a:t>
            </a:r>
            <a:endParaRPr sz="1500">
              <a:solidFill>
                <a:schemeClr val="bg1"/>
              </a:solidFill>
              <a:latin typeface="Arial"/>
              <a:cs typeface="Arial"/>
            </a:endParaRPr>
          </a:p>
        </p:txBody>
      </p:sp>
      <p:sp>
        <p:nvSpPr>
          <p:cNvPr id="30" name="object 30"/>
          <p:cNvSpPr txBox="1"/>
          <p:nvPr/>
        </p:nvSpPr>
        <p:spPr>
          <a:xfrm>
            <a:off x="13018960" y="5208575"/>
            <a:ext cx="420053"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50%</a:t>
            </a:r>
            <a:endParaRPr sz="1500">
              <a:solidFill>
                <a:schemeClr val="bg1"/>
              </a:solidFill>
              <a:latin typeface="Arial"/>
              <a:cs typeface="Arial"/>
            </a:endParaRPr>
          </a:p>
        </p:txBody>
      </p:sp>
      <p:sp>
        <p:nvSpPr>
          <p:cNvPr id="31" name="object 31"/>
          <p:cNvSpPr txBox="1"/>
          <p:nvPr/>
        </p:nvSpPr>
        <p:spPr>
          <a:xfrm>
            <a:off x="13018959" y="4708397"/>
            <a:ext cx="419100"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60%</a:t>
            </a:r>
            <a:endParaRPr sz="1500">
              <a:solidFill>
                <a:schemeClr val="bg1"/>
              </a:solidFill>
              <a:latin typeface="Arial"/>
              <a:cs typeface="Arial"/>
            </a:endParaRPr>
          </a:p>
        </p:txBody>
      </p:sp>
      <p:sp>
        <p:nvSpPr>
          <p:cNvPr id="32" name="object 32"/>
          <p:cNvSpPr txBox="1"/>
          <p:nvPr/>
        </p:nvSpPr>
        <p:spPr>
          <a:xfrm>
            <a:off x="13018959" y="4207383"/>
            <a:ext cx="419100"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70%</a:t>
            </a:r>
            <a:endParaRPr sz="1500">
              <a:solidFill>
                <a:schemeClr val="bg1"/>
              </a:solidFill>
              <a:latin typeface="Arial"/>
              <a:cs typeface="Arial"/>
            </a:endParaRPr>
          </a:p>
        </p:txBody>
      </p:sp>
      <p:sp>
        <p:nvSpPr>
          <p:cNvPr id="33" name="object 33"/>
          <p:cNvSpPr txBox="1"/>
          <p:nvPr/>
        </p:nvSpPr>
        <p:spPr>
          <a:xfrm>
            <a:off x="13018960" y="3705720"/>
            <a:ext cx="420053"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80%</a:t>
            </a:r>
            <a:endParaRPr sz="1500">
              <a:solidFill>
                <a:schemeClr val="bg1"/>
              </a:solidFill>
              <a:latin typeface="Arial"/>
              <a:cs typeface="Arial"/>
            </a:endParaRPr>
          </a:p>
        </p:txBody>
      </p:sp>
      <p:sp>
        <p:nvSpPr>
          <p:cNvPr id="34" name="object 34"/>
          <p:cNvSpPr txBox="1"/>
          <p:nvPr/>
        </p:nvSpPr>
        <p:spPr>
          <a:xfrm>
            <a:off x="13018959" y="3205544"/>
            <a:ext cx="419100" cy="249107"/>
          </a:xfrm>
          <a:prstGeom prst="rect">
            <a:avLst/>
          </a:prstGeom>
        </p:spPr>
        <p:txBody>
          <a:bodyPr vert="horz" wrap="square" lIns="0" tIns="18098" rIns="0" bIns="0" rtlCol="0">
            <a:spAutoFit/>
          </a:bodyPr>
          <a:lstStyle/>
          <a:p>
            <a:pPr marL="19050">
              <a:spcBef>
                <a:spcPts val="143"/>
              </a:spcBef>
            </a:pPr>
            <a:r>
              <a:rPr sz="1500" spc="-38" dirty="0">
                <a:solidFill>
                  <a:schemeClr val="bg1"/>
                </a:solidFill>
                <a:latin typeface="Arial"/>
                <a:cs typeface="Arial"/>
              </a:rPr>
              <a:t>90%</a:t>
            </a:r>
            <a:endParaRPr sz="1500">
              <a:solidFill>
                <a:schemeClr val="bg1"/>
              </a:solidFill>
              <a:latin typeface="Arial"/>
              <a:cs typeface="Arial"/>
            </a:endParaRPr>
          </a:p>
        </p:txBody>
      </p:sp>
      <p:sp>
        <p:nvSpPr>
          <p:cNvPr id="35" name="object 35"/>
          <p:cNvSpPr txBox="1"/>
          <p:nvPr/>
        </p:nvSpPr>
        <p:spPr>
          <a:xfrm>
            <a:off x="1235050" y="2696717"/>
            <a:ext cx="12309158" cy="262572"/>
          </a:xfrm>
          <a:prstGeom prst="rect">
            <a:avLst/>
          </a:prstGeom>
        </p:spPr>
        <p:txBody>
          <a:bodyPr vert="horz" wrap="square" lIns="0" tIns="20003" rIns="0" bIns="0" rtlCol="0">
            <a:spAutoFit/>
          </a:bodyPr>
          <a:lstStyle/>
          <a:p>
            <a:pPr marL="19050">
              <a:spcBef>
                <a:spcPts val="158"/>
              </a:spcBef>
              <a:tabLst>
                <a:tab pos="11802426" algn="l"/>
              </a:tabLst>
            </a:pPr>
            <a:r>
              <a:rPr sz="1575" spc="-38" dirty="0">
                <a:solidFill>
                  <a:schemeClr val="bg1"/>
                </a:solidFill>
                <a:latin typeface="Arial"/>
                <a:cs typeface="Arial"/>
              </a:rPr>
              <a:t>80%</a:t>
            </a:r>
            <a:r>
              <a:rPr sz="1575" dirty="0">
                <a:solidFill>
                  <a:schemeClr val="bg1"/>
                </a:solidFill>
                <a:latin typeface="Arial"/>
                <a:cs typeface="Arial"/>
              </a:rPr>
              <a:t>	</a:t>
            </a:r>
            <a:r>
              <a:rPr sz="1500" spc="-30" dirty="0">
                <a:solidFill>
                  <a:schemeClr val="bg1"/>
                </a:solidFill>
                <a:latin typeface="Arial"/>
                <a:cs typeface="Arial"/>
              </a:rPr>
              <a:t>100%</a:t>
            </a:r>
            <a:endParaRPr sz="1500">
              <a:solidFill>
                <a:schemeClr val="bg1"/>
              </a:solidFill>
              <a:latin typeface="Arial"/>
              <a:cs typeface="Arial"/>
            </a:endParaRPr>
          </a:p>
        </p:txBody>
      </p:sp>
      <p:sp>
        <p:nvSpPr>
          <p:cNvPr id="36" name="object 36"/>
          <p:cNvSpPr txBox="1"/>
          <p:nvPr/>
        </p:nvSpPr>
        <p:spPr>
          <a:xfrm>
            <a:off x="1346148" y="7706296"/>
            <a:ext cx="329565"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0%</a:t>
            </a:r>
            <a:endParaRPr sz="1575">
              <a:solidFill>
                <a:schemeClr val="bg1"/>
              </a:solidFill>
              <a:latin typeface="Arial"/>
              <a:cs typeface="Arial"/>
            </a:endParaRPr>
          </a:p>
        </p:txBody>
      </p:sp>
      <p:sp>
        <p:nvSpPr>
          <p:cNvPr id="37" name="object 37"/>
          <p:cNvSpPr txBox="1"/>
          <p:nvPr/>
        </p:nvSpPr>
        <p:spPr>
          <a:xfrm>
            <a:off x="1235050" y="7079932"/>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10%</a:t>
            </a:r>
            <a:endParaRPr sz="1575">
              <a:solidFill>
                <a:schemeClr val="bg1"/>
              </a:solidFill>
              <a:latin typeface="Arial"/>
              <a:cs typeface="Arial"/>
            </a:endParaRPr>
          </a:p>
        </p:txBody>
      </p:sp>
      <p:sp>
        <p:nvSpPr>
          <p:cNvPr id="38" name="object 38"/>
          <p:cNvSpPr txBox="1"/>
          <p:nvPr/>
        </p:nvSpPr>
        <p:spPr>
          <a:xfrm>
            <a:off x="1235050" y="6453568"/>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20%</a:t>
            </a:r>
            <a:endParaRPr sz="1575">
              <a:solidFill>
                <a:schemeClr val="bg1"/>
              </a:solidFill>
              <a:latin typeface="Arial"/>
              <a:cs typeface="Arial"/>
            </a:endParaRPr>
          </a:p>
        </p:txBody>
      </p:sp>
      <p:sp>
        <p:nvSpPr>
          <p:cNvPr id="39" name="object 39"/>
          <p:cNvSpPr txBox="1"/>
          <p:nvPr/>
        </p:nvSpPr>
        <p:spPr>
          <a:xfrm>
            <a:off x="1235050" y="5827586"/>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30%</a:t>
            </a:r>
            <a:endParaRPr sz="1575">
              <a:solidFill>
                <a:schemeClr val="bg1"/>
              </a:solidFill>
              <a:latin typeface="Arial"/>
              <a:cs typeface="Arial"/>
            </a:endParaRPr>
          </a:p>
        </p:txBody>
      </p:sp>
      <p:sp>
        <p:nvSpPr>
          <p:cNvPr id="40" name="object 40"/>
          <p:cNvSpPr txBox="1"/>
          <p:nvPr/>
        </p:nvSpPr>
        <p:spPr>
          <a:xfrm>
            <a:off x="1235050" y="5201221"/>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40%</a:t>
            </a:r>
            <a:endParaRPr sz="1575">
              <a:solidFill>
                <a:schemeClr val="bg1"/>
              </a:solidFill>
              <a:latin typeface="Arial"/>
              <a:cs typeface="Arial"/>
            </a:endParaRPr>
          </a:p>
        </p:txBody>
      </p:sp>
      <p:sp>
        <p:nvSpPr>
          <p:cNvPr id="41" name="object 41"/>
          <p:cNvSpPr txBox="1"/>
          <p:nvPr/>
        </p:nvSpPr>
        <p:spPr>
          <a:xfrm>
            <a:off x="1235050" y="4575428"/>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50%</a:t>
            </a:r>
            <a:endParaRPr sz="1575">
              <a:solidFill>
                <a:schemeClr val="bg1"/>
              </a:solidFill>
              <a:latin typeface="Arial"/>
              <a:cs typeface="Arial"/>
            </a:endParaRPr>
          </a:p>
        </p:txBody>
      </p:sp>
      <p:sp>
        <p:nvSpPr>
          <p:cNvPr id="42" name="object 42"/>
          <p:cNvSpPr txBox="1"/>
          <p:nvPr/>
        </p:nvSpPr>
        <p:spPr>
          <a:xfrm>
            <a:off x="1235050" y="3949064"/>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60%</a:t>
            </a:r>
            <a:endParaRPr sz="1575">
              <a:solidFill>
                <a:schemeClr val="bg1"/>
              </a:solidFill>
              <a:latin typeface="Arial"/>
              <a:cs typeface="Arial"/>
            </a:endParaRPr>
          </a:p>
        </p:txBody>
      </p:sp>
      <p:sp>
        <p:nvSpPr>
          <p:cNvPr id="43" name="object 43"/>
          <p:cNvSpPr txBox="1"/>
          <p:nvPr/>
        </p:nvSpPr>
        <p:spPr>
          <a:xfrm>
            <a:off x="1235050" y="3323083"/>
            <a:ext cx="439103" cy="262572"/>
          </a:xfrm>
          <a:prstGeom prst="rect">
            <a:avLst/>
          </a:prstGeom>
        </p:spPr>
        <p:txBody>
          <a:bodyPr vert="horz" wrap="square" lIns="0" tIns="20003" rIns="0" bIns="0" rtlCol="0">
            <a:spAutoFit/>
          </a:bodyPr>
          <a:lstStyle/>
          <a:p>
            <a:pPr marL="19050">
              <a:spcBef>
                <a:spcPts val="158"/>
              </a:spcBef>
            </a:pPr>
            <a:r>
              <a:rPr sz="1575" spc="-38" dirty="0">
                <a:solidFill>
                  <a:schemeClr val="bg1"/>
                </a:solidFill>
                <a:latin typeface="Arial"/>
                <a:cs typeface="Arial"/>
              </a:rPr>
              <a:t>70%</a:t>
            </a:r>
            <a:endParaRPr sz="1575">
              <a:solidFill>
                <a:schemeClr val="bg1"/>
              </a:solidFill>
              <a:latin typeface="Arial"/>
              <a:cs typeface="Arial"/>
            </a:endParaRPr>
          </a:p>
        </p:txBody>
      </p:sp>
      <p:sp>
        <p:nvSpPr>
          <p:cNvPr id="44" name="object 44"/>
          <p:cNvSpPr txBox="1"/>
          <p:nvPr/>
        </p:nvSpPr>
        <p:spPr>
          <a:xfrm>
            <a:off x="2073591" y="7961758"/>
            <a:ext cx="1346835" cy="576120"/>
          </a:xfrm>
          <a:prstGeom prst="rect">
            <a:avLst/>
          </a:prstGeom>
        </p:spPr>
        <p:txBody>
          <a:bodyPr vert="horz" wrap="square" lIns="0" tIns="37148" rIns="0" bIns="0" rtlCol="0">
            <a:spAutoFit/>
          </a:bodyPr>
          <a:lstStyle/>
          <a:p>
            <a:pPr marL="19050" marR="7620" indent="95250">
              <a:lnSpc>
                <a:spcPts val="2070"/>
              </a:lnSpc>
              <a:spcBef>
                <a:spcPts val="293"/>
              </a:spcBef>
            </a:pPr>
            <a:r>
              <a:rPr dirty="0">
                <a:solidFill>
                  <a:schemeClr val="bg1"/>
                </a:solidFill>
                <a:latin typeface="Arial"/>
                <a:cs typeface="Arial"/>
              </a:rPr>
              <a:t>Timely</a:t>
            </a:r>
            <a:r>
              <a:rPr spc="-53" dirty="0">
                <a:solidFill>
                  <a:schemeClr val="bg1"/>
                </a:solidFill>
                <a:latin typeface="Arial"/>
                <a:cs typeface="Arial"/>
              </a:rPr>
              <a:t> </a:t>
            </a:r>
            <a:r>
              <a:rPr spc="-38" dirty="0">
                <a:solidFill>
                  <a:schemeClr val="bg1"/>
                </a:solidFill>
                <a:latin typeface="Arial"/>
                <a:cs typeface="Arial"/>
              </a:rPr>
              <a:t>and </a:t>
            </a:r>
            <a:r>
              <a:rPr dirty="0">
                <a:solidFill>
                  <a:schemeClr val="bg1"/>
                </a:solidFill>
                <a:latin typeface="Arial"/>
                <a:cs typeface="Arial"/>
              </a:rPr>
              <a:t>accurate</a:t>
            </a:r>
            <a:r>
              <a:rPr spc="-60" dirty="0">
                <a:solidFill>
                  <a:schemeClr val="bg1"/>
                </a:solidFill>
                <a:latin typeface="Arial"/>
                <a:cs typeface="Arial"/>
              </a:rPr>
              <a:t> </a:t>
            </a:r>
            <a:r>
              <a:rPr spc="-38" dirty="0">
                <a:solidFill>
                  <a:schemeClr val="bg1"/>
                </a:solidFill>
                <a:latin typeface="Arial"/>
                <a:cs typeface="Arial"/>
              </a:rPr>
              <a:t>pay</a:t>
            </a:r>
            <a:endParaRPr>
              <a:solidFill>
                <a:schemeClr val="bg1"/>
              </a:solidFill>
              <a:latin typeface="Arial"/>
              <a:cs typeface="Arial"/>
            </a:endParaRPr>
          </a:p>
        </p:txBody>
      </p:sp>
      <p:sp>
        <p:nvSpPr>
          <p:cNvPr id="45" name="object 45"/>
          <p:cNvSpPr txBox="1"/>
          <p:nvPr/>
        </p:nvSpPr>
        <p:spPr>
          <a:xfrm>
            <a:off x="9394317" y="7968614"/>
            <a:ext cx="1435416" cy="845424"/>
          </a:xfrm>
          <a:prstGeom prst="rect">
            <a:avLst/>
          </a:prstGeom>
        </p:spPr>
        <p:txBody>
          <a:bodyPr vert="horz" wrap="square" lIns="0" tIns="37148" rIns="0" bIns="0" rtlCol="0">
            <a:spAutoFit/>
          </a:bodyPr>
          <a:lstStyle/>
          <a:p>
            <a:pPr marL="19050" marR="7620" indent="18098" algn="just">
              <a:lnSpc>
                <a:spcPts val="2070"/>
              </a:lnSpc>
              <a:spcBef>
                <a:spcPts val="293"/>
              </a:spcBef>
            </a:pPr>
            <a:r>
              <a:rPr dirty="0">
                <a:solidFill>
                  <a:schemeClr val="bg1"/>
                </a:solidFill>
                <a:latin typeface="Arial"/>
                <a:cs typeface="Arial"/>
              </a:rPr>
              <a:t>Doesn’t</a:t>
            </a:r>
            <a:r>
              <a:rPr spc="-30" dirty="0">
                <a:solidFill>
                  <a:schemeClr val="bg1"/>
                </a:solidFill>
                <a:latin typeface="Arial"/>
                <a:cs typeface="Arial"/>
              </a:rPr>
              <a:t> </a:t>
            </a:r>
            <a:r>
              <a:rPr spc="-15" dirty="0">
                <a:solidFill>
                  <a:schemeClr val="bg1"/>
                </a:solidFill>
                <a:latin typeface="Arial"/>
                <a:cs typeface="Arial"/>
              </a:rPr>
              <a:t>“over </a:t>
            </a:r>
            <a:r>
              <a:rPr dirty="0">
                <a:solidFill>
                  <a:schemeClr val="bg1"/>
                </a:solidFill>
                <a:latin typeface="Arial"/>
                <a:cs typeface="Arial"/>
              </a:rPr>
              <a:t>promise</a:t>
            </a:r>
            <a:r>
              <a:rPr spc="-38" dirty="0">
                <a:solidFill>
                  <a:schemeClr val="bg1"/>
                </a:solidFill>
                <a:latin typeface="Arial"/>
                <a:cs typeface="Arial"/>
              </a:rPr>
              <a:t> and </a:t>
            </a:r>
            <a:r>
              <a:rPr dirty="0">
                <a:solidFill>
                  <a:schemeClr val="bg1"/>
                </a:solidFill>
                <a:latin typeface="Arial"/>
                <a:cs typeface="Arial"/>
              </a:rPr>
              <a:t>under</a:t>
            </a:r>
            <a:r>
              <a:rPr spc="-30" dirty="0">
                <a:solidFill>
                  <a:schemeClr val="bg1"/>
                </a:solidFill>
                <a:latin typeface="Arial"/>
                <a:cs typeface="Arial"/>
              </a:rPr>
              <a:t> </a:t>
            </a:r>
            <a:r>
              <a:rPr spc="-15" dirty="0">
                <a:solidFill>
                  <a:schemeClr val="bg1"/>
                </a:solidFill>
                <a:latin typeface="Arial"/>
                <a:cs typeface="Arial"/>
              </a:rPr>
              <a:t>deliver”</a:t>
            </a:r>
            <a:endParaRPr>
              <a:solidFill>
                <a:schemeClr val="bg1"/>
              </a:solidFill>
              <a:latin typeface="Arial"/>
              <a:cs typeface="Arial"/>
            </a:endParaRPr>
          </a:p>
        </p:txBody>
      </p:sp>
      <p:sp>
        <p:nvSpPr>
          <p:cNvPr id="46" name="object 46"/>
          <p:cNvSpPr txBox="1"/>
          <p:nvPr/>
        </p:nvSpPr>
        <p:spPr>
          <a:xfrm>
            <a:off x="11177778" y="7961758"/>
            <a:ext cx="1550670" cy="576120"/>
          </a:xfrm>
          <a:prstGeom prst="rect">
            <a:avLst/>
          </a:prstGeom>
        </p:spPr>
        <p:txBody>
          <a:bodyPr vert="horz" wrap="square" lIns="0" tIns="37148" rIns="0" bIns="0" rtlCol="0">
            <a:spAutoFit/>
          </a:bodyPr>
          <a:lstStyle/>
          <a:p>
            <a:pPr marL="190500" marR="7620" indent="-172403">
              <a:lnSpc>
                <a:spcPts val="2070"/>
              </a:lnSpc>
              <a:spcBef>
                <a:spcPts val="293"/>
              </a:spcBef>
            </a:pPr>
            <a:r>
              <a:rPr dirty="0">
                <a:solidFill>
                  <a:schemeClr val="bg1"/>
                </a:solidFill>
                <a:latin typeface="Arial"/>
                <a:cs typeface="Arial"/>
              </a:rPr>
              <a:t>Helps</a:t>
            </a:r>
            <a:r>
              <a:rPr spc="-38" dirty="0">
                <a:solidFill>
                  <a:schemeClr val="bg1"/>
                </a:solidFill>
                <a:latin typeface="Arial"/>
                <a:cs typeface="Arial"/>
              </a:rPr>
              <a:t> </a:t>
            </a:r>
            <a:r>
              <a:rPr dirty="0">
                <a:solidFill>
                  <a:schemeClr val="bg1"/>
                </a:solidFill>
                <a:latin typeface="Arial"/>
                <a:cs typeface="Arial"/>
              </a:rPr>
              <a:t>find</a:t>
            </a:r>
            <a:r>
              <a:rPr spc="-15" dirty="0">
                <a:solidFill>
                  <a:schemeClr val="bg1"/>
                </a:solidFill>
                <a:latin typeface="Arial"/>
                <a:cs typeface="Arial"/>
              </a:rPr>
              <a:t> </a:t>
            </a:r>
            <a:r>
              <a:rPr spc="-30" dirty="0">
                <a:solidFill>
                  <a:schemeClr val="bg1"/>
                </a:solidFill>
                <a:latin typeface="Arial"/>
                <a:cs typeface="Arial"/>
              </a:rPr>
              <a:t>next </a:t>
            </a:r>
            <a:r>
              <a:rPr spc="-15" dirty="0">
                <a:solidFill>
                  <a:schemeClr val="bg1"/>
                </a:solidFill>
                <a:latin typeface="Arial"/>
                <a:cs typeface="Arial"/>
              </a:rPr>
              <a:t>assignment</a:t>
            </a:r>
            <a:endParaRPr>
              <a:solidFill>
                <a:schemeClr val="bg1"/>
              </a:solidFill>
              <a:latin typeface="Arial"/>
              <a:cs typeface="Arial"/>
            </a:endParaRPr>
          </a:p>
        </p:txBody>
      </p:sp>
      <p:sp>
        <p:nvSpPr>
          <p:cNvPr id="47" name="object 47"/>
          <p:cNvSpPr txBox="1"/>
          <p:nvPr/>
        </p:nvSpPr>
        <p:spPr>
          <a:xfrm>
            <a:off x="13546711" y="4658885"/>
            <a:ext cx="230832" cy="1403033"/>
          </a:xfrm>
          <a:prstGeom prst="rect">
            <a:avLst/>
          </a:prstGeom>
        </p:spPr>
        <p:txBody>
          <a:bodyPr vert="vert270" wrap="square" lIns="0" tIns="0" rIns="0" bIns="0" rtlCol="0">
            <a:spAutoFit/>
          </a:bodyPr>
          <a:lstStyle/>
          <a:p>
            <a:pPr marL="19050"/>
            <a:r>
              <a:rPr sz="1500" dirty="0">
                <a:solidFill>
                  <a:schemeClr val="bg1"/>
                </a:solidFill>
                <a:latin typeface="Arial"/>
                <a:cs typeface="Arial"/>
              </a:rPr>
              <a:t>%</a:t>
            </a:r>
            <a:r>
              <a:rPr sz="1500" spc="-38" dirty="0">
                <a:solidFill>
                  <a:schemeClr val="bg1"/>
                </a:solidFill>
                <a:latin typeface="Arial"/>
                <a:cs typeface="Arial"/>
              </a:rPr>
              <a:t> </a:t>
            </a:r>
            <a:r>
              <a:rPr sz="1500" dirty="0">
                <a:solidFill>
                  <a:schemeClr val="bg1"/>
                </a:solidFill>
                <a:latin typeface="Arial"/>
                <a:cs typeface="Arial"/>
              </a:rPr>
              <a:t>very </a:t>
            </a:r>
            <a:r>
              <a:rPr sz="1500" spc="-15" dirty="0">
                <a:solidFill>
                  <a:schemeClr val="bg1"/>
                </a:solidFill>
                <a:latin typeface="Arial"/>
                <a:cs typeface="Arial"/>
              </a:rPr>
              <a:t>impotant</a:t>
            </a:r>
            <a:endParaRPr sz="1500">
              <a:solidFill>
                <a:schemeClr val="bg1"/>
              </a:solidFill>
              <a:latin typeface="Arial"/>
              <a:cs typeface="Arial"/>
            </a:endParaRPr>
          </a:p>
        </p:txBody>
      </p:sp>
      <p:sp>
        <p:nvSpPr>
          <p:cNvPr id="48" name="object 48"/>
          <p:cNvSpPr txBox="1"/>
          <p:nvPr/>
        </p:nvSpPr>
        <p:spPr>
          <a:xfrm>
            <a:off x="922490" y="4343234"/>
            <a:ext cx="269304" cy="2033588"/>
          </a:xfrm>
          <a:prstGeom prst="rect">
            <a:avLst/>
          </a:prstGeom>
        </p:spPr>
        <p:txBody>
          <a:bodyPr vert="vert270" wrap="square" lIns="0" tIns="0" rIns="0" bIns="0" rtlCol="0">
            <a:spAutoFit/>
          </a:bodyPr>
          <a:lstStyle/>
          <a:p>
            <a:pPr marL="19050">
              <a:lnSpc>
                <a:spcPts val="2138"/>
              </a:lnSpc>
            </a:pPr>
            <a:r>
              <a:rPr dirty="0">
                <a:solidFill>
                  <a:schemeClr val="bg1"/>
                </a:solidFill>
                <a:latin typeface="Arial"/>
                <a:cs typeface="Arial"/>
              </a:rPr>
              <a:t>%</a:t>
            </a:r>
            <a:r>
              <a:rPr spc="-23" dirty="0">
                <a:solidFill>
                  <a:schemeClr val="bg1"/>
                </a:solidFill>
                <a:latin typeface="Arial"/>
                <a:cs typeface="Arial"/>
              </a:rPr>
              <a:t> </a:t>
            </a:r>
            <a:r>
              <a:rPr dirty="0">
                <a:solidFill>
                  <a:schemeClr val="bg1"/>
                </a:solidFill>
                <a:latin typeface="Arial"/>
                <a:cs typeface="Arial"/>
              </a:rPr>
              <a:t>expectations</a:t>
            </a:r>
            <a:r>
              <a:rPr spc="-53" dirty="0">
                <a:solidFill>
                  <a:schemeClr val="bg1"/>
                </a:solidFill>
                <a:latin typeface="Arial"/>
                <a:cs typeface="Arial"/>
              </a:rPr>
              <a:t> </a:t>
            </a:r>
            <a:r>
              <a:rPr spc="-38" dirty="0">
                <a:solidFill>
                  <a:schemeClr val="bg1"/>
                </a:solidFill>
                <a:latin typeface="Arial"/>
                <a:cs typeface="Arial"/>
              </a:rPr>
              <a:t>met</a:t>
            </a:r>
            <a:endParaRPr>
              <a:solidFill>
                <a:schemeClr val="bg1"/>
              </a:solidFill>
              <a:latin typeface="Arial"/>
              <a:cs typeface="Arial"/>
            </a:endParaRPr>
          </a:p>
        </p:txBody>
      </p:sp>
      <p:sp>
        <p:nvSpPr>
          <p:cNvPr id="49" name="object 49"/>
          <p:cNvSpPr txBox="1"/>
          <p:nvPr/>
        </p:nvSpPr>
        <p:spPr>
          <a:xfrm>
            <a:off x="3978784" y="2049398"/>
            <a:ext cx="6754178" cy="654985"/>
          </a:xfrm>
          <a:prstGeom prst="rect">
            <a:avLst/>
          </a:prstGeom>
        </p:spPr>
        <p:txBody>
          <a:bodyPr vert="horz" wrap="square" lIns="0" tIns="39051" rIns="0" bIns="0" rtlCol="0">
            <a:spAutoFit/>
          </a:bodyPr>
          <a:lstStyle/>
          <a:p>
            <a:pPr marL="2080260" marR="7620" indent="-2062163">
              <a:lnSpc>
                <a:spcPts val="2430"/>
              </a:lnSpc>
              <a:spcBef>
                <a:spcPts val="306"/>
              </a:spcBef>
            </a:pPr>
            <a:r>
              <a:rPr sz="2100" dirty="0">
                <a:solidFill>
                  <a:schemeClr val="bg1"/>
                </a:solidFill>
                <a:latin typeface="Arial"/>
                <a:cs typeface="Arial"/>
              </a:rPr>
              <a:t>Difference</a:t>
            </a:r>
            <a:r>
              <a:rPr sz="2100" spc="-83" dirty="0">
                <a:solidFill>
                  <a:schemeClr val="bg1"/>
                </a:solidFill>
                <a:latin typeface="Arial"/>
                <a:cs typeface="Arial"/>
              </a:rPr>
              <a:t> </a:t>
            </a:r>
            <a:r>
              <a:rPr sz="2100" dirty="0">
                <a:solidFill>
                  <a:schemeClr val="bg1"/>
                </a:solidFill>
                <a:latin typeface="Arial"/>
                <a:cs typeface="Arial"/>
              </a:rPr>
              <a:t>in</a:t>
            </a:r>
            <a:r>
              <a:rPr sz="2100" spc="-38" dirty="0">
                <a:solidFill>
                  <a:schemeClr val="bg1"/>
                </a:solidFill>
                <a:latin typeface="Arial"/>
                <a:cs typeface="Arial"/>
              </a:rPr>
              <a:t> </a:t>
            </a:r>
            <a:r>
              <a:rPr sz="2100" dirty="0">
                <a:solidFill>
                  <a:schemeClr val="bg1"/>
                </a:solidFill>
                <a:latin typeface="Arial"/>
                <a:cs typeface="Arial"/>
              </a:rPr>
              <a:t>meeting</a:t>
            </a:r>
            <a:r>
              <a:rPr sz="2100" spc="-30" dirty="0">
                <a:solidFill>
                  <a:schemeClr val="bg1"/>
                </a:solidFill>
                <a:latin typeface="Arial"/>
                <a:cs typeface="Arial"/>
              </a:rPr>
              <a:t> </a:t>
            </a:r>
            <a:r>
              <a:rPr sz="2100" dirty="0">
                <a:solidFill>
                  <a:schemeClr val="bg1"/>
                </a:solidFill>
                <a:latin typeface="Arial"/>
                <a:cs typeface="Arial"/>
              </a:rPr>
              <a:t>nurse</a:t>
            </a:r>
            <a:r>
              <a:rPr sz="2100" spc="-53" dirty="0">
                <a:solidFill>
                  <a:schemeClr val="bg1"/>
                </a:solidFill>
                <a:latin typeface="Arial"/>
                <a:cs typeface="Arial"/>
              </a:rPr>
              <a:t> </a:t>
            </a:r>
            <a:r>
              <a:rPr sz="2100" dirty="0">
                <a:solidFill>
                  <a:schemeClr val="bg1"/>
                </a:solidFill>
                <a:latin typeface="Arial"/>
                <a:cs typeface="Arial"/>
              </a:rPr>
              <a:t>expectations</a:t>
            </a:r>
            <a:r>
              <a:rPr sz="2100" spc="-53" dirty="0">
                <a:solidFill>
                  <a:schemeClr val="bg1"/>
                </a:solidFill>
                <a:latin typeface="Arial"/>
                <a:cs typeface="Arial"/>
              </a:rPr>
              <a:t> </a:t>
            </a:r>
            <a:r>
              <a:rPr sz="2100" u="heavy" dirty="0">
                <a:solidFill>
                  <a:schemeClr val="bg1"/>
                </a:solidFill>
                <a:uFill>
                  <a:solidFill>
                    <a:srgbClr val="585858"/>
                  </a:solidFill>
                </a:uFill>
                <a:latin typeface="Arial"/>
                <a:cs typeface="Arial"/>
              </a:rPr>
              <a:t>on</a:t>
            </a:r>
            <a:r>
              <a:rPr sz="2100" u="heavy" spc="-30" dirty="0">
                <a:solidFill>
                  <a:schemeClr val="bg1"/>
                </a:solidFill>
                <a:uFill>
                  <a:solidFill>
                    <a:srgbClr val="585858"/>
                  </a:solidFill>
                </a:uFill>
                <a:latin typeface="Arial"/>
                <a:cs typeface="Arial"/>
              </a:rPr>
              <a:t> </a:t>
            </a:r>
            <a:r>
              <a:rPr sz="2100" u="heavy" spc="-15" dirty="0">
                <a:solidFill>
                  <a:schemeClr val="bg1"/>
                </a:solidFill>
                <a:uFill>
                  <a:solidFill>
                    <a:srgbClr val="585858"/>
                  </a:solidFill>
                </a:uFill>
                <a:latin typeface="Arial"/>
                <a:cs typeface="Arial"/>
              </a:rPr>
              <a:t>assigmnent</a:t>
            </a:r>
            <a:r>
              <a:rPr sz="2100" spc="-15" dirty="0">
                <a:solidFill>
                  <a:schemeClr val="bg1"/>
                </a:solidFill>
                <a:latin typeface="Arial"/>
                <a:cs typeface="Arial"/>
              </a:rPr>
              <a:t>: </a:t>
            </a:r>
            <a:r>
              <a:rPr sz="2100" dirty="0">
                <a:solidFill>
                  <a:schemeClr val="bg1"/>
                </a:solidFill>
                <a:latin typeface="Arial"/>
                <a:cs typeface="Arial"/>
              </a:rPr>
              <a:t>Leaders</a:t>
            </a:r>
            <a:r>
              <a:rPr sz="2100" spc="-38" dirty="0">
                <a:solidFill>
                  <a:schemeClr val="bg1"/>
                </a:solidFill>
                <a:latin typeface="Arial"/>
                <a:cs typeface="Arial"/>
              </a:rPr>
              <a:t> </a:t>
            </a:r>
            <a:r>
              <a:rPr sz="2100" dirty="0">
                <a:solidFill>
                  <a:schemeClr val="bg1"/>
                </a:solidFill>
                <a:latin typeface="Arial"/>
                <a:cs typeface="Arial"/>
              </a:rPr>
              <a:t>vs.</a:t>
            </a:r>
            <a:r>
              <a:rPr sz="2100" spc="-23" dirty="0">
                <a:solidFill>
                  <a:schemeClr val="bg1"/>
                </a:solidFill>
                <a:latin typeface="Arial"/>
                <a:cs typeface="Arial"/>
              </a:rPr>
              <a:t> </a:t>
            </a:r>
            <a:r>
              <a:rPr sz="2100" spc="-15" dirty="0">
                <a:solidFill>
                  <a:schemeClr val="bg1"/>
                </a:solidFill>
                <a:latin typeface="Arial"/>
                <a:cs typeface="Arial"/>
              </a:rPr>
              <a:t>Followers</a:t>
            </a:r>
            <a:endParaRPr sz="2100">
              <a:solidFill>
                <a:schemeClr val="bg1"/>
              </a:solidFill>
              <a:latin typeface="Arial"/>
              <a:cs typeface="Arial"/>
            </a:endParaRPr>
          </a:p>
        </p:txBody>
      </p:sp>
      <p:sp>
        <p:nvSpPr>
          <p:cNvPr id="50" name="object 50"/>
          <p:cNvSpPr/>
          <p:nvPr/>
        </p:nvSpPr>
        <p:spPr>
          <a:xfrm>
            <a:off x="4254246" y="8789669"/>
            <a:ext cx="365760" cy="114300"/>
          </a:xfrm>
          <a:custGeom>
            <a:avLst/>
            <a:gdLst/>
            <a:ahLst/>
            <a:cxnLst/>
            <a:rect l="l" t="t" r="r" b="b"/>
            <a:pathLst>
              <a:path w="243839" h="76200">
                <a:moveTo>
                  <a:pt x="243839" y="0"/>
                </a:moveTo>
                <a:lnTo>
                  <a:pt x="0" y="0"/>
                </a:lnTo>
                <a:lnTo>
                  <a:pt x="0" y="76200"/>
                </a:lnTo>
                <a:lnTo>
                  <a:pt x="243839" y="76200"/>
                </a:lnTo>
                <a:lnTo>
                  <a:pt x="243839" y="0"/>
                </a:lnTo>
                <a:close/>
              </a:path>
            </a:pathLst>
          </a:custGeom>
          <a:solidFill>
            <a:srgbClr val="C00000"/>
          </a:solidFill>
        </p:spPr>
        <p:txBody>
          <a:bodyPr wrap="square" lIns="0" tIns="0" rIns="0" bIns="0" rtlCol="0"/>
          <a:lstStyle/>
          <a:p>
            <a:endParaRPr sz="2700">
              <a:solidFill>
                <a:schemeClr val="bg1"/>
              </a:solidFill>
            </a:endParaRPr>
          </a:p>
        </p:txBody>
      </p:sp>
      <p:sp>
        <p:nvSpPr>
          <p:cNvPr id="51" name="object 51"/>
          <p:cNvSpPr txBox="1"/>
          <p:nvPr/>
        </p:nvSpPr>
        <p:spPr>
          <a:xfrm>
            <a:off x="3971925" y="7961757"/>
            <a:ext cx="1531620" cy="1019831"/>
          </a:xfrm>
          <a:prstGeom prst="rect">
            <a:avLst/>
          </a:prstGeom>
        </p:spPr>
        <p:txBody>
          <a:bodyPr vert="horz" wrap="square" lIns="0" tIns="37148" rIns="0" bIns="0" rtlCol="0">
            <a:spAutoFit/>
          </a:bodyPr>
          <a:lstStyle/>
          <a:p>
            <a:pPr marL="215265" marR="306705" indent="-197168">
              <a:lnSpc>
                <a:spcPts val="2070"/>
              </a:lnSpc>
              <a:spcBef>
                <a:spcPts val="293"/>
              </a:spcBef>
            </a:pPr>
            <a:r>
              <a:rPr spc="-15" dirty="0">
                <a:solidFill>
                  <a:schemeClr val="bg1"/>
                </a:solidFill>
                <a:latin typeface="Arial"/>
                <a:cs typeface="Arial"/>
              </a:rPr>
              <a:t>Onboarding process</a:t>
            </a:r>
            <a:endParaRPr>
              <a:solidFill>
                <a:schemeClr val="bg1"/>
              </a:solidFill>
              <a:latin typeface="Arial"/>
              <a:cs typeface="Arial"/>
            </a:endParaRPr>
          </a:p>
          <a:p>
            <a:pPr marL="685800">
              <a:spcBef>
                <a:spcPts val="1320"/>
              </a:spcBef>
            </a:pPr>
            <a:r>
              <a:rPr spc="-15" dirty="0">
                <a:solidFill>
                  <a:schemeClr val="bg1"/>
                </a:solidFill>
                <a:latin typeface="Arial"/>
                <a:cs typeface="Arial"/>
              </a:rPr>
              <a:t>Leaders</a:t>
            </a:r>
            <a:endParaRPr>
              <a:solidFill>
                <a:schemeClr val="bg1"/>
              </a:solidFill>
              <a:latin typeface="Arial"/>
              <a:cs typeface="Arial"/>
            </a:endParaRPr>
          </a:p>
        </p:txBody>
      </p:sp>
      <p:sp>
        <p:nvSpPr>
          <p:cNvPr id="52" name="object 52"/>
          <p:cNvSpPr/>
          <p:nvPr/>
        </p:nvSpPr>
        <p:spPr>
          <a:xfrm>
            <a:off x="5751576" y="8789669"/>
            <a:ext cx="365760" cy="114300"/>
          </a:xfrm>
          <a:custGeom>
            <a:avLst/>
            <a:gdLst/>
            <a:ahLst/>
            <a:cxnLst/>
            <a:rect l="l" t="t" r="r" b="b"/>
            <a:pathLst>
              <a:path w="243839" h="76200">
                <a:moveTo>
                  <a:pt x="243839" y="0"/>
                </a:moveTo>
                <a:lnTo>
                  <a:pt x="0" y="0"/>
                </a:lnTo>
                <a:lnTo>
                  <a:pt x="0" y="76200"/>
                </a:lnTo>
                <a:lnTo>
                  <a:pt x="243839" y="76200"/>
                </a:lnTo>
                <a:lnTo>
                  <a:pt x="243839" y="0"/>
                </a:lnTo>
                <a:close/>
              </a:path>
            </a:pathLst>
          </a:custGeom>
          <a:solidFill>
            <a:srgbClr val="006FC0"/>
          </a:solidFill>
        </p:spPr>
        <p:txBody>
          <a:bodyPr wrap="square" lIns="0" tIns="0" rIns="0" bIns="0" rtlCol="0"/>
          <a:lstStyle/>
          <a:p>
            <a:endParaRPr sz="2700">
              <a:solidFill>
                <a:schemeClr val="bg1"/>
              </a:solidFill>
            </a:endParaRPr>
          </a:p>
        </p:txBody>
      </p:sp>
      <p:sp>
        <p:nvSpPr>
          <p:cNvPr id="53" name="object 53"/>
          <p:cNvSpPr txBox="1"/>
          <p:nvPr/>
        </p:nvSpPr>
        <p:spPr>
          <a:xfrm>
            <a:off x="5641467" y="7961758"/>
            <a:ext cx="1573530" cy="1019831"/>
          </a:xfrm>
          <a:prstGeom prst="rect">
            <a:avLst/>
          </a:prstGeom>
        </p:spPr>
        <p:txBody>
          <a:bodyPr vert="horz" wrap="square" lIns="0" tIns="37148" rIns="0" bIns="0" rtlCol="0">
            <a:spAutoFit/>
          </a:bodyPr>
          <a:lstStyle/>
          <a:p>
            <a:pPr marL="279083" marR="7620" indent="-260985">
              <a:lnSpc>
                <a:spcPts val="2070"/>
              </a:lnSpc>
              <a:spcBef>
                <a:spcPts val="293"/>
              </a:spcBef>
            </a:pPr>
            <a:r>
              <a:rPr dirty="0">
                <a:solidFill>
                  <a:schemeClr val="bg1"/>
                </a:solidFill>
                <a:latin typeface="Arial"/>
                <a:cs typeface="Arial"/>
              </a:rPr>
              <a:t>Makes</a:t>
            </a:r>
            <a:r>
              <a:rPr spc="-38" dirty="0">
                <a:solidFill>
                  <a:schemeClr val="bg1"/>
                </a:solidFill>
                <a:latin typeface="Arial"/>
                <a:cs typeface="Arial"/>
              </a:rPr>
              <a:t> </a:t>
            </a:r>
            <a:r>
              <a:rPr dirty="0">
                <a:solidFill>
                  <a:schemeClr val="bg1"/>
                </a:solidFill>
                <a:latin typeface="Arial"/>
                <a:cs typeface="Arial"/>
              </a:rPr>
              <a:t>you</a:t>
            </a:r>
            <a:r>
              <a:rPr spc="-30" dirty="0">
                <a:solidFill>
                  <a:schemeClr val="bg1"/>
                </a:solidFill>
                <a:latin typeface="Arial"/>
                <a:cs typeface="Arial"/>
              </a:rPr>
              <a:t> feel </a:t>
            </a:r>
            <a:r>
              <a:rPr spc="-15" dirty="0">
                <a:solidFill>
                  <a:schemeClr val="bg1"/>
                </a:solidFill>
                <a:latin typeface="Arial"/>
                <a:cs typeface="Arial"/>
              </a:rPr>
              <a:t>supported</a:t>
            </a:r>
            <a:endParaRPr>
              <a:solidFill>
                <a:schemeClr val="bg1"/>
              </a:solidFill>
              <a:latin typeface="Arial"/>
              <a:cs typeface="Arial"/>
            </a:endParaRPr>
          </a:p>
          <a:p>
            <a:pPr marL="516255">
              <a:spcBef>
                <a:spcPts val="1320"/>
              </a:spcBef>
            </a:pPr>
            <a:r>
              <a:rPr spc="-15" dirty="0">
                <a:solidFill>
                  <a:schemeClr val="bg1"/>
                </a:solidFill>
                <a:latin typeface="Arial"/>
                <a:cs typeface="Arial"/>
              </a:rPr>
              <a:t>Followers</a:t>
            </a:r>
            <a:endParaRPr>
              <a:solidFill>
                <a:schemeClr val="bg1"/>
              </a:solidFill>
              <a:latin typeface="Arial"/>
              <a:cs typeface="Arial"/>
            </a:endParaRPr>
          </a:p>
        </p:txBody>
      </p:sp>
      <p:sp>
        <p:nvSpPr>
          <p:cNvPr id="54" name="object 54"/>
          <p:cNvSpPr/>
          <p:nvPr/>
        </p:nvSpPr>
        <p:spPr>
          <a:xfrm>
            <a:off x="7403210" y="8845676"/>
            <a:ext cx="365760" cy="0"/>
          </a:xfrm>
          <a:custGeom>
            <a:avLst/>
            <a:gdLst/>
            <a:ahLst/>
            <a:cxnLst/>
            <a:rect l="l" t="t" r="r" b="b"/>
            <a:pathLst>
              <a:path w="243839">
                <a:moveTo>
                  <a:pt x="0" y="0"/>
                </a:moveTo>
                <a:lnTo>
                  <a:pt x="243839" y="0"/>
                </a:lnTo>
              </a:path>
            </a:pathLst>
          </a:custGeom>
          <a:ln w="28575">
            <a:solidFill>
              <a:srgbClr val="FFC000"/>
            </a:solidFill>
          </a:ln>
        </p:spPr>
        <p:txBody>
          <a:bodyPr wrap="square" lIns="0" tIns="0" rIns="0" bIns="0" rtlCol="0"/>
          <a:lstStyle/>
          <a:p>
            <a:endParaRPr sz="2700">
              <a:solidFill>
                <a:schemeClr val="bg1"/>
              </a:solidFill>
            </a:endParaRPr>
          </a:p>
        </p:txBody>
      </p:sp>
      <p:sp>
        <p:nvSpPr>
          <p:cNvPr id="55" name="object 55"/>
          <p:cNvSpPr txBox="1"/>
          <p:nvPr/>
        </p:nvSpPr>
        <p:spPr>
          <a:xfrm>
            <a:off x="7451217" y="7961758"/>
            <a:ext cx="1575435" cy="1019831"/>
          </a:xfrm>
          <a:prstGeom prst="rect">
            <a:avLst/>
          </a:prstGeom>
        </p:spPr>
        <p:txBody>
          <a:bodyPr vert="horz" wrap="square" lIns="0" tIns="37148" rIns="0" bIns="0" rtlCol="0">
            <a:spAutoFit/>
          </a:bodyPr>
          <a:lstStyle/>
          <a:p>
            <a:pPr marL="19050" marR="7620" indent="279083">
              <a:lnSpc>
                <a:spcPts val="2070"/>
              </a:lnSpc>
              <a:spcBef>
                <a:spcPts val="293"/>
              </a:spcBef>
            </a:pPr>
            <a:r>
              <a:rPr spc="-15" dirty="0">
                <a:solidFill>
                  <a:schemeClr val="bg1"/>
                </a:solidFill>
                <a:latin typeface="Arial"/>
                <a:cs typeface="Arial"/>
              </a:rPr>
              <a:t>Maintains communication</a:t>
            </a:r>
            <a:endParaRPr>
              <a:solidFill>
                <a:schemeClr val="bg1"/>
              </a:solidFill>
              <a:latin typeface="Arial"/>
              <a:cs typeface="Arial"/>
            </a:endParaRPr>
          </a:p>
          <a:p>
            <a:pPr marL="358140">
              <a:spcBef>
                <a:spcPts val="1320"/>
              </a:spcBef>
            </a:pPr>
            <a:r>
              <a:rPr spc="-15" dirty="0">
                <a:solidFill>
                  <a:schemeClr val="bg1"/>
                </a:solidFill>
                <a:latin typeface="Arial"/>
                <a:cs typeface="Arial"/>
              </a:rPr>
              <a:t>Importance</a:t>
            </a:r>
            <a:endParaRPr>
              <a:solidFill>
                <a:schemeClr val="bg1"/>
              </a:solidFill>
              <a:latin typeface="Arial"/>
              <a:cs typeface="Arial"/>
            </a:endParaRPr>
          </a:p>
        </p:txBody>
      </p:sp>
      <p:grpSp>
        <p:nvGrpSpPr>
          <p:cNvPr id="56" name="object 56"/>
          <p:cNvGrpSpPr/>
          <p:nvPr/>
        </p:nvGrpSpPr>
        <p:grpSpPr>
          <a:xfrm>
            <a:off x="5707856" y="2708624"/>
            <a:ext cx="6872288" cy="4036695"/>
            <a:chOff x="3805237" y="1805749"/>
            <a:chExt cx="4581525" cy="2691130"/>
          </a:xfrm>
        </p:grpSpPr>
        <p:sp>
          <p:nvSpPr>
            <p:cNvPr id="57" name="object 57"/>
            <p:cNvSpPr/>
            <p:nvPr/>
          </p:nvSpPr>
          <p:spPr>
            <a:xfrm>
              <a:off x="4610862" y="3048761"/>
              <a:ext cx="2590800" cy="1447800"/>
            </a:xfrm>
            <a:custGeom>
              <a:avLst/>
              <a:gdLst/>
              <a:ahLst/>
              <a:cxnLst/>
              <a:rect l="l" t="t" r="r" b="b"/>
              <a:pathLst>
                <a:path w="2590800" h="1447800">
                  <a:moveTo>
                    <a:pt x="76200" y="76200"/>
                  </a:moveTo>
                  <a:lnTo>
                    <a:pt x="69850" y="63500"/>
                  </a:lnTo>
                  <a:lnTo>
                    <a:pt x="38100" y="0"/>
                  </a:lnTo>
                  <a:lnTo>
                    <a:pt x="0" y="76200"/>
                  </a:lnTo>
                  <a:lnTo>
                    <a:pt x="25400" y="76200"/>
                  </a:lnTo>
                  <a:lnTo>
                    <a:pt x="25400" y="1066800"/>
                  </a:lnTo>
                  <a:lnTo>
                    <a:pt x="0" y="1066800"/>
                  </a:lnTo>
                  <a:lnTo>
                    <a:pt x="38100" y="1143000"/>
                  </a:lnTo>
                  <a:lnTo>
                    <a:pt x="69850" y="1079500"/>
                  </a:lnTo>
                  <a:lnTo>
                    <a:pt x="76200" y="1066800"/>
                  </a:lnTo>
                  <a:lnTo>
                    <a:pt x="50800" y="1066800"/>
                  </a:lnTo>
                  <a:lnTo>
                    <a:pt x="50800" y="76200"/>
                  </a:lnTo>
                  <a:lnTo>
                    <a:pt x="76200" y="76200"/>
                  </a:lnTo>
                  <a:close/>
                </a:path>
                <a:path w="2590800" h="1447800">
                  <a:moveTo>
                    <a:pt x="2590800" y="685800"/>
                  </a:moveTo>
                  <a:lnTo>
                    <a:pt x="2584450" y="673100"/>
                  </a:lnTo>
                  <a:lnTo>
                    <a:pt x="2552700" y="609600"/>
                  </a:lnTo>
                  <a:lnTo>
                    <a:pt x="2514600" y="685800"/>
                  </a:lnTo>
                  <a:lnTo>
                    <a:pt x="2540000" y="685800"/>
                  </a:lnTo>
                  <a:lnTo>
                    <a:pt x="2540000" y="1371600"/>
                  </a:lnTo>
                  <a:lnTo>
                    <a:pt x="2514600" y="1371600"/>
                  </a:lnTo>
                  <a:lnTo>
                    <a:pt x="2552700" y="1447800"/>
                  </a:lnTo>
                  <a:lnTo>
                    <a:pt x="2584450" y="1384300"/>
                  </a:lnTo>
                  <a:lnTo>
                    <a:pt x="2590800" y="1371600"/>
                  </a:lnTo>
                  <a:lnTo>
                    <a:pt x="2565400" y="1371600"/>
                  </a:lnTo>
                  <a:lnTo>
                    <a:pt x="2565400" y="685800"/>
                  </a:lnTo>
                  <a:lnTo>
                    <a:pt x="2590800" y="685800"/>
                  </a:lnTo>
                  <a:close/>
                </a:path>
              </a:pathLst>
            </a:custGeom>
            <a:solidFill>
              <a:srgbClr val="000000"/>
            </a:solidFill>
          </p:spPr>
          <p:txBody>
            <a:bodyPr wrap="square" lIns="0" tIns="0" rIns="0" bIns="0" rtlCol="0"/>
            <a:lstStyle/>
            <a:p>
              <a:endParaRPr sz="2700">
                <a:solidFill>
                  <a:schemeClr val="bg1"/>
                </a:solidFill>
              </a:endParaRPr>
            </a:p>
          </p:txBody>
        </p:sp>
        <p:sp>
          <p:nvSpPr>
            <p:cNvPr id="58" name="object 58"/>
            <p:cNvSpPr/>
            <p:nvPr/>
          </p:nvSpPr>
          <p:spPr>
            <a:xfrm>
              <a:off x="4267200" y="3048000"/>
              <a:ext cx="2895600" cy="594360"/>
            </a:xfrm>
            <a:custGeom>
              <a:avLst/>
              <a:gdLst/>
              <a:ahLst/>
              <a:cxnLst/>
              <a:rect l="l" t="t" r="r" b="b"/>
              <a:pathLst>
                <a:path w="2895600" h="594360">
                  <a:moveTo>
                    <a:pt x="0" y="0"/>
                  </a:moveTo>
                  <a:lnTo>
                    <a:pt x="381000" y="0"/>
                  </a:lnTo>
                </a:path>
                <a:path w="2895600" h="594360">
                  <a:moveTo>
                    <a:pt x="2514600" y="594360"/>
                  </a:moveTo>
                  <a:lnTo>
                    <a:pt x="2895600" y="594360"/>
                  </a:lnTo>
                </a:path>
              </a:pathLst>
            </a:custGeom>
            <a:ln w="9525">
              <a:solidFill>
                <a:srgbClr val="000000"/>
              </a:solidFill>
              <a:prstDash val="lgDash"/>
            </a:ln>
          </p:spPr>
          <p:txBody>
            <a:bodyPr wrap="square" lIns="0" tIns="0" rIns="0" bIns="0" rtlCol="0"/>
            <a:lstStyle/>
            <a:p>
              <a:endParaRPr sz="2700">
                <a:solidFill>
                  <a:schemeClr val="bg1"/>
                </a:solidFill>
              </a:endParaRPr>
            </a:p>
          </p:txBody>
        </p:sp>
        <p:sp>
          <p:nvSpPr>
            <p:cNvPr id="59" name="object 59"/>
            <p:cNvSpPr/>
            <p:nvPr/>
          </p:nvSpPr>
          <p:spPr>
            <a:xfrm>
              <a:off x="3810000" y="1810511"/>
              <a:ext cx="4572000" cy="1512570"/>
            </a:xfrm>
            <a:custGeom>
              <a:avLst/>
              <a:gdLst/>
              <a:ahLst/>
              <a:cxnLst/>
              <a:rect l="l" t="t" r="r" b="b"/>
              <a:pathLst>
                <a:path w="4572000" h="1512570">
                  <a:moveTo>
                    <a:pt x="1905000" y="922020"/>
                  </a:moveTo>
                  <a:lnTo>
                    <a:pt x="762000" y="922020"/>
                  </a:lnTo>
                  <a:lnTo>
                    <a:pt x="871854" y="1512062"/>
                  </a:lnTo>
                  <a:lnTo>
                    <a:pt x="1905000" y="922020"/>
                  </a:lnTo>
                  <a:close/>
                </a:path>
                <a:path w="4572000" h="1512570">
                  <a:moveTo>
                    <a:pt x="4418330" y="0"/>
                  </a:moveTo>
                  <a:lnTo>
                    <a:pt x="153670" y="0"/>
                  </a:lnTo>
                  <a:lnTo>
                    <a:pt x="105111" y="7837"/>
                  </a:lnTo>
                  <a:lnTo>
                    <a:pt x="62929" y="29659"/>
                  </a:lnTo>
                  <a:lnTo>
                    <a:pt x="29659" y="62929"/>
                  </a:lnTo>
                  <a:lnTo>
                    <a:pt x="7837" y="105111"/>
                  </a:lnTo>
                  <a:lnTo>
                    <a:pt x="0" y="153670"/>
                  </a:lnTo>
                  <a:lnTo>
                    <a:pt x="0" y="768350"/>
                  </a:lnTo>
                  <a:lnTo>
                    <a:pt x="7837" y="816908"/>
                  </a:lnTo>
                  <a:lnTo>
                    <a:pt x="29659" y="859090"/>
                  </a:lnTo>
                  <a:lnTo>
                    <a:pt x="62929" y="892360"/>
                  </a:lnTo>
                  <a:lnTo>
                    <a:pt x="105111" y="914182"/>
                  </a:lnTo>
                  <a:lnTo>
                    <a:pt x="153670" y="922020"/>
                  </a:lnTo>
                  <a:lnTo>
                    <a:pt x="4418330" y="922020"/>
                  </a:lnTo>
                  <a:lnTo>
                    <a:pt x="4466888" y="914182"/>
                  </a:lnTo>
                  <a:lnTo>
                    <a:pt x="4509070" y="892360"/>
                  </a:lnTo>
                  <a:lnTo>
                    <a:pt x="4542340" y="859090"/>
                  </a:lnTo>
                  <a:lnTo>
                    <a:pt x="4564162" y="816908"/>
                  </a:lnTo>
                  <a:lnTo>
                    <a:pt x="4572000" y="768350"/>
                  </a:lnTo>
                  <a:lnTo>
                    <a:pt x="4572000" y="153670"/>
                  </a:lnTo>
                  <a:lnTo>
                    <a:pt x="4564162" y="105111"/>
                  </a:lnTo>
                  <a:lnTo>
                    <a:pt x="4542340" y="62929"/>
                  </a:lnTo>
                  <a:lnTo>
                    <a:pt x="4509070" y="29659"/>
                  </a:lnTo>
                  <a:lnTo>
                    <a:pt x="4466888" y="7837"/>
                  </a:lnTo>
                  <a:lnTo>
                    <a:pt x="4418330" y="0"/>
                  </a:lnTo>
                  <a:close/>
                </a:path>
              </a:pathLst>
            </a:custGeom>
            <a:solidFill>
              <a:srgbClr val="FFFFFF"/>
            </a:solidFill>
          </p:spPr>
          <p:txBody>
            <a:bodyPr wrap="square" lIns="0" tIns="0" rIns="0" bIns="0" rtlCol="0"/>
            <a:lstStyle/>
            <a:p>
              <a:endParaRPr sz="2700">
                <a:solidFill>
                  <a:schemeClr val="bg1"/>
                </a:solidFill>
              </a:endParaRPr>
            </a:p>
          </p:txBody>
        </p:sp>
        <p:sp>
          <p:nvSpPr>
            <p:cNvPr id="60" name="object 60"/>
            <p:cNvSpPr/>
            <p:nvPr/>
          </p:nvSpPr>
          <p:spPr>
            <a:xfrm>
              <a:off x="3810000" y="1810511"/>
              <a:ext cx="4572000" cy="1512570"/>
            </a:xfrm>
            <a:custGeom>
              <a:avLst/>
              <a:gdLst/>
              <a:ahLst/>
              <a:cxnLst/>
              <a:rect l="l" t="t" r="r" b="b"/>
              <a:pathLst>
                <a:path w="4572000" h="1512570">
                  <a:moveTo>
                    <a:pt x="0" y="153670"/>
                  </a:moveTo>
                  <a:lnTo>
                    <a:pt x="7837" y="105111"/>
                  </a:lnTo>
                  <a:lnTo>
                    <a:pt x="29659" y="62929"/>
                  </a:lnTo>
                  <a:lnTo>
                    <a:pt x="62929" y="29659"/>
                  </a:lnTo>
                  <a:lnTo>
                    <a:pt x="105111" y="7837"/>
                  </a:lnTo>
                  <a:lnTo>
                    <a:pt x="153670" y="0"/>
                  </a:lnTo>
                  <a:lnTo>
                    <a:pt x="762000" y="0"/>
                  </a:lnTo>
                  <a:lnTo>
                    <a:pt x="1905000" y="0"/>
                  </a:lnTo>
                  <a:lnTo>
                    <a:pt x="4418330" y="0"/>
                  </a:lnTo>
                  <a:lnTo>
                    <a:pt x="4466888" y="7837"/>
                  </a:lnTo>
                  <a:lnTo>
                    <a:pt x="4509070" y="29659"/>
                  </a:lnTo>
                  <a:lnTo>
                    <a:pt x="4542340" y="62929"/>
                  </a:lnTo>
                  <a:lnTo>
                    <a:pt x="4564162" y="105111"/>
                  </a:lnTo>
                  <a:lnTo>
                    <a:pt x="4572000" y="153670"/>
                  </a:lnTo>
                  <a:lnTo>
                    <a:pt x="4572000" y="537845"/>
                  </a:lnTo>
                  <a:lnTo>
                    <a:pt x="4572000" y="768350"/>
                  </a:lnTo>
                  <a:lnTo>
                    <a:pt x="4564162" y="816908"/>
                  </a:lnTo>
                  <a:lnTo>
                    <a:pt x="4542340" y="859090"/>
                  </a:lnTo>
                  <a:lnTo>
                    <a:pt x="4509070" y="892360"/>
                  </a:lnTo>
                  <a:lnTo>
                    <a:pt x="4466888" y="914182"/>
                  </a:lnTo>
                  <a:lnTo>
                    <a:pt x="4418330" y="922020"/>
                  </a:lnTo>
                  <a:lnTo>
                    <a:pt x="1905000" y="922020"/>
                  </a:lnTo>
                  <a:lnTo>
                    <a:pt x="871854" y="1512062"/>
                  </a:lnTo>
                  <a:lnTo>
                    <a:pt x="762000" y="922020"/>
                  </a:lnTo>
                  <a:lnTo>
                    <a:pt x="153670" y="922020"/>
                  </a:lnTo>
                  <a:lnTo>
                    <a:pt x="105111" y="914182"/>
                  </a:lnTo>
                  <a:lnTo>
                    <a:pt x="62929" y="892360"/>
                  </a:lnTo>
                  <a:lnTo>
                    <a:pt x="29659" y="859090"/>
                  </a:lnTo>
                  <a:lnTo>
                    <a:pt x="7837" y="816908"/>
                  </a:lnTo>
                  <a:lnTo>
                    <a:pt x="0" y="768350"/>
                  </a:lnTo>
                  <a:lnTo>
                    <a:pt x="0" y="537845"/>
                  </a:lnTo>
                  <a:lnTo>
                    <a:pt x="0" y="153670"/>
                  </a:lnTo>
                  <a:close/>
                </a:path>
              </a:pathLst>
            </a:custGeom>
            <a:ln w="9525">
              <a:solidFill>
                <a:srgbClr val="C00000"/>
              </a:solidFill>
            </a:ln>
          </p:spPr>
          <p:txBody>
            <a:bodyPr wrap="square" lIns="0" tIns="0" rIns="0" bIns="0" rtlCol="0"/>
            <a:lstStyle/>
            <a:p>
              <a:endParaRPr sz="2700">
                <a:solidFill>
                  <a:schemeClr val="bg1"/>
                </a:solidFill>
              </a:endParaRPr>
            </a:p>
          </p:txBody>
        </p:sp>
      </p:grpSp>
      <p:sp>
        <p:nvSpPr>
          <p:cNvPr id="61" name="object 61"/>
          <p:cNvSpPr txBox="1"/>
          <p:nvPr/>
        </p:nvSpPr>
        <p:spPr>
          <a:xfrm>
            <a:off x="5901308" y="2825686"/>
            <a:ext cx="6317933" cy="573234"/>
          </a:xfrm>
          <a:prstGeom prst="rect">
            <a:avLst/>
          </a:prstGeom>
        </p:spPr>
        <p:txBody>
          <a:bodyPr vert="horz" wrap="square" lIns="0" tIns="19050" rIns="0" bIns="0" rtlCol="0">
            <a:spAutoFit/>
          </a:bodyPr>
          <a:lstStyle/>
          <a:p>
            <a:pPr marL="19050" marR="7620">
              <a:spcBef>
                <a:spcPts val="150"/>
              </a:spcBef>
            </a:pPr>
            <a:r>
              <a:rPr dirty="0">
                <a:solidFill>
                  <a:schemeClr val="bg1"/>
                </a:solidFill>
                <a:latin typeface="Arial"/>
                <a:cs typeface="Arial"/>
              </a:rPr>
              <a:t>“</a:t>
            </a:r>
            <a:r>
              <a:rPr u="sng" dirty="0">
                <a:solidFill>
                  <a:schemeClr val="bg1"/>
                </a:solidFill>
                <a:uFill>
                  <a:solidFill>
                    <a:srgbClr val="000000"/>
                  </a:solidFill>
                </a:uFill>
                <a:latin typeface="Arial"/>
                <a:cs typeface="Arial"/>
              </a:rPr>
              <a:t>It’s</a:t>
            </a:r>
            <a:r>
              <a:rPr u="sng" spc="-8" dirty="0">
                <a:solidFill>
                  <a:schemeClr val="bg1"/>
                </a:solidFill>
                <a:uFill>
                  <a:solidFill>
                    <a:srgbClr val="000000"/>
                  </a:solidFill>
                </a:uFill>
                <a:latin typeface="Arial"/>
                <a:cs typeface="Arial"/>
              </a:rPr>
              <a:t> </a:t>
            </a:r>
            <a:r>
              <a:rPr u="sng" dirty="0">
                <a:solidFill>
                  <a:schemeClr val="bg1"/>
                </a:solidFill>
                <a:uFill>
                  <a:solidFill>
                    <a:srgbClr val="000000"/>
                  </a:solidFill>
                </a:uFill>
                <a:latin typeface="Arial"/>
                <a:cs typeface="Arial"/>
              </a:rPr>
              <a:t>so</a:t>
            </a:r>
            <a:r>
              <a:rPr u="sng" spc="-30" dirty="0">
                <a:solidFill>
                  <a:schemeClr val="bg1"/>
                </a:solidFill>
                <a:uFill>
                  <a:solidFill>
                    <a:srgbClr val="000000"/>
                  </a:solidFill>
                </a:uFill>
                <a:latin typeface="Arial"/>
                <a:cs typeface="Arial"/>
              </a:rPr>
              <a:t> </a:t>
            </a:r>
            <a:r>
              <a:rPr u="sng" dirty="0">
                <a:solidFill>
                  <a:schemeClr val="bg1"/>
                </a:solidFill>
                <a:uFill>
                  <a:solidFill>
                    <a:srgbClr val="000000"/>
                  </a:solidFill>
                </a:uFill>
                <a:latin typeface="Arial"/>
                <a:cs typeface="Arial"/>
              </a:rPr>
              <a:t>very</a:t>
            </a:r>
            <a:r>
              <a:rPr u="sng" spc="-8" dirty="0">
                <a:solidFill>
                  <a:schemeClr val="bg1"/>
                </a:solidFill>
                <a:uFill>
                  <a:solidFill>
                    <a:srgbClr val="000000"/>
                  </a:solidFill>
                </a:uFill>
                <a:latin typeface="Arial"/>
                <a:cs typeface="Arial"/>
              </a:rPr>
              <a:t> </a:t>
            </a:r>
            <a:r>
              <a:rPr u="sng" dirty="0">
                <a:solidFill>
                  <a:schemeClr val="bg1"/>
                </a:solidFill>
                <a:uFill>
                  <a:solidFill>
                    <a:srgbClr val="000000"/>
                  </a:solidFill>
                </a:uFill>
                <a:latin typeface="Arial"/>
                <a:cs typeface="Arial"/>
              </a:rPr>
              <a:t>important</a:t>
            </a:r>
            <a:r>
              <a:rPr u="sng" spc="-68" dirty="0">
                <a:solidFill>
                  <a:schemeClr val="bg1"/>
                </a:solidFill>
                <a:uFill>
                  <a:solidFill>
                    <a:srgbClr val="000000"/>
                  </a:solidFill>
                </a:uFill>
                <a:latin typeface="Arial"/>
                <a:cs typeface="Arial"/>
              </a:rPr>
              <a:t> </a:t>
            </a:r>
            <a:r>
              <a:rPr u="sng" dirty="0">
                <a:solidFill>
                  <a:schemeClr val="bg1"/>
                </a:solidFill>
                <a:uFill>
                  <a:solidFill>
                    <a:srgbClr val="000000"/>
                  </a:solidFill>
                </a:uFill>
                <a:latin typeface="Arial"/>
                <a:cs typeface="Arial"/>
              </a:rPr>
              <a:t>to</a:t>
            </a:r>
            <a:r>
              <a:rPr u="sng" spc="-8" dirty="0">
                <a:solidFill>
                  <a:schemeClr val="bg1"/>
                </a:solidFill>
                <a:uFill>
                  <a:solidFill>
                    <a:srgbClr val="000000"/>
                  </a:solidFill>
                </a:uFill>
                <a:latin typeface="Arial"/>
                <a:cs typeface="Arial"/>
              </a:rPr>
              <a:t> </a:t>
            </a:r>
            <a:r>
              <a:rPr u="sng" dirty="0">
                <a:solidFill>
                  <a:schemeClr val="bg1"/>
                </a:solidFill>
                <a:uFill>
                  <a:solidFill>
                    <a:srgbClr val="000000"/>
                  </a:solidFill>
                </a:uFill>
                <a:latin typeface="Arial"/>
                <a:cs typeface="Arial"/>
              </a:rPr>
              <a:t>feel</a:t>
            </a:r>
            <a:r>
              <a:rPr u="sng" spc="-75" dirty="0">
                <a:solidFill>
                  <a:schemeClr val="bg1"/>
                </a:solidFill>
                <a:uFill>
                  <a:solidFill>
                    <a:srgbClr val="000000"/>
                  </a:solidFill>
                </a:uFill>
                <a:latin typeface="Arial"/>
                <a:cs typeface="Arial"/>
              </a:rPr>
              <a:t> </a:t>
            </a:r>
            <a:r>
              <a:rPr u="sng" dirty="0">
                <a:solidFill>
                  <a:schemeClr val="bg1"/>
                </a:solidFill>
                <a:uFill>
                  <a:solidFill>
                    <a:srgbClr val="000000"/>
                  </a:solidFill>
                </a:uFill>
                <a:latin typeface="Arial"/>
                <a:cs typeface="Arial"/>
              </a:rPr>
              <a:t>supported</a:t>
            </a:r>
            <a:r>
              <a:rPr spc="-45" dirty="0">
                <a:solidFill>
                  <a:schemeClr val="bg1"/>
                </a:solidFill>
                <a:latin typeface="Arial"/>
                <a:cs typeface="Arial"/>
              </a:rPr>
              <a:t> </a:t>
            </a:r>
            <a:r>
              <a:rPr dirty="0">
                <a:solidFill>
                  <a:schemeClr val="bg1"/>
                </a:solidFill>
                <a:latin typeface="Arial"/>
                <a:cs typeface="Arial"/>
              </a:rPr>
              <a:t>and</a:t>
            </a:r>
            <a:r>
              <a:rPr spc="-45" dirty="0">
                <a:solidFill>
                  <a:schemeClr val="bg1"/>
                </a:solidFill>
                <a:latin typeface="Arial"/>
                <a:cs typeface="Arial"/>
              </a:rPr>
              <a:t> </a:t>
            </a:r>
            <a:r>
              <a:rPr dirty="0">
                <a:solidFill>
                  <a:schemeClr val="bg1"/>
                </a:solidFill>
                <a:latin typeface="Arial"/>
                <a:cs typeface="Arial"/>
              </a:rPr>
              <a:t>for</a:t>
            </a:r>
            <a:r>
              <a:rPr spc="-45" dirty="0">
                <a:solidFill>
                  <a:schemeClr val="bg1"/>
                </a:solidFill>
                <a:latin typeface="Arial"/>
                <a:cs typeface="Arial"/>
              </a:rPr>
              <a:t> </a:t>
            </a:r>
            <a:r>
              <a:rPr dirty="0">
                <a:solidFill>
                  <a:schemeClr val="bg1"/>
                </a:solidFill>
                <a:latin typeface="Arial"/>
                <a:cs typeface="Arial"/>
              </a:rPr>
              <a:t>your</a:t>
            </a:r>
            <a:r>
              <a:rPr spc="-15" dirty="0">
                <a:solidFill>
                  <a:schemeClr val="bg1"/>
                </a:solidFill>
                <a:latin typeface="Arial"/>
                <a:cs typeface="Arial"/>
              </a:rPr>
              <a:t> </a:t>
            </a:r>
            <a:r>
              <a:rPr dirty="0">
                <a:solidFill>
                  <a:schemeClr val="bg1"/>
                </a:solidFill>
                <a:latin typeface="Arial"/>
                <a:cs typeface="Arial"/>
              </a:rPr>
              <a:t>agency</a:t>
            </a:r>
            <a:r>
              <a:rPr spc="-53" dirty="0">
                <a:solidFill>
                  <a:schemeClr val="bg1"/>
                </a:solidFill>
                <a:latin typeface="Arial"/>
                <a:cs typeface="Arial"/>
              </a:rPr>
              <a:t> </a:t>
            </a:r>
            <a:r>
              <a:rPr spc="-38" dirty="0">
                <a:solidFill>
                  <a:schemeClr val="bg1"/>
                </a:solidFill>
                <a:latin typeface="Arial"/>
                <a:cs typeface="Arial"/>
              </a:rPr>
              <a:t>to </a:t>
            </a:r>
            <a:r>
              <a:rPr dirty="0">
                <a:solidFill>
                  <a:schemeClr val="bg1"/>
                </a:solidFill>
                <a:latin typeface="Arial"/>
                <a:cs typeface="Arial"/>
              </a:rPr>
              <a:t>be</a:t>
            </a:r>
            <a:r>
              <a:rPr spc="-15" dirty="0">
                <a:solidFill>
                  <a:schemeClr val="bg1"/>
                </a:solidFill>
                <a:latin typeface="Arial"/>
                <a:cs typeface="Arial"/>
              </a:rPr>
              <a:t> </a:t>
            </a:r>
            <a:r>
              <a:rPr dirty="0">
                <a:solidFill>
                  <a:schemeClr val="bg1"/>
                </a:solidFill>
                <a:latin typeface="Arial"/>
                <a:cs typeface="Arial"/>
              </a:rPr>
              <a:t>on</a:t>
            </a:r>
            <a:r>
              <a:rPr spc="-30" dirty="0">
                <a:solidFill>
                  <a:schemeClr val="bg1"/>
                </a:solidFill>
                <a:latin typeface="Arial"/>
                <a:cs typeface="Arial"/>
              </a:rPr>
              <a:t> </a:t>
            </a:r>
            <a:r>
              <a:rPr dirty="0">
                <a:solidFill>
                  <a:schemeClr val="bg1"/>
                </a:solidFill>
                <a:latin typeface="Arial"/>
                <a:cs typeface="Arial"/>
              </a:rPr>
              <a:t>your</a:t>
            </a:r>
            <a:r>
              <a:rPr spc="-8" dirty="0">
                <a:solidFill>
                  <a:schemeClr val="bg1"/>
                </a:solidFill>
                <a:latin typeface="Arial"/>
                <a:cs typeface="Arial"/>
              </a:rPr>
              <a:t> </a:t>
            </a:r>
            <a:r>
              <a:rPr dirty="0">
                <a:solidFill>
                  <a:schemeClr val="bg1"/>
                </a:solidFill>
                <a:latin typeface="Arial"/>
                <a:cs typeface="Arial"/>
              </a:rPr>
              <a:t>side.</a:t>
            </a:r>
            <a:r>
              <a:rPr spc="-30" dirty="0">
                <a:solidFill>
                  <a:schemeClr val="bg1"/>
                </a:solidFill>
                <a:latin typeface="Arial"/>
                <a:cs typeface="Arial"/>
              </a:rPr>
              <a:t> </a:t>
            </a:r>
            <a:r>
              <a:rPr dirty="0">
                <a:solidFill>
                  <a:schemeClr val="bg1"/>
                </a:solidFill>
                <a:latin typeface="Arial"/>
                <a:cs typeface="Arial"/>
              </a:rPr>
              <a:t>Sometimes</a:t>
            </a:r>
            <a:r>
              <a:rPr spc="-38" dirty="0">
                <a:solidFill>
                  <a:schemeClr val="bg1"/>
                </a:solidFill>
                <a:latin typeface="Arial"/>
                <a:cs typeface="Arial"/>
              </a:rPr>
              <a:t> </a:t>
            </a:r>
            <a:r>
              <a:rPr dirty="0">
                <a:solidFill>
                  <a:schemeClr val="bg1"/>
                </a:solidFill>
                <a:latin typeface="Arial"/>
                <a:cs typeface="Arial"/>
              </a:rPr>
              <a:t>you’re</a:t>
            </a:r>
            <a:r>
              <a:rPr spc="-8" dirty="0">
                <a:solidFill>
                  <a:schemeClr val="bg1"/>
                </a:solidFill>
                <a:latin typeface="Arial"/>
                <a:cs typeface="Arial"/>
              </a:rPr>
              <a:t> </a:t>
            </a:r>
            <a:r>
              <a:rPr dirty="0">
                <a:solidFill>
                  <a:schemeClr val="bg1"/>
                </a:solidFill>
                <a:latin typeface="Arial"/>
                <a:cs typeface="Arial"/>
              </a:rPr>
              <a:t>not</a:t>
            </a:r>
            <a:r>
              <a:rPr spc="-30" dirty="0">
                <a:solidFill>
                  <a:schemeClr val="bg1"/>
                </a:solidFill>
                <a:latin typeface="Arial"/>
                <a:cs typeface="Arial"/>
              </a:rPr>
              <a:t> </a:t>
            </a:r>
            <a:r>
              <a:rPr dirty="0">
                <a:solidFill>
                  <a:schemeClr val="bg1"/>
                </a:solidFill>
                <a:latin typeface="Arial"/>
                <a:cs typeface="Arial"/>
              </a:rPr>
              <a:t>appreciated</a:t>
            </a:r>
            <a:r>
              <a:rPr spc="-68" dirty="0">
                <a:solidFill>
                  <a:schemeClr val="bg1"/>
                </a:solidFill>
                <a:latin typeface="Arial"/>
                <a:cs typeface="Arial"/>
              </a:rPr>
              <a:t> </a:t>
            </a:r>
            <a:r>
              <a:rPr dirty="0">
                <a:solidFill>
                  <a:schemeClr val="bg1"/>
                </a:solidFill>
                <a:latin typeface="Arial"/>
                <a:cs typeface="Arial"/>
              </a:rPr>
              <a:t>as</a:t>
            </a:r>
            <a:r>
              <a:rPr spc="-15" dirty="0">
                <a:solidFill>
                  <a:schemeClr val="bg1"/>
                </a:solidFill>
                <a:latin typeface="Arial"/>
                <a:cs typeface="Arial"/>
              </a:rPr>
              <a:t> </a:t>
            </a:r>
            <a:r>
              <a:rPr spc="-75" dirty="0">
                <a:solidFill>
                  <a:schemeClr val="bg1"/>
                </a:solidFill>
                <a:latin typeface="Arial"/>
                <a:cs typeface="Arial"/>
              </a:rPr>
              <a:t>a</a:t>
            </a:r>
            <a:endParaRPr>
              <a:solidFill>
                <a:schemeClr val="bg1"/>
              </a:solidFill>
              <a:latin typeface="Arial"/>
              <a:cs typeface="Arial"/>
            </a:endParaRPr>
          </a:p>
        </p:txBody>
      </p:sp>
      <p:sp>
        <p:nvSpPr>
          <p:cNvPr id="62" name="object 62"/>
          <p:cNvSpPr txBox="1"/>
          <p:nvPr/>
        </p:nvSpPr>
        <p:spPr>
          <a:xfrm>
            <a:off x="5901308" y="3374327"/>
            <a:ext cx="5308281" cy="573234"/>
          </a:xfrm>
          <a:prstGeom prst="rect">
            <a:avLst/>
          </a:prstGeom>
        </p:spPr>
        <p:txBody>
          <a:bodyPr vert="horz" wrap="square" lIns="0" tIns="19050" rIns="0" bIns="0" rtlCol="0">
            <a:spAutoFit/>
          </a:bodyPr>
          <a:lstStyle/>
          <a:p>
            <a:pPr marL="19050" marR="7620">
              <a:spcBef>
                <a:spcPts val="150"/>
              </a:spcBef>
            </a:pPr>
            <a:r>
              <a:rPr dirty="0">
                <a:solidFill>
                  <a:schemeClr val="bg1"/>
                </a:solidFill>
                <a:latin typeface="Arial"/>
                <a:cs typeface="Arial"/>
              </a:rPr>
              <a:t>traveler</a:t>
            </a:r>
            <a:r>
              <a:rPr spc="-30" dirty="0">
                <a:solidFill>
                  <a:schemeClr val="bg1"/>
                </a:solidFill>
                <a:latin typeface="Arial"/>
                <a:cs typeface="Arial"/>
              </a:rPr>
              <a:t> </a:t>
            </a:r>
            <a:r>
              <a:rPr dirty="0">
                <a:solidFill>
                  <a:schemeClr val="bg1"/>
                </a:solidFill>
                <a:latin typeface="Arial"/>
                <a:cs typeface="Arial"/>
              </a:rPr>
              <a:t>and</a:t>
            </a:r>
            <a:r>
              <a:rPr spc="-38" dirty="0">
                <a:solidFill>
                  <a:schemeClr val="bg1"/>
                </a:solidFill>
                <a:latin typeface="Arial"/>
                <a:cs typeface="Arial"/>
              </a:rPr>
              <a:t> </a:t>
            </a:r>
            <a:r>
              <a:rPr dirty="0">
                <a:solidFill>
                  <a:schemeClr val="bg1"/>
                </a:solidFill>
                <a:latin typeface="Arial"/>
                <a:cs typeface="Arial"/>
              </a:rPr>
              <a:t>not</a:t>
            </a:r>
            <a:r>
              <a:rPr spc="-23" dirty="0">
                <a:solidFill>
                  <a:schemeClr val="bg1"/>
                </a:solidFill>
                <a:latin typeface="Arial"/>
                <a:cs typeface="Arial"/>
              </a:rPr>
              <a:t> </a:t>
            </a:r>
            <a:r>
              <a:rPr dirty="0">
                <a:solidFill>
                  <a:schemeClr val="bg1"/>
                </a:solidFill>
                <a:latin typeface="Arial"/>
                <a:cs typeface="Arial"/>
              </a:rPr>
              <a:t>many</a:t>
            </a:r>
            <a:r>
              <a:rPr spc="-30" dirty="0">
                <a:solidFill>
                  <a:schemeClr val="bg1"/>
                </a:solidFill>
                <a:latin typeface="Arial"/>
                <a:cs typeface="Arial"/>
              </a:rPr>
              <a:t> </a:t>
            </a:r>
            <a:r>
              <a:rPr dirty="0">
                <a:solidFill>
                  <a:schemeClr val="bg1"/>
                </a:solidFill>
                <a:latin typeface="Arial"/>
                <a:cs typeface="Arial"/>
              </a:rPr>
              <a:t>understand</a:t>
            </a:r>
            <a:r>
              <a:rPr spc="-53" dirty="0">
                <a:solidFill>
                  <a:schemeClr val="bg1"/>
                </a:solidFill>
                <a:latin typeface="Arial"/>
                <a:cs typeface="Arial"/>
              </a:rPr>
              <a:t> </a:t>
            </a:r>
            <a:r>
              <a:rPr dirty="0">
                <a:solidFill>
                  <a:schemeClr val="bg1"/>
                </a:solidFill>
                <a:latin typeface="Arial"/>
                <a:cs typeface="Arial"/>
              </a:rPr>
              <a:t>what</a:t>
            </a:r>
            <a:r>
              <a:rPr spc="-23" dirty="0">
                <a:solidFill>
                  <a:schemeClr val="bg1"/>
                </a:solidFill>
                <a:latin typeface="Arial"/>
                <a:cs typeface="Arial"/>
              </a:rPr>
              <a:t> </a:t>
            </a:r>
            <a:r>
              <a:rPr dirty="0">
                <a:solidFill>
                  <a:schemeClr val="bg1"/>
                </a:solidFill>
                <a:latin typeface="Arial"/>
                <a:cs typeface="Arial"/>
              </a:rPr>
              <a:t>goes</a:t>
            </a:r>
            <a:r>
              <a:rPr spc="-15" dirty="0">
                <a:solidFill>
                  <a:schemeClr val="bg1"/>
                </a:solidFill>
                <a:latin typeface="Arial"/>
                <a:cs typeface="Arial"/>
              </a:rPr>
              <a:t> </a:t>
            </a:r>
            <a:r>
              <a:rPr dirty="0">
                <a:solidFill>
                  <a:schemeClr val="bg1"/>
                </a:solidFill>
                <a:latin typeface="Arial"/>
                <a:cs typeface="Arial"/>
              </a:rPr>
              <a:t>into</a:t>
            </a:r>
            <a:r>
              <a:rPr spc="-15" dirty="0">
                <a:solidFill>
                  <a:schemeClr val="bg1"/>
                </a:solidFill>
                <a:latin typeface="Arial"/>
                <a:cs typeface="Arial"/>
              </a:rPr>
              <a:t> </a:t>
            </a:r>
            <a:r>
              <a:rPr spc="-38" dirty="0">
                <a:solidFill>
                  <a:schemeClr val="bg1"/>
                </a:solidFill>
                <a:latin typeface="Arial"/>
                <a:cs typeface="Arial"/>
              </a:rPr>
              <a:t>an </a:t>
            </a:r>
            <a:r>
              <a:rPr dirty="0">
                <a:solidFill>
                  <a:schemeClr val="bg1"/>
                </a:solidFill>
                <a:latin typeface="Arial"/>
                <a:cs typeface="Arial"/>
              </a:rPr>
              <a:t>assignment</a:t>
            </a:r>
            <a:r>
              <a:rPr spc="-68" dirty="0">
                <a:solidFill>
                  <a:schemeClr val="bg1"/>
                </a:solidFill>
                <a:latin typeface="Arial"/>
                <a:cs typeface="Arial"/>
              </a:rPr>
              <a:t> </a:t>
            </a:r>
            <a:r>
              <a:rPr dirty="0">
                <a:solidFill>
                  <a:schemeClr val="bg1"/>
                </a:solidFill>
                <a:latin typeface="Arial"/>
                <a:cs typeface="Arial"/>
              </a:rPr>
              <a:t>or</a:t>
            </a:r>
            <a:r>
              <a:rPr spc="-8" dirty="0">
                <a:solidFill>
                  <a:schemeClr val="bg1"/>
                </a:solidFill>
                <a:latin typeface="Arial"/>
                <a:cs typeface="Arial"/>
              </a:rPr>
              <a:t> </a:t>
            </a:r>
            <a:r>
              <a:rPr dirty="0">
                <a:solidFill>
                  <a:schemeClr val="bg1"/>
                </a:solidFill>
                <a:latin typeface="Arial"/>
                <a:cs typeface="Arial"/>
              </a:rPr>
              <a:t>prepping</a:t>
            </a:r>
            <a:r>
              <a:rPr spc="-53" dirty="0">
                <a:solidFill>
                  <a:schemeClr val="bg1"/>
                </a:solidFill>
                <a:latin typeface="Arial"/>
                <a:cs typeface="Arial"/>
              </a:rPr>
              <a:t> </a:t>
            </a:r>
            <a:r>
              <a:rPr dirty="0">
                <a:solidFill>
                  <a:schemeClr val="bg1"/>
                </a:solidFill>
                <a:latin typeface="Arial"/>
                <a:cs typeface="Arial"/>
              </a:rPr>
              <a:t>for</a:t>
            </a:r>
            <a:r>
              <a:rPr spc="-38" dirty="0">
                <a:solidFill>
                  <a:schemeClr val="bg1"/>
                </a:solidFill>
                <a:latin typeface="Arial"/>
                <a:cs typeface="Arial"/>
              </a:rPr>
              <a:t> </a:t>
            </a:r>
            <a:r>
              <a:rPr spc="-15" dirty="0">
                <a:solidFill>
                  <a:schemeClr val="bg1"/>
                </a:solidFill>
                <a:latin typeface="Arial"/>
                <a:cs typeface="Arial"/>
              </a:rPr>
              <a:t>one.”</a:t>
            </a:r>
            <a:endParaRPr>
              <a:solidFill>
                <a:schemeClr val="bg1"/>
              </a:solidFill>
              <a:latin typeface="Arial"/>
              <a:cs typeface="Arial"/>
            </a:endParaRPr>
          </a:p>
        </p:txBody>
      </p:sp>
      <p:sp>
        <p:nvSpPr>
          <p:cNvPr id="63" name="object 3">
            <a:extLst>
              <a:ext uri="{FF2B5EF4-FFF2-40B4-BE49-F238E27FC236}">
                <a16:creationId xmlns:a16="http://schemas.microsoft.com/office/drawing/2014/main" id="{B527AE0B-A1D0-503D-FBF6-CFAAC2891AA6}"/>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sp>
        <p:nvSpPr>
          <p:cNvPr id="64" name="object 2">
            <a:extLst>
              <a:ext uri="{FF2B5EF4-FFF2-40B4-BE49-F238E27FC236}">
                <a16:creationId xmlns:a16="http://schemas.microsoft.com/office/drawing/2014/main" id="{FDE86EC2-0537-1799-0C88-1200C2FEE690}"/>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65" name="object 4">
            <a:extLst>
              <a:ext uri="{FF2B5EF4-FFF2-40B4-BE49-F238E27FC236}">
                <a16:creationId xmlns:a16="http://schemas.microsoft.com/office/drawing/2014/main" id="{80C0B2B8-1FD7-3B9D-9234-A974DF9A60F6}"/>
              </a:ext>
            </a:extLst>
          </p:cNvPr>
          <p:cNvPicPr/>
          <p:nvPr/>
        </p:nvPicPr>
        <p:blipFill>
          <a:blip r:embed="rId3" cstate="print"/>
          <a:stretch>
            <a:fillRect/>
          </a:stretch>
        </p:blipFill>
        <p:spPr>
          <a:xfrm>
            <a:off x="914400" y="9721182"/>
            <a:ext cx="3479292" cy="17830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pic>
        <p:nvPicPr>
          <p:cNvPr id="4" name="object 4"/>
          <p:cNvPicPr/>
          <p:nvPr/>
        </p:nvPicPr>
        <p:blipFill>
          <a:blip r:embed="rId2" cstate="print"/>
          <a:stretch>
            <a:fillRect/>
          </a:stretch>
        </p:blipFill>
        <p:spPr>
          <a:xfrm>
            <a:off x="15636239" y="640079"/>
            <a:ext cx="2194560" cy="1273301"/>
          </a:xfrm>
          <a:prstGeom prst="rect">
            <a:avLst/>
          </a:prstGeom>
        </p:spPr>
      </p:pic>
      <p:pic>
        <p:nvPicPr>
          <p:cNvPr id="5" name="object 5"/>
          <p:cNvPicPr/>
          <p:nvPr/>
        </p:nvPicPr>
        <p:blipFill>
          <a:blip r:embed="rId3" cstate="print"/>
          <a:stretch>
            <a:fillRect/>
          </a:stretch>
        </p:blipFill>
        <p:spPr>
          <a:xfrm>
            <a:off x="9256014" y="2475739"/>
            <a:ext cx="7354062" cy="5568695"/>
          </a:xfrm>
          <a:prstGeom prst="rect">
            <a:avLst/>
          </a:prstGeom>
        </p:spPr>
      </p:pic>
      <p:pic>
        <p:nvPicPr>
          <p:cNvPr id="6" name="object 6"/>
          <p:cNvPicPr/>
          <p:nvPr/>
        </p:nvPicPr>
        <p:blipFill>
          <a:blip r:embed="rId4" cstate="print"/>
          <a:stretch>
            <a:fillRect/>
          </a:stretch>
        </p:blipFill>
        <p:spPr>
          <a:xfrm>
            <a:off x="1483613" y="2475739"/>
            <a:ext cx="6928866" cy="5568695"/>
          </a:xfrm>
          <a:prstGeom prst="rect">
            <a:avLst/>
          </a:prstGeom>
        </p:spPr>
      </p:pic>
      <p:sp>
        <p:nvSpPr>
          <p:cNvPr id="7" name="object 7"/>
          <p:cNvSpPr txBox="1">
            <a:spLocks noGrp="1"/>
          </p:cNvSpPr>
          <p:nvPr>
            <p:ph type="title" idx="4294967295"/>
          </p:nvPr>
        </p:nvSpPr>
        <p:spPr>
          <a:xfrm>
            <a:off x="457201" y="640079"/>
            <a:ext cx="23296563" cy="1503363"/>
          </a:xfrm>
          <a:prstGeom prst="rect">
            <a:avLst/>
          </a:prstGeom>
        </p:spPr>
        <p:txBody>
          <a:bodyPr vert="horz" wrap="square" lIns="0" tIns="483183" rIns="0" bIns="0" rtlCol="0" anchor="ctr">
            <a:spAutoFit/>
          </a:bodyPr>
          <a:lstStyle/>
          <a:p>
            <a:pPr marL="343853" algn="l">
              <a:lnSpc>
                <a:spcPct val="100000"/>
              </a:lnSpc>
              <a:spcBef>
                <a:spcPts val="180"/>
              </a:spcBef>
            </a:pPr>
            <a:r>
              <a:rPr dirty="0">
                <a:solidFill>
                  <a:schemeClr val="bg1"/>
                </a:solidFill>
              </a:rPr>
              <a:t>Trends</a:t>
            </a:r>
            <a:r>
              <a:rPr spc="-113" dirty="0">
                <a:solidFill>
                  <a:schemeClr val="bg1"/>
                </a:solidFill>
              </a:rPr>
              <a:t> </a:t>
            </a:r>
            <a:r>
              <a:rPr dirty="0">
                <a:solidFill>
                  <a:schemeClr val="bg1"/>
                </a:solidFill>
              </a:rPr>
              <a:t>in</a:t>
            </a:r>
            <a:r>
              <a:rPr spc="-360" dirty="0">
                <a:solidFill>
                  <a:schemeClr val="bg1"/>
                </a:solidFill>
              </a:rPr>
              <a:t> </a:t>
            </a:r>
            <a:r>
              <a:rPr dirty="0">
                <a:solidFill>
                  <a:schemeClr val="bg1"/>
                </a:solidFill>
              </a:rPr>
              <a:t>Allied</a:t>
            </a:r>
            <a:r>
              <a:rPr spc="-127" dirty="0">
                <a:solidFill>
                  <a:schemeClr val="bg1"/>
                </a:solidFill>
              </a:rPr>
              <a:t> </a:t>
            </a:r>
            <a:r>
              <a:rPr spc="-15" dirty="0">
                <a:solidFill>
                  <a:schemeClr val="bg1"/>
                </a:solidFill>
              </a:rPr>
              <a:t>Healthcare</a:t>
            </a:r>
          </a:p>
        </p:txBody>
      </p:sp>
      <p:sp>
        <p:nvSpPr>
          <p:cNvPr id="10" name="object 2">
            <a:extLst>
              <a:ext uri="{FF2B5EF4-FFF2-40B4-BE49-F238E27FC236}">
                <a16:creationId xmlns:a16="http://schemas.microsoft.com/office/drawing/2014/main" id="{A2597D35-31AB-AE96-77CF-22927B120C6B}"/>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11" name="object 4">
            <a:extLst>
              <a:ext uri="{FF2B5EF4-FFF2-40B4-BE49-F238E27FC236}">
                <a16:creationId xmlns:a16="http://schemas.microsoft.com/office/drawing/2014/main" id="{52CA5FC8-5052-7643-3349-8B4E7EF13183}"/>
              </a:ext>
            </a:extLst>
          </p:cNvPr>
          <p:cNvPicPr/>
          <p:nvPr/>
        </p:nvPicPr>
        <p:blipFill>
          <a:blip r:embed="rId5" cstate="print"/>
          <a:stretch>
            <a:fillRect/>
          </a:stretch>
        </p:blipFill>
        <p:spPr>
          <a:xfrm>
            <a:off x="914400" y="9721182"/>
            <a:ext cx="3479292" cy="17830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36239" y="640079"/>
            <a:ext cx="2194560" cy="1273301"/>
          </a:xfrm>
          <a:prstGeom prst="rect">
            <a:avLst/>
          </a:prstGeom>
        </p:spPr>
      </p:pic>
      <p:sp>
        <p:nvSpPr>
          <p:cNvPr id="3" name="object 3"/>
          <p:cNvSpPr txBox="1">
            <a:spLocks noGrp="1"/>
          </p:cNvSpPr>
          <p:nvPr>
            <p:ph type="title" idx="4294967295"/>
          </p:nvPr>
        </p:nvSpPr>
        <p:spPr>
          <a:xfrm>
            <a:off x="583882" y="866045"/>
            <a:ext cx="14516100" cy="1038225"/>
          </a:xfrm>
          <a:prstGeom prst="rect">
            <a:avLst/>
          </a:prstGeom>
        </p:spPr>
        <p:txBody>
          <a:bodyPr vert="horz" wrap="square" lIns="0" tIns="22860" rIns="0" bIns="0" rtlCol="0" anchor="ctr">
            <a:spAutoFit/>
          </a:bodyPr>
          <a:lstStyle/>
          <a:p>
            <a:pPr marL="19050" algn="l">
              <a:lnSpc>
                <a:spcPct val="100000"/>
              </a:lnSpc>
              <a:spcBef>
                <a:spcPts val="180"/>
              </a:spcBef>
            </a:pPr>
            <a:r>
              <a:rPr dirty="0">
                <a:solidFill>
                  <a:schemeClr val="bg1"/>
                </a:solidFill>
              </a:rPr>
              <a:t>Allied Staffing Revenue</a:t>
            </a:r>
            <a:r>
              <a:rPr spc="8" dirty="0">
                <a:solidFill>
                  <a:schemeClr val="bg1"/>
                </a:solidFill>
              </a:rPr>
              <a:t> </a:t>
            </a:r>
            <a:r>
              <a:rPr dirty="0">
                <a:solidFill>
                  <a:schemeClr val="bg1"/>
                </a:solidFill>
              </a:rPr>
              <a:t>Grew</a:t>
            </a:r>
            <a:r>
              <a:rPr spc="-8" dirty="0">
                <a:solidFill>
                  <a:schemeClr val="bg1"/>
                </a:solidFill>
              </a:rPr>
              <a:t> </a:t>
            </a:r>
            <a:r>
              <a:rPr dirty="0">
                <a:solidFill>
                  <a:schemeClr val="bg1"/>
                </a:solidFill>
              </a:rPr>
              <a:t>in</a:t>
            </a:r>
            <a:r>
              <a:rPr spc="8" dirty="0">
                <a:solidFill>
                  <a:schemeClr val="bg1"/>
                </a:solidFill>
              </a:rPr>
              <a:t> </a:t>
            </a:r>
            <a:r>
              <a:rPr spc="-30" dirty="0">
                <a:solidFill>
                  <a:schemeClr val="bg1"/>
                </a:solidFill>
              </a:rPr>
              <a:t>1H23</a:t>
            </a:r>
          </a:p>
        </p:txBody>
      </p:sp>
      <p:grpSp>
        <p:nvGrpSpPr>
          <p:cNvPr id="4" name="object 4"/>
          <p:cNvGrpSpPr/>
          <p:nvPr/>
        </p:nvGrpSpPr>
        <p:grpSpPr>
          <a:xfrm>
            <a:off x="4050791" y="3941064"/>
            <a:ext cx="9966960" cy="3303270"/>
            <a:chOff x="2700527" y="2627376"/>
            <a:chExt cx="6644640" cy="2202180"/>
          </a:xfrm>
        </p:grpSpPr>
        <p:sp>
          <p:nvSpPr>
            <p:cNvPr id="5" name="object 5"/>
            <p:cNvSpPr/>
            <p:nvPr/>
          </p:nvSpPr>
          <p:spPr>
            <a:xfrm>
              <a:off x="3108960" y="3572255"/>
              <a:ext cx="5355590" cy="1257300"/>
            </a:xfrm>
            <a:custGeom>
              <a:avLst/>
              <a:gdLst/>
              <a:ahLst/>
              <a:cxnLst/>
              <a:rect l="l" t="t" r="r" b="b"/>
              <a:pathLst>
                <a:path w="5355590" h="1257300">
                  <a:moveTo>
                    <a:pt x="371856" y="272796"/>
                  </a:moveTo>
                  <a:lnTo>
                    <a:pt x="0" y="272796"/>
                  </a:lnTo>
                  <a:lnTo>
                    <a:pt x="0" y="571500"/>
                  </a:lnTo>
                  <a:lnTo>
                    <a:pt x="371856" y="571500"/>
                  </a:lnTo>
                  <a:lnTo>
                    <a:pt x="371856" y="272796"/>
                  </a:lnTo>
                  <a:close/>
                </a:path>
                <a:path w="5355590" h="1257300">
                  <a:moveTo>
                    <a:pt x="2033016" y="571500"/>
                  </a:moveTo>
                  <a:lnTo>
                    <a:pt x="1661160" y="571500"/>
                  </a:lnTo>
                  <a:lnTo>
                    <a:pt x="1661160" y="1257300"/>
                  </a:lnTo>
                  <a:lnTo>
                    <a:pt x="2033016" y="1257300"/>
                  </a:lnTo>
                  <a:lnTo>
                    <a:pt x="2033016" y="571500"/>
                  </a:lnTo>
                  <a:close/>
                </a:path>
                <a:path w="5355590" h="1257300">
                  <a:moveTo>
                    <a:pt x="3694176" y="571500"/>
                  </a:moveTo>
                  <a:lnTo>
                    <a:pt x="3320796" y="571500"/>
                  </a:lnTo>
                  <a:lnTo>
                    <a:pt x="3320796" y="705612"/>
                  </a:lnTo>
                  <a:lnTo>
                    <a:pt x="3694176" y="705612"/>
                  </a:lnTo>
                  <a:lnTo>
                    <a:pt x="3694176" y="571500"/>
                  </a:lnTo>
                  <a:close/>
                </a:path>
                <a:path w="5355590" h="1257300">
                  <a:moveTo>
                    <a:pt x="5355336" y="0"/>
                  </a:moveTo>
                  <a:lnTo>
                    <a:pt x="4981956" y="0"/>
                  </a:lnTo>
                  <a:lnTo>
                    <a:pt x="4981956" y="571500"/>
                  </a:lnTo>
                  <a:lnTo>
                    <a:pt x="5355336" y="571500"/>
                  </a:lnTo>
                  <a:lnTo>
                    <a:pt x="5355336" y="0"/>
                  </a:lnTo>
                  <a:close/>
                </a:path>
              </a:pathLst>
            </a:custGeom>
            <a:solidFill>
              <a:srgbClr val="4471C4"/>
            </a:solidFill>
          </p:spPr>
          <p:txBody>
            <a:bodyPr wrap="square" lIns="0" tIns="0" rIns="0" bIns="0" rtlCol="0"/>
            <a:lstStyle/>
            <a:p>
              <a:endParaRPr sz="2700">
                <a:solidFill>
                  <a:schemeClr val="bg1"/>
                </a:solidFill>
              </a:endParaRPr>
            </a:p>
          </p:txBody>
        </p:sp>
        <p:sp>
          <p:nvSpPr>
            <p:cNvPr id="6" name="object 6"/>
            <p:cNvSpPr/>
            <p:nvPr/>
          </p:nvSpPr>
          <p:spPr>
            <a:xfrm>
              <a:off x="3581400" y="2627375"/>
              <a:ext cx="5355590" cy="1953895"/>
            </a:xfrm>
            <a:custGeom>
              <a:avLst/>
              <a:gdLst/>
              <a:ahLst/>
              <a:cxnLst/>
              <a:rect l="l" t="t" r="r" b="b"/>
              <a:pathLst>
                <a:path w="5355590" h="1953895">
                  <a:moveTo>
                    <a:pt x="373380" y="873252"/>
                  </a:moveTo>
                  <a:lnTo>
                    <a:pt x="0" y="873252"/>
                  </a:lnTo>
                  <a:lnTo>
                    <a:pt x="0" y="1516380"/>
                  </a:lnTo>
                  <a:lnTo>
                    <a:pt x="373380" y="1516380"/>
                  </a:lnTo>
                  <a:lnTo>
                    <a:pt x="373380" y="873252"/>
                  </a:lnTo>
                  <a:close/>
                </a:path>
                <a:path w="5355590" h="1953895">
                  <a:moveTo>
                    <a:pt x="2033016" y="1516380"/>
                  </a:moveTo>
                  <a:lnTo>
                    <a:pt x="1661160" y="1516380"/>
                  </a:lnTo>
                  <a:lnTo>
                    <a:pt x="1661160" y="1953768"/>
                  </a:lnTo>
                  <a:lnTo>
                    <a:pt x="2033016" y="1953768"/>
                  </a:lnTo>
                  <a:lnTo>
                    <a:pt x="2033016" y="1516380"/>
                  </a:lnTo>
                  <a:close/>
                </a:path>
                <a:path w="5355590" h="1953895">
                  <a:moveTo>
                    <a:pt x="3694176" y="1289304"/>
                  </a:moveTo>
                  <a:lnTo>
                    <a:pt x="3322320" y="1289304"/>
                  </a:lnTo>
                  <a:lnTo>
                    <a:pt x="3322320" y="1516380"/>
                  </a:lnTo>
                  <a:lnTo>
                    <a:pt x="3694176" y="1516380"/>
                  </a:lnTo>
                  <a:lnTo>
                    <a:pt x="3694176" y="1289304"/>
                  </a:lnTo>
                  <a:close/>
                </a:path>
                <a:path w="5355590" h="1953895">
                  <a:moveTo>
                    <a:pt x="5355336" y="0"/>
                  </a:moveTo>
                  <a:lnTo>
                    <a:pt x="4983480" y="0"/>
                  </a:lnTo>
                  <a:lnTo>
                    <a:pt x="4983480" y="1516380"/>
                  </a:lnTo>
                  <a:lnTo>
                    <a:pt x="5355336" y="1516380"/>
                  </a:lnTo>
                  <a:lnTo>
                    <a:pt x="5355336" y="0"/>
                  </a:lnTo>
                  <a:close/>
                </a:path>
              </a:pathLst>
            </a:custGeom>
            <a:solidFill>
              <a:srgbClr val="EC7C30"/>
            </a:solidFill>
          </p:spPr>
          <p:txBody>
            <a:bodyPr wrap="square" lIns="0" tIns="0" rIns="0" bIns="0" rtlCol="0"/>
            <a:lstStyle/>
            <a:p>
              <a:endParaRPr sz="2700">
                <a:solidFill>
                  <a:schemeClr val="bg1"/>
                </a:solidFill>
              </a:endParaRPr>
            </a:p>
          </p:txBody>
        </p:sp>
        <p:sp>
          <p:nvSpPr>
            <p:cNvPr id="7" name="object 7"/>
            <p:cNvSpPr/>
            <p:nvPr/>
          </p:nvSpPr>
          <p:spPr>
            <a:xfrm>
              <a:off x="2700527" y="4143756"/>
              <a:ext cx="6644640" cy="0"/>
            </a:xfrm>
            <a:custGeom>
              <a:avLst/>
              <a:gdLst/>
              <a:ahLst/>
              <a:cxnLst/>
              <a:rect l="l" t="t" r="r" b="b"/>
              <a:pathLst>
                <a:path w="6644640">
                  <a:moveTo>
                    <a:pt x="0" y="0"/>
                  </a:moveTo>
                  <a:lnTo>
                    <a:pt x="6644640"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8" name="object 8"/>
          <p:cNvSpPr txBox="1"/>
          <p:nvPr/>
        </p:nvSpPr>
        <p:spPr>
          <a:xfrm>
            <a:off x="4657154" y="5325237"/>
            <a:ext cx="568643" cy="343364"/>
          </a:xfrm>
          <a:prstGeom prst="rect">
            <a:avLst/>
          </a:prstGeom>
        </p:spPr>
        <p:txBody>
          <a:bodyPr vert="horz" wrap="square" lIns="0" tIns="20003" rIns="0" bIns="0" rtlCol="0">
            <a:spAutoFit/>
          </a:bodyPr>
          <a:lstStyle/>
          <a:p>
            <a:pPr marL="19050">
              <a:spcBef>
                <a:spcPts val="158"/>
              </a:spcBef>
            </a:pPr>
            <a:r>
              <a:rPr sz="2100" spc="-143" dirty="0">
                <a:solidFill>
                  <a:schemeClr val="bg1"/>
                </a:solidFill>
                <a:latin typeface="Arial"/>
                <a:cs typeface="Arial"/>
              </a:rPr>
              <a:t>6.4%</a:t>
            </a:r>
            <a:endParaRPr sz="2100">
              <a:solidFill>
                <a:schemeClr val="bg1"/>
              </a:solidFill>
              <a:latin typeface="Arial"/>
              <a:cs typeface="Arial"/>
            </a:endParaRPr>
          </a:p>
        </p:txBody>
      </p:sp>
      <p:sp>
        <p:nvSpPr>
          <p:cNvPr id="9" name="object 9"/>
          <p:cNvSpPr txBox="1"/>
          <p:nvPr/>
        </p:nvSpPr>
        <p:spPr>
          <a:xfrm>
            <a:off x="12065698" y="4914518"/>
            <a:ext cx="703898" cy="343364"/>
          </a:xfrm>
          <a:prstGeom prst="rect">
            <a:avLst/>
          </a:prstGeom>
        </p:spPr>
        <p:txBody>
          <a:bodyPr vert="horz" wrap="square" lIns="0" tIns="20003" rIns="0" bIns="0" rtlCol="0">
            <a:spAutoFit/>
          </a:bodyPr>
          <a:lstStyle/>
          <a:p>
            <a:pPr marL="19050">
              <a:spcBef>
                <a:spcPts val="158"/>
              </a:spcBef>
            </a:pPr>
            <a:r>
              <a:rPr sz="2100" spc="-135" dirty="0">
                <a:solidFill>
                  <a:schemeClr val="bg1"/>
                </a:solidFill>
                <a:latin typeface="Arial"/>
                <a:cs typeface="Arial"/>
              </a:rPr>
              <a:t>12.2%</a:t>
            </a:r>
            <a:endParaRPr sz="2100">
              <a:solidFill>
                <a:schemeClr val="bg1"/>
              </a:solidFill>
              <a:latin typeface="Arial"/>
              <a:cs typeface="Arial"/>
            </a:endParaRPr>
          </a:p>
        </p:txBody>
      </p:sp>
      <p:sp>
        <p:nvSpPr>
          <p:cNvPr id="10" name="object 10"/>
          <p:cNvSpPr txBox="1"/>
          <p:nvPr/>
        </p:nvSpPr>
        <p:spPr>
          <a:xfrm>
            <a:off x="5300471" y="4808028"/>
            <a:ext cx="703898" cy="343364"/>
          </a:xfrm>
          <a:prstGeom prst="rect">
            <a:avLst/>
          </a:prstGeom>
        </p:spPr>
        <p:txBody>
          <a:bodyPr vert="horz" wrap="square" lIns="0" tIns="20003" rIns="0" bIns="0" rtlCol="0">
            <a:spAutoFit/>
          </a:bodyPr>
          <a:lstStyle/>
          <a:p>
            <a:pPr marL="19050">
              <a:spcBef>
                <a:spcPts val="158"/>
              </a:spcBef>
            </a:pPr>
            <a:r>
              <a:rPr sz="2100" spc="-135" dirty="0">
                <a:solidFill>
                  <a:schemeClr val="bg1"/>
                </a:solidFill>
                <a:latin typeface="Arial"/>
                <a:cs typeface="Arial"/>
              </a:rPr>
              <a:t>13.7%</a:t>
            </a:r>
            <a:endParaRPr sz="2100">
              <a:solidFill>
                <a:schemeClr val="bg1"/>
              </a:solidFill>
              <a:latin typeface="Arial"/>
              <a:cs typeface="Arial"/>
            </a:endParaRPr>
          </a:p>
        </p:txBody>
      </p:sp>
      <p:sp>
        <p:nvSpPr>
          <p:cNvPr id="11" name="object 11"/>
          <p:cNvSpPr txBox="1"/>
          <p:nvPr/>
        </p:nvSpPr>
        <p:spPr>
          <a:xfrm>
            <a:off x="7041452" y="6339230"/>
            <a:ext cx="3208973" cy="1315745"/>
          </a:xfrm>
          <a:prstGeom prst="rect">
            <a:avLst/>
          </a:prstGeom>
        </p:spPr>
        <p:txBody>
          <a:bodyPr vert="horz" wrap="square" lIns="0" tIns="152400" rIns="0" bIns="0" rtlCol="0">
            <a:spAutoFit/>
          </a:bodyPr>
          <a:lstStyle/>
          <a:p>
            <a:pPr marL="2576513">
              <a:spcBef>
                <a:spcPts val="1200"/>
              </a:spcBef>
            </a:pPr>
            <a:r>
              <a:rPr sz="2100" spc="-68" dirty="0">
                <a:solidFill>
                  <a:schemeClr val="bg1"/>
                </a:solidFill>
                <a:latin typeface="Arial"/>
                <a:cs typeface="Arial"/>
              </a:rPr>
              <a:t>-</a:t>
            </a:r>
            <a:r>
              <a:rPr sz="2100" spc="-143" dirty="0">
                <a:solidFill>
                  <a:schemeClr val="bg1"/>
                </a:solidFill>
                <a:latin typeface="Arial"/>
                <a:cs typeface="Arial"/>
              </a:rPr>
              <a:t>2.9%</a:t>
            </a:r>
            <a:endParaRPr sz="2100">
              <a:solidFill>
                <a:schemeClr val="bg1"/>
              </a:solidFill>
              <a:latin typeface="Arial"/>
              <a:cs typeface="Arial"/>
            </a:endParaRPr>
          </a:p>
          <a:p>
            <a:pPr marL="794385">
              <a:spcBef>
                <a:spcPts val="1050"/>
              </a:spcBef>
            </a:pPr>
            <a:r>
              <a:rPr sz="2100" spc="-68" dirty="0">
                <a:solidFill>
                  <a:schemeClr val="bg1"/>
                </a:solidFill>
                <a:latin typeface="Arial"/>
                <a:cs typeface="Arial"/>
              </a:rPr>
              <a:t>-</a:t>
            </a:r>
            <a:r>
              <a:rPr sz="2100" spc="-30" dirty="0">
                <a:solidFill>
                  <a:schemeClr val="bg1"/>
                </a:solidFill>
                <a:latin typeface="Arial"/>
                <a:cs typeface="Arial"/>
              </a:rPr>
              <a:t>9.3%</a:t>
            </a:r>
            <a:endParaRPr sz="2100">
              <a:solidFill>
                <a:schemeClr val="bg1"/>
              </a:solidFill>
              <a:latin typeface="Arial"/>
              <a:cs typeface="Arial"/>
            </a:endParaRPr>
          </a:p>
          <a:p>
            <a:pPr marL="19050">
              <a:spcBef>
                <a:spcPts val="413"/>
              </a:spcBef>
            </a:pPr>
            <a:r>
              <a:rPr sz="2100" spc="-68" dirty="0">
                <a:solidFill>
                  <a:schemeClr val="bg1"/>
                </a:solidFill>
                <a:latin typeface="Arial"/>
                <a:cs typeface="Arial"/>
              </a:rPr>
              <a:t>-</a:t>
            </a:r>
            <a:r>
              <a:rPr sz="2100" spc="-15" dirty="0">
                <a:solidFill>
                  <a:schemeClr val="bg1"/>
                </a:solidFill>
                <a:latin typeface="Arial"/>
                <a:cs typeface="Arial"/>
              </a:rPr>
              <a:t>14.6%</a:t>
            </a:r>
            <a:endParaRPr sz="2100">
              <a:solidFill>
                <a:schemeClr val="bg1"/>
              </a:solidFill>
              <a:latin typeface="Arial"/>
              <a:cs typeface="Arial"/>
            </a:endParaRPr>
          </a:p>
        </p:txBody>
      </p:sp>
      <p:sp>
        <p:nvSpPr>
          <p:cNvPr id="12" name="object 12"/>
          <p:cNvSpPr txBox="1"/>
          <p:nvPr/>
        </p:nvSpPr>
        <p:spPr>
          <a:xfrm>
            <a:off x="10349864" y="5431156"/>
            <a:ext cx="568643" cy="342401"/>
          </a:xfrm>
          <a:prstGeom prst="rect">
            <a:avLst/>
          </a:prstGeom>
        </p:spPr>
        <p:txBody>
          <a:bodyPr vert="horz" wrap="square" lIns="0" tIns="19050" rIns="0" bIns="0" rtlCol="0">
            <a:spAutoFit/>
          </a:bodyPr>
          <a:lstStyle/>
          <a:p>
            <a:pPr marL="19050">
              <a:spcBef>
                <a:spcPts val="150"/>
              </a:spcBef>
            </a:pPr>
            <a:r>
              <a:rPr sz="2100" spc="-143" dirty="0">
                <a:solidFill>
                  <a:schemeClr val="bg1"/>
                </a:solidFill>
                <a:latin typeface="Arial"/>
                <a:cs typeface="Arial"/>
              </a:rPr>
              <a:t>4.9%</a:t>
            </a:r>
            <a:endParaRPr sz="2100">
              <a:solidFill>
                <a:schemeClr val="bg1"/>
              </a:solidFill>
              <a:latin typeface="Arial"/>
              <a:cs typeface="Arial"/>
            </a:endParaRPr>
          </a:p>
        </p:txBody>
      </p:sp>
      <p:sp>
        <p:nvSpPr>
          <p:cNvPr id="13" name="object 13"/>
          <p:cNvSpPr txBox="1"/>
          <p:nvPr/>
        </p:nvSpPr>
        <p:spPr>
          <a:xfrm>
            <a:off x="12775310" y="3496818"/>
            <a:ext cx="703898" cy="343364"/>
          </a:xfrm>
          <a:prstGeom prst="rect">
            <a:avLst/>
          </a:prstGeom>
        </p:spPr>
        <p:txBody>
          <a:bodyPr vert="horz" wrap="square" lIns="0" tIns="20003" rIns="0" bIns="0" rtlCol="0">
            <a:spAutoFit/>
          </a:bodyPr>
          <a:lstStyle/>
          <a:p>
            <a:pPr marL="19050">
              <a:spcBef>
                <a:spcPts val="158"/>
              </a:spcBef>
            </a:pPr>
            <a:r>
              <a:rPr sz="2100" spc="-135" dirty="0">
                <a:solidFill>
                  <a:schemeClr val="bg1"/>
                </a:solidFill>
                <a:latin typeface="Arial"/>
                <a:cs typeface="Arial"/>
              </a:rPr>
              <a:t>32.3%</a:t>
            </a:r>
            <a:endParaRPr sz="2100">
              <a:solidFill>
                <a:schemeClr val="bg1"/>
              </a:solidFill>
              <a:latin typeface="Arial"/>
              <a:cs typeface="Arial"/>
            </a:endParaRPr>
          </a:p>
        </p:txBody>
      </p:sp>
      <p:sp>
        <p:nvSpPr>
          <p:cNvPr id="14" name="object 14"/>
          <p:cNvSpPr txBox="1"/>
          <p:nvPr/>
        </p:nvSpPr>
        <p:spPr>
          <a:xfrm>
            <a:off x="4725353" y="7923390"/>
            <a:ext cx="1149668" cy="343364"/>
          </a:xfrm>
          <a:prstGeom prst="rect">
            <a:avLst/>
          </a:prstGeom>
        </p:spPr>
        <p:txBody>
          <a:bodyPr vert="horz" wrap="square" lIns="0" tIns="20003" rIns="0" bIns="0" rtlCol="0">
            <a:spAutoFit/>
          </a:bodyPr>
          <a:lstStyle/>
          <a:p>
            <a:pPr marL="19050">
              <a:spcBef>
                <a:spcPts val="158"/>
              </a:spcBef>
            </a:pPr>
            <a:r>
              <a:rPr sz="2100" spc="-105" dirty="0">
                <a:solidFill>
                  <a:schemeClr val="bg1"/>
                </a:solidFill>
                <a:latin typeface="Arial"/>
                <a:cs typeface="Arial"/>
              </a:rPr>
              <a:t>Aggregate</a:t>
            </a:r>
            <a:endParaRPr sz="2100">
              <a:solidFill>
                <a:schemeClr val="bg1"/>
              </a:solidFill>
              <a:latin typeface="Arial"/>
              <a:cs typeface="Arial"/>
            </a:endParaRPr>
          </a:p>
        </p:txBody>
      </p:sp>
      <p:sp>
        <p:nvSpPr>
          <p:cNvPr id="15" name="object 15"/>
          <p:cNvSpPr txBox="1"/>
          <p:nvPr/>
        </p:nvSpPr>
        <p:spPr>
          <a:xfrm>
            <a:off x="7520558" y="7923390"/>
            <a:ext cx="538163" cy="343364"/>
          </a:xfrm>
          <a:prstGeom prst="rect">
            <a:avLst/>
          </a:prstGeom>
        </p:spPr>
        <p:txBody>
          <a:bodyPr vert="horz" wrap="square" lIns="0" tIns="20003" rIns="0" bIns="0" rtlCol="0">
            <a:spAutoFit/>
          </a:bodyPr>
          <a:lstStyle/>
          <a:p>
            <a:pPr marL="19050">
              <a:spcBef>
                <a:spcPts val="158"/>
              </a:spcBef>
            </a:pPr>
            <a:r>
              <a:rPr sz="2100" spc="-30" dirty="0">
                <a:solidFill>
                  <a:schemeClr val="bg1"/>
                </a:solidFill>
                <a:latin typeface="Arial"/>
                <a:cs typeface="Arial"/>
              </a:rPr>
              <a:t>25th</a:t>
            </a:r>
            <a:endParaRPr sz="2100">
              <a:solidFill>
                <a:schemeClr val="bg1"/>
              </a:solidFill>
              <a:latin typeface="Arial"/>
              <a:cs typeface="Arial"/>
            </a:endParaRPr>
          </a:p>
        </p:txBody>
      </p:sp>
      <p:sp>
        <p:nvSpPr>
          <p:cNvPr id="16" name="object 16"/>
          <p:cNvSpPr txBox="1"/>
          <p:nvPr/>
        </p:nvSpPr>
        <p:spPr>
          <a:xfrm>
            <a:off x="9846946" y="7923390"/>
            <a:ext cx="869633" cy="343364"/>
          </a:xfrm>
          <a:prstGeom prst="rect">
            <a:avLst/>
          </a:prstGeom>
        </p:spPr>
        <p:txBody>
          <a:bodyPr vert="horz" wrap="square" lIns="0" tIns="20003" rIns="0" bIns="0" rtlCol="0">
            <a:spAutoFit/>
          </a:bodyPr>
          <a:lstStyle/>
          <a:p>
            <a:pPr marL="19050">
              <a:spcBef>
                <a:spcPts val="158"/>
              </a:spcBef>
            </a:pPr>
            <a:r>
              <a:rPr sz="2100" spc="-53" dirty="0">
                <a:solidFill>
                  <a:schemeClr val="bg1"/>
                </a:solidFill>
                <a:latin typeface="Arial"/>
                <a:cs typeface="Arial"/>
              </a:rPr>
              <a:t>Median</a:t>
            </a:r>
            <a:endParaRPr sz="2100">
              <a:solidFill>
                <a:schemeClr val="bg1"/>
              </a:solidFill>
              <a:latin typeface="Arial"/>
              <a:cs typeface="Arial"/>
            </a:endParaRPr>
          </a:p>
        </p:txBody>
      </p:sp>
      <p:sp>
        <p:nvSpPr>
          <p:cNvPr id="17" name="object 17"/>
          <p:cNvSpPr txBox="1"/>
          <p:nvPr/>
        </p:nvSpPr>
        <p:spPr>
          <a:xfrm>
            <a:off x="12503657" y="7923390"/>
            <a:ext cx="538163" cy="343364"/>
          </a:xfrm>
          <a:prstGeom prst="rect">
            <a:avLst/>
          </a:prstGeom>
        </p:spPr>
        <p:txBody>
          <a:bodyPr vert="horz" wrap="square" lIns="0" tIns="20003" rIns="0" bIns="0" rtlCol="0">
            <a:spAutoFit/>
          </a:bodyPr>
          <a:lstStyle/>
          <a:p>
            <a:pPr marL="19050">
              <a:spcBef>
                <a:spcPts val="158"/>
              </a:spcBef>
            </a:pPr>
            <a:r>
              <a:rPr sz="2100" spc="-30" dirty="0">
                <a:solidFill>
                  <a:schemeClr val="bg1"/>
                </a:solidFill>
                <a:latin typeface="Arial"/>
                <a:cs typeface="Arial"/>
              </a:rPr>
              <a:t>75th</a:t>
            </a:r>
            <a:endParaRPr sz="2100">
              <a:solidFill>
                <a:schemeClr val="bg1"/>
              </a:solidFill>
              <a:latin typeface="Arial"/>
              <a:cs typeface="Arial"/>
            </a:endParaRPr>
          </a:p>
        </p:txBody>
      </p:sp>
      <p:sp>
        <p:nvSpPr>
          <p:cNvPr id="18" name="object 18"/>
          <p:cNvSpPr/>
          <p:nvPr/>
        </p:nvSpPr>
        <p:spPr>
          <a:xfrm>
            <a:off x="6579107" y="8773667"/>
            <a:ext cx="167640" cy="167640"/>
          </a:xfrm>
          <a:custGeom>
            <a:avLst/>
            <a:gdLst/>
            <a:ahLst/>
            <a:cxnLst/>
            <a:rect l="l" t="t" r="r" b="b"/>
            <a:pathLst>
              <a:path w="111760" h="111760">
                <a:moveTo>
                  <a:pt x="111251" y="0"/>
                </a:moveTo>
                <a:lnTo>
                  <a:pt x="0" y="0"/>
                </a:lnTo>
                <a:lnTo>
                  <a:pt x="0" y="111251"/>
                </a:lnTo>
                <a:lnTo>
                  <a:pt x="111251" y="111251"/>
                </a:lnTo>
                <a:lnTo>
                  <a:pt x="111251" y="0"/>
                </a:lnTo>
                <a:close/>
              </a:path>
            </a:pathLst>
          </a:custGeom>
          <a:solidFill>
            <a:srgbClr val="4471C4"/>
          </a:solidFill>
        </p:spPr>
        <p:txBody>
          <a:bodyPr wrap="square" lIns="0" tIns="0" rIns="0" bIns="0" rtlCol="0"/>
          <a:lstStyle/>
          <a:p>
            <a:endParaRPr sz="2700">
              <a:solidFill>
                <a:schemeClr val="bg1"/>
              </a:solidFill>
            </a:endParaRPr>
          </a:p>
        </p:txBody>
      </p:sp>
      <p:sp>
        <p:nvSpPr>
          <p:cNvPr id="19" name="object 19"/>
          <p:cNvSpPr txBox="1"/>
          <p:nvPr/>
        </p:nvSpPr>
        <p:spPr>
          <a:xfrm>
            <a:off x="6804660" y="8622944"/>
            <a:ext cx="2074545" cy="387607"/>
          </a:xfrm>
          <a:prstGeom prst="rect">
            <a:avLst/>
          </a:prstGeom>
        </p:spPr>
        <p:txBody>
          <a:bodyPr vert="horz" wrap="square" lIns="0" tIns="18098" rIns="0" bIns="0" rtlCol="0">
            <a:spAutoFit/>
          </a:bodyPr>
          <a:lstStyle/>
          <a:p>
            <a:pPr marL="19050">
              <a:spcBef>
                <a:spcPts val="143"/>
              </a:spcBef>
            </a:pPr>
            <a:r>
              <a:rPr sz="2400" spc="-171" dirty="0">
                <a:solidFill>
                  <a:schemeClr val="bg1"/>
                </a:solidFill>
                <a:latin typeface="Arial"/>
                <a:cs typeface="Arial"/>
              </a:rPr>
              <a:t>Revenue</a:t>
            </a:r>
            <a:r>
              <a:rPr sz="2400" spc="-75" dirty="0">
                <a:solidFill>
                  <a:schemeClr val="bg1"/>
                </a:solidFill>
                <a:latin typeface="Arial"/>
                <a:cs typeface="Arial"/>
              </a:rPr>
              <a:t> </a:t>
            </a:r>
            <a:r>
              <a:rPr sz="2400" spc="-15" dirty="0">
                <a:solidFill>
                  <a:schemeClr val="bg1"/>
                </a:solidFill>
                <a:latin typeface="Arial"/>
                <a:cs typeface="Arial"/>
              </a:rPr>
              <a:t>growth</a:t>
            </a:r>
            <a:endParaRPr sz="2400">
              <a:solidFill>
                <a:schemeClr val="bg1"/>
              </a:solidFill>
              <a:latin typeface="Arial"/>
              <a:cs typeface="Arial"/>
            </a:endParaRPr>
          </a:p>
        </p:txBody>
      </p:sp>
      <p:sp>
        <p:nvSpPr>
          <p:cNvPr id="20" name="object 20"/>
          <p:cNvSpPr/>
          <p:nvPr/>
        </p:nvSpPr>
        <p:spPr>
          <a:xfrm>
            <a:off x="9176003" y="8773667"/>
            <a:ext cx="167640" cy="167640"/>
          </a:xfrm>
          <a:custGeom>
            <a:avLst/>
            <a:gdLst/>
            <a:ahLst/>
            <a:cxnLst/>
            <a:rect l="l" t="t" r="r" b="b"/>
            <a:pathLst>
              <a:path w="111760" h="111760">
                <a:moveTo>
                  <a:pt x="111251" y="0"/>
                </a:moveTo>
                <a:lnTo>
                  <a:pt x="0" y="0"/>
                </a:lnTo>
                <a:lnTo>
                  <a:pt x="0" y="111251"/>
                </a:lnTo>
                <a:lnTo>
                  <a:pt x="111251" y="111251"/>
                </a:lnTo>
                <a:lnTo>
                  <a:pt x="111251" y="0"/>
                </a:lnTo>
                <a:close/>
              </a:path>
            </a:pathLst>
          </a:custGeom>
          <a:solidFill>
            <a:srgbClr val="EC7C30"/>
          </a:solidFill>
        </p:spPr>
        <p:txBody>
          <a:bodyPr wrap="square" lIns="0" tIns="0" rIns="0" bIns="0" rtlCol="0"/>
          <a:lstStyle/>
          <a:p>
            <a:endParaRPr sz="2700">
              <a:solidFill>
                <a:schemeClr val="bg1"/>
              </a:solidFill>
            </a:endParaRPr>
          </a:p>
        </p:txBody>
      </p:sp>
      <p:sp>
        <p:nvSpPr>
          <p:cNvPr id="21" name="object 21"/>
          <p:cNvSpPr txBox="1"/>
          <p:nvPr/>
        </p:nvSpPr>
        <p:spPr>
          <a:xfrm>
            <a:off x="9401555" y="8622944"/>
            <a:ext cx="1954530" cy="387607"/>
          </a:xfrm>
          <a:prstGeom prst="rect">
            <a:avLst/>
          </a:prstGeom>
        </p:spPr>
        <p:txBody>
          <a:bodyPr vert="horz" wrap="square" lIns="0" tIns="18098" rIns="0" bIns="0" rtlCol="0">
            <a:spAutoFit/>
          </a:bodyPr>
          <a:lstStyle/>
          <a:p>
            <a:pPr marL="19050">
              <a:spcBef>
                <a:spcPts val="143"/>
              </a:spcBef>
            </a:pPr>
            <a:r>
              <a:rPr sz="2400" spc="-113" dirty="0">
                <a:solidFill>
                  <a:schemeClr val="bg1"/>
                </a:solidFill>
                <a:latin typeface="Arial"/>
                <a:cs typeface="Arial"/>
              </a:rPr>
              <a:t>Volume</a:t>
            </a:r>
            <a:r>
              <a:rPr sz="2400" spc="-98" dirty="0">
                <a:solidFill>
                  <a:schemeClr val="bg1"/>
                </a:solidFill>
                <a:latin typeface="Arial"/>
                <a:cs typeface="Arial"/>
              </a:rPr>
              <a:t> </a:t>
            </a:r>
            <a:r>
              <a:rPr sz="2400" spc="-15" dirty="0">
                <a:solidFill>
                  <a:schemeClr val="bg1"/>
                </a:solidFill>
                <a:latin typeface="Arial"/>
                <a:cs typeface="Arial"/>
              </a:rPr>
              <a:t>growth</a:t>
            </a:r>
            <a:endParaRPr sz="2400">
              <a:solidFill>
                <a:schemeClr val="bg1"/>
              </a:solidFill>
              <a:latin typeface="Arial"/>
              <a:cs typeface="Arial"/>
            </a:endParaRPr>
          </a:p>
        </p:txBody>
      </p:sp>
      <p:sp>
        <p:nvSpPr>
          <p:cNvPr id="23" name="object 23"/>
          <p:cNvSpPr txBox="1"/>
          <p:nvPr/>
        </p:nvSpPr>
        <p:spPr>
          <a:xfrm>
            <a:off x="9304453" y="9154655"/>
            <a:ext cx="8165783" cy="230832"/>
          </a:xfrm>
          <a:prstGeom prst="rect">
            <a:avLst/>
          </a:prstGeom>
        </p:spPr>
        <p:txBody>
          <a:bodyPr vert="horz" wrap="square" lIns="0" tIns="0" rIns="0" bIns="0" rtlCol="0">
            <a:spAutoFit/>
          </a:bodyPr>
          <a:lstStyle/>
          <a:p>
            <a:pPr marL="2521268">
              <a:spcBef>
                <a:spcPts val="98"/>
              </a:spcBef>
            </a:pPr>
            <a:r>
              <a:rPr sz="1500" i="1" dirty="0">
                <a:solidFill>
                  <a:schemeClr val="bg1"/>
                </a:solidFill>
                <a:latin typeface="Times New Roman"/>
                <a:cs typeface="Times New Roman"/>
              </a:rPr>
              <a:t>Source:</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SIA’s</a:t>
            </a:r>
            <a:r>
              <a:rPr sz="1500" i="1" spc="-53" dirty="0">
                <a:solidFill>
                  <a:schemeClr val="bg1"/>
                </a:solidFill>
                <a:latin typeface="Times New Roman"/>
                <a:cs typeface="Times New Roman"/>
              </a:rPr>
              <a:t> </a:t>
            </a:r>
            <a:r>
              <a:rPr sz="1500" i="1" dirty="0">
                <a:solidFill>
                  <a:schemeClr val="bg1"/>
                </a:solidFill>
                <a:latin typeface="Times New Roman"/>
                <a:cs typeface="Times New Roman"/>
              </a:rPr>
              <a:t>US</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Allied</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Healthcare</a:t>
            </a:r>
            <a:r>
              <a:rPr sz="1500" i="1" spc="-23" dirty="0">
                <a:solidFill>
                  <a:schemeClr val="bg1"/>
                </a:solidFill>
                <a:latin typeface="Times New Roman"/>
                <a:cs typeface="Times New Roman"/>
              </a:rPr>
              <a:t> </a:t>
            </a:r>
            <a:r>
              <a:rPr sz="1500" i="1" dirty="0">
                <a:solidFill>
                  <a:schemeClr val="bg1"/>
                </a:solidFill>
                <a:latin typeface="Times New Roman"/>
                <a:cs typeface="Times New Roman"/>
              </a:rPr>
              <a:t>Staffing</a:t>
            </a:r>
            <a:r>
              <a:rPr sz="1500" i="1" spc="-68" dirty="0">
                <a:solidFill>
                  <a:schemeClr val="bg1"/>
                </a:solidFill>
                <a:latin typeface="Times New Roman"/>
                <a:cs typeface="Times New Roman"/>
              </a:rPr>
              <a:t> </a:t>
            </a:r>
            <a:r>
              <a:rPr sz="1500" i="1" dirty="0">
                <a:solidFill>
                  <a:schemeClr val="bg1"/>
                </a:solidFill>
                <a:latin typeface="Times New Roman"/>
                <a:cs typeface="Times New Roman"/>
              </a:rPr>
              <a:t>Benchmarking</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Survey,</a:t>
            </a:r>
            <a:r>
              <a:rPr sz="1500" i="1" spc="-23" dirty="0">
                <a:solidFill>
                  <a:schemeClr val="bg1"/>
                </a:solidFill>
                <a:latin typeface="Times New Roman"/>
                <a:cs typeface="Times New Roman"/>
              </a:rPr>
              <a:t> </a:t>
            </a:r>
            <a:r>
              <a:rPr sz="1500" i="1" spc="-30" dirty="0">
                <a:solidFill>
                  <a:schemeClr val="bg1"/>
                </a:solidFill>
                <a:latin typeface="Times New Roman"/>
                <a:cs typeface="Times New Roman"/>
              </a:rPr>
              <a:t>2023</a:t>
            </a:r>
            <a:endParaRPr sz="1500" dirty="0">
              <a:solidFill>
                <a:schemeClr val="bg1"/>
              </a:solidFill>
              <a:latin typeface="Times New Roman"/>
              <a:cs typeface="Times New Roman"/>
            </a:endParaRPr>
          </a:p>
        </p:txBody>
      </p:sp>
      <p:sp>
        <p:nvSpPr>
          <p:cNvPr id="22" name="object 22"/>
          <p:cNvSpPr txBox="1"/>
          <p:nvPr/>
        </p:nvSpPr>
        <p:spPr>
          <a:xfrm>
            <a:off x="4087939" y="2722244"/>
            <a:ext cx="6479858" cy="434734"/>
          </a:xfrm>
          <a:prstGeom prst="rect">
            <a:avLst/>
          </a:prstGeom>
        </p:spPr>
        <p:txBody>
          <a:bodyPr vert="horz" wrap="square" lIns="0" tIns="19050" rIns="0" bIns="0" rtlCol="0">
            <a:spAutoFit/>
          </a:bodyPr>
          <a:lstStyle/>
          <a:p>
            <a:pPr marL="19050">
              <a:spcBef>
                <a:spcPts val="150"/>
              </a:spcBef>
            </a:pPr>
            <a:r>
              <a:rPr sz="2700" i="1" spc="-143" dirty="0">
                <a:solidFill>
                  <a:schemeClr val="bg1"/>
                </a:solidFill>
                <a:latin typeface="Arial"/>
                <a:cs typeface="Arial"/>
              </a:rPr>
              <a:t>Total</a:t>
            </a:r>
            <a:r>
              <a:rPr sz="2700" i="1" spc="-83" dirty="0">
                <a:solidFill>
                  <a:schemeClr val="bg1"/>
                </a:solidFill>
                <a:latin typeface="Arial"/>
                <a:cs typeface="Arial"/>
              </a:rPr>
              <a:t> </a:t>
            </a:r>
            <a:r>
              <a:rPr sz="2700" i="1" spc="-240" dirty="0">
                <a:solidFill>
                  <a:schemeClr val="bg1"/>
                </a:solidFill>
                <a:latin typeface="Arial"/>
                <a:cs typeface="Arial"/>
              </a:rPr>
              <a:t>Revenue</a:t>
            </a:r>
            <a:r>
              <a:rPr sz="2700" i="1" spc="-60" dirty="0">
                <a:solidFill>
                  <a:schemeClr val="bg1"/>
                </a:solidFill>
                <a:latin typeface="Arial"/>
                <a:cs typeface="Arial"/>
              </a:rPr>
              <a:t> </a:t>
            </a:r>
            <a:r>
              <a:rPr sz="2700" i="1" spc="-135" dirty="0">
                <a:solidFill>
                  <a:schemeClr val="bg1"/>
                </a:solidFill>
                <a:latin typeface="Arial"/>
                <a:cs typeface="Arial"/>
              </a:rPr>
              <a:t>and</a:t>
            </a:r>
            <a:r>
              <a:rPr sz="2700" i="1" spc="-90" dirty="0">
                <a:solidFill>
                  <a:schemeClr val="bg1"/>
                </a:solidFill>
                <a:latin typeface="Arial"/>
                <a:cs typeface="Arial"/>
              </a:rPr>
              <a:t> </a:t>
            </a:r>
            <a:r>
              <a:rPr sz="2700" i="1" spc="-171" dirty="0">
                <a:solidFill>
                  <a:schemeClr val="bg1"/>
                </a:solidFill>
                <a:latin typeface="Arial"/>
                <a:cs typeface="Arial"/>
              </a:rPr>
              <a:t>Volume</a:t>
            </a:r>
            <a:r>
              <a:rPr sz="2700" i="1" spc="-60" dirty="0">
                <a:solidFill>
                  <a:schemeClr val="bg1"/>
                </a:solidFill>
                <a:latin typeface="Arial"/>
                <a:cs typeface="Arial"/>
              </a:rPr>
              <a:t> </a:t>
            </a:r>
            <a:r>
              <a:rPr sz="2700" i="1" spc="-90" dirty="0">
                <a:solidFill>
                  <a:schemeClr val="bg1"/>
                </a:solidFill>
                <a:latin typeface="Arial"/>
                <a:cs typeface="Arial"/>
              </a:rPr>
              <a:t>Growth</a:t>
            </a:r>
            <a:r>
              <a:rPr sz="2700" i="1" spc="-75" dirty="0">
                <a:solidFill>
                  <a:schemeClr val="bg1"/>
                </a:solidFill>
                <a:latin typeface="Arial"/>
                <a:cs typeface="Arial"/>
              </a:rPr>
              <a:t> </a:t>
            </a:r>
            <a:r>
              <a:rPr sz="2700" i="1" spc="-188" dirty="0">
                <a:solidFill>
                  <a:schemeClr val="bg1"/>
                </a:solidFill>
                <a:latin typeface="Arial"/>
                <a:cs typeface="Arial"/>
              </a:rPr>
              <a:t>1H22-</a:t>
            </a:r>
            <a:r>
              <a:rPr sz="2700" i="1" spc="-68" dirty="0">
                <a:solidFill>
                  <a:schemeClr val="bg1"/>
                </a:solidFill>
                <a:latin typeface="Arial"/>
                <a:cs typeface="Arial"/>
              </a:rPr>
              <a:t>1H23</a:t>
            </a:r>
            <a:endParaRPr sz="2700">
              <a:solidFill>
                <a:schemeClr val="bg1"/>
              </a:solidFill>
              <a:latin typeface="Arial"/>
              <a:cs typeface="Arial"/>
            </a:endParaRPr>
          </a:p>
        </p:txBody>
      </p:sp>
      <p:sp>
        <p:nvSpPr>
          <p:cNvPr id="24" name="object 3">
            <a:extLst>
              <a:ext uri="{FF2B5EF4-FFF2-40B4-BE49-F238E27FC236}">
                <a16:creationId xmlns:a16="http://schemas.microsoft.com/office/drawing/2014/main" id="{A7E7491A-6878-56CA-543D-76C693972E3A}"/>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sp>
        <p:nvSpPr>
          <p:cNvPr id="27" name="object 2">
            <a:extLst>
              <a:ext uri="{FF2B5EF4-FFF2-40B4-BE49-F238E27FC236}">
                <a16:creationId xmlns:a16="http://schemas.microsoft.com/office/drawing/2014/main" id="{05D58887-3757-D70D-E95E-10067AA100D9}"/>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28" name="object 4">
            <a:extLst>
              <a:ext uri="{FF2B5EF4-FFF2-40B4-BE49-F238E27FC236}">
                <a16:creationId xmlns:a16="http://schemas.microsoft.com/office/drawing/2014/main" id="{8D9351E1-3BED-33B2-DAA6-CAE098B15908}"/>
              </a:ext>
            </a:extLst>
          </p:cNvPr>
          <p:cNvPicPr/>
          <p:nvPr/>
        </p:nvPicPr>
        <p:blipFill>
          <a:blip r:embed="rId3" cstate="print"/>
          <a:stretch>
            <a:fillRect/>
          </a:stretch>
        </p:blipFill>
        <p:spPr>
          <a:xfrm>
            <a:off x="914400" y="9721182"/>
            <a:ext cx="3479292" cy="17830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36239" y="640079"/>
            <a:ext cx="2194560" cy="1273301"/>
          </a:xfrm>
          <a:prstGeom prst="rect">
            <a:avLst/>
          </a:prstGeom>
        </p:spPr>
      </p:pic>
      <p:sp>
        <p:nvSpPr>
          <p:cNvPr id="3" name="object 3"/>
          <p:cNvSpPr txBox="1">
            <a:spLocks noGrp="1"/>
          </p:cNvSpPr>
          <p:nvPr>
            <p:ph type="title" idx="4294967295"/>
          </p:nvPr>
        </p:nvSpPr>
        <p:spPr>
          <a:xfrm>
            <a:off x="797833" y="759873"/>
            <a:ext cx="12072938" cy="2049462"/>
          </a:xfrm>
          <a:prstGeom prst="rect">
            <a:avLst/>
          </a:prstGeom>
        </p:spPr>
        <p:txBody>
          <a:bodyPr vert="horz" wrap="square" lIns="0" tIns="18098" rIns="0" bIns="0" rtlCol="0" anchor="ctr">
            <a:spAutoFit/>
          </a:bodyPr>
          <a:lstStyle/>
          <a:p>
            <a:pPr marL="19050" marR="7620" algn="l">
              <a:lnSpc>
                <a:spcPct val="100499"/>
              </a:lnSpc>
              <a:spcBef>
                <a:spcPts val="143"/>
              </a:spcBef>
            </a:pPr>
            <a:r>
              <a:rPr dirty="0">
                <a:solidFill>
                  <a:schemeClr val="bg1"/>
                </a:solidFill>
              </a:rPr>
              <a:t>1H23 Allied</a:t>
            </a:r>
            <a:r>
              <a:rPr spc="8" dirty="0">
                <a:solidFill>
                  <a:schemeClr val="bg1"/>
                </a:solidFill>
              </a:rPr>
              <a:t> </a:t>
            </a:r>
            <a:r>
              <a:rPr dirty="0">
                <a:solidFill>
                  <a:schemeClr val="bg1"/>
                </a:solidFill>
              </a:rPr>
              <a:t>Healthcare </a:t>
            </a:r>
            <a:r>
              <a:rPr spc="-15" dirty="0">
                <a:solidFill>
                  <a:schemeClr val="bg1"/>
                </a:solidFill>
              </a:rPr>
              <a:t>Staffing </a:t>
            </a:r>
            <a:r>
              <a:rPr dirty="0">
                <a:solidFill>
                  <a:schemeClr val="bg1"/>
                </a:solidFill>
              </a:rPr>
              <a:t>Revenue</a:t>
            </a:r>
            <a:r>
              <a:rPr spc="-15" dirty="0">
                <a:solidFill>
                  <a:schemeClr val="bg1"/>
                </a:solidFill>
              </a:rPr>
              <a:t> </a:t>
            </a:r>
            <a:r>
              <a:rPr dirty="0">
                <a:solidFill>
                  <a:schemeClr val="bg1"/>
                </a:solidFill>
              </a:rPr>
              <a:t>by</a:t>
            </a:r>
            <a:r>
              <a:rPr spc="8" dirty="0">
                <a:solidFill>
                  <a:schemeClr val="bg1"/>
                </a:solidFill>
              </a:rPr>
              <a:t> </a:t>
            </a:r>
            <a:r>
              <a:rPr spc="-15" dirty="0">
                <a:solidFill>
                  <a:schemeClr val="bg1"/>
                </a:solidFill>
              </a:rPr>
              <a:t>Occupation</a:t>
            </a:r>
          </a:p>
        </p:txBody>
      </p:sp>
      <p:grpSp>
        <p:nvGrpSpPr>
          <p:cNvPr id="4" name="object 4"/>
          <p:cNvGrpSpPr/>
          <p:nvPr/>
        </p:nvGrpSpPr>
        <p:grpSpPr>
          <a:xfrm>
            <a:off x="5156113" y="2679763"/>
            <a:ext cx="6683693" cy="6683693"/>
            <a:chOff x="3437408" y="1786508"/>
            <a:chExt cx="4455795" cy="4455795"/>
          </a:xfrm>
        </p:grpSpPr>
        <p:sp>
          <p:nvSpPr>
            <p:cNvPr id="5" name="object 5"/>
            <p:cNvSpPr/>
            <p:nvPr/>
          </p:nvSpPr>
          <p:spPr>
            <a:xfrm>
              <a:off x="5665470" y="1796033"/>
              <a:ext cx="1932939" cy="2218055"/>
            </a:xfrm>
            <a:custGeom>
              <a:avLst/>
              <a:gdLst/>
              <a:ahLst/>
              <a:cxnLst/>
              <a:rect l="l" t="t" r="r" b="b"/>
              <a:pathLst>
                <a:path w="1932940" h="2218054">
                  <a:moveTo>
                    <a:pt x="0" y="0"/>
                  </a:moveTo>
                  <a:lnTo>
                    <a:pt x="0" y="2218054"/>
                  </a:lnTo>
                  <a:lnTo>
                    <a:pt x="1932939" y="1129918"/>
                  </a:lnTo>
                  <a:lnTo>
                    <a:pt x="1907925" y="1086642"/>
                  </a:lnTo>
                  <a:lnTo>
                    <a:pt x="1882026" y="1044067"/>
                  </a:lnTo>
                  <a:lnTo>
                    <a:pt x="1855258" y="1002203"/>
                  </a:lnTo>
                  <a:lnTo>
                    <a:pt x="1827635" y="961060"/>
                  </a:lnTo>
                  <a:lnTo>
                    <a:pt x="1799174" y="920644"/>
                  </a:lnTo>
                  <a:lnTo>
                    <a:pt x="1769889" y="880967"/>
                  </a:lnTo>
                  <a:lnTo>
                    <a:pt x="1739796" y="842037"/>
                  </a:lnTo>
                  <a:lnTo>
                    <a:pt x="1708911" y="803862"/>
                  </a:lnTo>
                  <a:lnTo>
                    <a:pt x="1677248" y="766453"/>
                  </a:lnTo>
                  <a:lnTo>
                    <a:pt x="1644824" y="729817"/>
                  </a:lnTo>
                  <a:lnTo>
                    <a:pt x="1611653" y="693964"/>
                  </a:lnTo>
                  <a:lnTo>
                    <a:pt x="1577750" y="658903"/>
                  </a:lnTo>
                  <a:lnTo>
                    <a:pt x="1543132" y="624643"/>
                  </a:lnTo>
                  <a:lnTo>
                    <a:pt x="1507814" y="591193"/>
                  </a:lnTo>
                  <a:lnTo>
                    <a:pt x="1471810" y="558561"/>
                  </a:lnTo>
                  <a:lnTo>
                    <a:pt x="1435137" y="526758"/>
                  </a:lnTo>
                  <a:lnTo>
                    <a:pt x="1397810" y="495791"/>
                  </a:lnTo>
                  <a:lnTo>
                    <a:pt x="1359843" y="465670"/>
                  </a:lnTo>
                  <a:lnTo>
                    <a:pt x="1321253" y="436404"/>
                  </a:lnTo>
                  <a:lnTo>
                    <a:pt x="1282055" y="408002"/>
                  </a:lnTo>
                  <a:lnTo>
                    <a:pt x="1242264" y="380473"/>
                  </a:lnTo>
                  <a:lnTo>
                    <a:pt x="1201896" y="353825"/>
                  </a:lnTo>
                  <a:lnTo>
                    <a:pt x="1160966" y="328069"/>
                  </a:lnTo>
                  <a:lnTo>
                    <a:pt x="1119489" y="303212"/>
                  </a:lnTo>
                  <a:lnTo>
                    <a:pt x="1077480" y="279264"/>
                  </a:lnTo>
                  <a:lnTo>
                    <a:pt x="1034956" y="256234"/>
                  </a:lnTo>
                  <a:lnTo>
                    <a:pt x="991931" y="234131"/>
                  </a:lnTo>
                  <a:lnTo>
                    <a:pt x="948421" y="212963"/>
                  </a:lnTo>
                  <a:lnTo>
                    <a:pt x="904441" y="192741"/>
                  </a:lnTo>
                  <a:lnTo>
                    <a:pt x="860007" y="173472"/>
                  </a:lnTo>
                  <a:lnTo>
                    <a:pt x="815133" y="155166"/>
                  </a:lnTo>
                  <a:lnTo>
                    <a:pt x="769836" y="137832"/>
                  </a:lnTo>
                  <a:lnTo>
                    <a:pt x="724130" y="121479"/>
                  </a:lnTo>
                  <a:lnTo>
                    <a:pt x="678032" y="106116"/>
                  </a:lnTo>
                  <a:lnTo>
                    <a:pt x="631556" y="91751"/>
                  </a:lnTo>
                  <a:lnTo>
                    <a:pt x="584717" y="78394"/>
                  </a:lnTo>
                  <a:lnTo>
                    <a:pt x="537532" y="66054"/>
                  </a:lnTo>
                  <a:lnTo>
                    <a:pt x="490016" y="54740"/>
                  </a:lnTo>
                  <a:lnTo>
                    <a:pt x="442183" y="44461"/>
                  </a:lnTo>
                  <a:lnTo>
                    <a:pt x="394049" y="35226"/>
                  </a:lnTo>
                  <a:lnTo>
                    <a:pt x="345630" y="27043"/>
                  </a:lnTo>
                  <a:lnTo>
                    <a:pt x="296942" y="19922"/>
                  </a:lnTo>
                  <a:lnTo>
                    <a:pt x="247998" y="13872"/>
                  </a:lnTo>
                  <a:lnTo>
                    <a:pt x="198815" y="8902"/>
                  </a:lnTo>
                  <a:lnTo>
                    <a:pt x="149409" y="5021"/>
                  </a:lnTo>
                  <a:lnTo>
                    <a:pt x="99794" y="2237"/>
                  </a:lnTo>
                  <a:lnTo>
                    <a:pt x="49985" y="560"/>
                  </a:lnTo>
                  <a:lnTo>
                    <a:pt x="0" y="0"/>
                  </a:lnTo>
                  <a:close/>
                </a:path>
              </a:pathLst>
            </a:custGeom>
            <a:solidFill>
              <a:srgbClr val="4471C4"/>
            </a:solidFill>
          </p:spPr>
          <p:txBody>
            <a:bodyPr wrap="square" lIns="0" tIns="0" rIns="0" bIns="0" rtlCol="0"/>
            <a:lstStyle/>
            <a:p>
              <a:endParaRPr sz="2700">
                <a:solidFill>
                  <a:schemeClr val="bg1"/>
                </a:solidFill>
              </a:endParaRPr>
            </a:p>
          </p:txBody>
        </p:sp>
        <p:sp>
          <p:nvSpPr>
            <p:cNvPr id="6" name="object 6"/>
            <p:cNvSpPr/>
            <p:nvPr/>
          </p:nvSpPr>
          <p:spPr>
            <a:xfrm>
              <a:off x="5665470" y="2925952"/>
              <a:ext cx="2218690" cy="2152015"/>
            </a:xfrm>
            <a:custGeom>
              <a:avLst/>
              <a:gdLst/>
              <a:ahLst/>
              <a:cxnLst/>
              <a:rect l="l" t="t" r="r" b="b"/>
              <a:pathLst>
                <a:path w="2218690" h="2152015">
                  <a:moveTo>
                    <a:pt x="1932939" y="0"/>
                  </a:moveTo>
                  <a:lnTo>
                    <a:pt x="0" y="1088136"/>
                  </a:lnTo>
                  <a:lnTo>
                    <a:pt x="1946528" y="2151634"/>
                  </a:lnTo>
                  <a:lnTo>
                    <a:pt x="1969930" y="2107645"/>
                  </a:lnTo>
                  <a:lnTo>
                    <a:pt x="1992276" y="2063272"/>
                  </a:lnTo>
                  <a:lnTo>
                    <a:pt x="2013568" y="2018533"/>
                  </a:lnTo>
                  <a:lnTo>
                    <a:pt x="2033805" y="1973444"/>
                  </a:lnTo>
                  <a:lnTo>
                    <a:pt x="2052988" y="1928025"/>
                  </a:lnTo>
                  <a:lnTo>
                    <a:pt x="2071117" y="1882292"/>
                  </a:lnTo>
                  <a:lnTo>
                    <a:pt x="2088192" y="1836263"/>
                  </a:lnTo>
                  <a:lnTo>
                    <a:pt x="2104212" y="1789957"/>
                  </a:lnTo>
                  <a:lnTo>
                    <a:pt x="2119179" y="1743390"/>
                  </a:lnTo>
                  <a:lnTo>
                    <a:pt x="2133091" y="1696581"/>
                  </a:lnTo>
                  <a:lnTo>
                    <a:pt x="2145950" y="1649548"/>
                  </a:lnTo>
                  <a:lnTo>
                    <a:pt x="2157756" y="1602308"/>
                  </a:lnTo>
                  <a:lnTo>
                    <a:pt x="2168507" y="1554879"/>
                  </a:lnTo>
                  <a:lnTo>
                    <a:pt x="2178206" y="1507278"/>
                  </a:lnTo>
                  <a:lnTo>
                    <a:pt x="2186851" y="1459525"/>
                  </a:lnTo>
                  <a:lnTo>
                    <a:pt x="2194442" y="1411635"/>
                  </a:lnTo>
                  <a:lnTo>
                    <a:pt x="2200981" y="1363628"/>
                  </a:lnTo>
                  <a:lnTo>
                    <a:pt x="2206467" y="1315520"/>
                  </a:lnTo>
                  <a:lnTo>
                    <a:pt x="2210899" y="1267330"/>
                  </a:lnTo>
                  <a:lnTo>
                    <a:pt x="2214279" y="1219076"/>
                  </a:lnTo>
                  <a:lnTo>
                    <a:pt x="2216606" y="1170774"/>
                  </a:lnTo>
                  <a:lnTo>
                    <a:pt x="2217880" y="1122444"/>
                  </a:lnTo>
                  <a:lnTo>
                    <a:pt x="2218102" y="1074102"/>
                  </a:lnTo>
                  <a:lnTo>
                    <a:pt x="2217272" y="1025767"/>
                  </a:lnTo>
                  <a:lnTo>
                    <a:pt x="2215389" y="977456"/>
                  </a:lnTo>
                  <a:lnTo>
                    <a:pt x="2212453" y="929187"/>
                  </a:lnTo>
                  <a:lnTo>
                    <a:pt x="2208466" y="880978"/>
                  </a:lnTo>
                  <a:lnTo>
                    <a:pt x="2203427" y="832846"/>
                  </a:lnTo>
                  <a:lnTo>
                    <a:pt x="2197336" y="784810"/>
                  </a:lnTo>
                  <a:lnTo>
                    <a:pt x="2190193" y="736887"/>
                  </a:lnTo>
                  <a:lnTo>
                    <a:pt x="2181998" y="689094"/>
                  </a:lnTo>
                  <a:lnTo>
                    <a:pt x="2172752" y="641451"/>
                  </a:lnTo>
                  <a:lnTo>
                    <a:pt x="2162454" y="593973"/>
                  </a:lnTo>
                  <a:lnTo>
                    <a:pt x="2151104" y="546680"/>
                  </a:lnTo>
                  <a:lnTo>
                    <a:pt x="2138704" y="499589"/>
                  </a:lnTo>
                  <a:lnTo>
                    <a:pt x="2125252" y="452718"/>
                  </a:lnTo>
                  <a:lnTo>
                    <a:pt x="2110749" y="406084"/>
                  </a:lnTo>
                  <a:lnTo>
                    <a:pt x="2095195" y="359706"/>
                  </a:lnTo>
                  <a:lnTo>
                    <a:pt x="2078590" y="313600"/>
                  </a:lnTo>
                  <a:lnTo>
                    <a:pt x="2060935" y="267785"/>
                  </a:lnTo>
                  <a:lnTo>
                    <a:pt x="2042228" y="222279"/>
                  </a:lnTo>
                  <a:lnTo>
                    <a:pt x="2022471" y="177100"/>
                  </a:lnTo>
                  <a:lnTo>
                    <a:pt x="2001664" y="132264"/>
                  </a:lnTo>
                  <a:lnTo>
                    <a:pt x="1979806" y="87790"/>
                  </a:lnTo>
                  <a:lnTo>
                    <a:pt x="1956898" y="43696"/>
                  </a:lnTo>
                  <a:lnTo>
                    <a:pt x="1932939" y="0"/>
                  </a:lnTo>
                  <a:close/>
                </a:path>
              </a:pathLst>
            </a:custGeom>
            <a:solidFill>
              <a:srgbClr val="EC7C30"/>
            </a:solidFill>
          </p:spPr>
          <p:txBody>
            <a:bodyPr wrap="square" lIns="0" tIns="0" rIns="0" bIns="0" rtlCol="0"/>
            <a:lstStyle/>
            <a:p>
              <a:endParaRPr sz="2700">
                <a:solidFill>
                  <a:schemeClr val="bg1"/>
                </a:solidFill>
              </a:endParaRPr>
            </a:p>
          </p:txBody>
        </p:sp>
        <p:sp>
          <p:nvSpPr>
            <p:cNvPr id="7" name="object 7"/>
            <p:cNvSpPr/>
            <p:nvPr/>
          </p:nvSpPr>
          <p:spPr>
            <a:xfrm>
              <a:off x="5665470" y="2925952"/>
              <a:ext cx="2218690" cy="2152015"/>
            </a:xfrm>
            <a:custGeom>
              <a:avLst/>
              <a:gdLst/>
              <a:ahLst/>
              <a:cxnLst/>
              <a:rect l="l" t="t" r="r" b="b"/>
              <a:pathLst>
                <a:path w="2218690" h="2152015">
                  <a:moveTo>
                    <a:pt x="1932939" y="0"/>
                  </a:moveTo>
                  <a:lnTo>
                    <a:pt x="1956898" y="43696"/>
                  </a:lnTo>
                  <a:lnTo>
                    <a:pt x="1979806" y="87790"/>
                  </a:lnTo>
                  <a:lnTo>
                    <a:pt x="2001664" y="132264"/>
                  </a:lnTo>
                  <a:lnTo>
                    <a:pt x="2022471" y="177100"/>
                  </a:lnTo>
                  <a:lnTo>
                    <a:pt x="2042228" y="222279"/>
                  </a:lnTo>
                  <a:lnTo>
                    <a:pt x="2060935" y="267785"/>
                  </a:lnTo>
                  <a:lnTo>
                    <a:pt x="2078590" y="313600"/>
                  </a:lnTo>
                  <a:lnTo>
                    <a:pt x="2095195" y="359706"/>
                  </a:lnTo>
                  <a:lnTo>
                    <a:pt x="2110749" y="406084"/>
                  </a:lnTo>
                  <a:lnTo>
                    <a:pt x="2125252" y="452718"/>
                  </a:lnTo>
                  <a:lnTo>
                    <a:pt x="2138704" y="499589"/>
                  </a:lnTo>
                  <a:lnTo>
                    <a:pt x="2151104" y="546680"/>
                  </a:lnTo>
                  <a:lnTo>
                    <a:pt x="2162454" y="593973"/>
                  </a:lnTo>
                  <a:lnTo>
                    <a:pt x="2172752" y="641451"/>
                  </a:lnTo>
                  <a:lnTo>
                    <a:pt x="2181998" y="689094"/>
                  </a:lnTo>
                  <a:lnTo>
                    <a:pt x="2190193" y="736887"/>
                  </a:lnTo>
                  <a:lnTo>
                    <a:pt x="2197336" y="784810"/>
                  </a:lnTo>
                  <a:lnTo>
                    <a:pt x="2203427" y="832846"/>
                  </a:lnTo>
                  <a:lnTo>
                    <a:pt x="2208466" y="880978"/>
                  </a:lnTo>
                  <a:lnTo>
                    <a:pt x="2212453" y="929187"/>
                  </a:lnTo>
                  <a:lnTo>
                    <a:pt x="2215389" y="977456"/>
                  </a:lnTo>
                  <a:lnTo>
                    <a:pt x="2217272" y="1025767"/>
                  </a:lnTo>
                  <a:lnTo>
                    <a:pt x="2218102" y="1074102"/>
                  </a:lnTo>
                  <a:lnTo>
                    <a:pt x="2217880" y="1122444"/>
                  </a:lnTo>
                  <a:lnTo>
                    <a:pt x="2216606" y="1170774"/>
                  </a:lnTo>
                  <a:lnTo>
                    <a:pt x="2214279" y="1219076"/>
                  </a:lnTo>
                  <a:lnTo>
                    <a:pt x="2210899" y="1267330"/>
                  </a:lnTo>
                  <a:lnTo>
                    <a:pt x="2206467" y="1315520"/>
                  </a:lnTo>
                  <a:lnTo>
                    <a:pt x="2200981" y="1363628"/>
                  </a:lnTo>
                  <a:lnTo>
                    <a:pt x="2194442" y="1411635"/>
                  </a:lnTo>
                  <a:lnTo>
                    <a:pt x="2186851" y="1459525"/>
                  </a:lnTo>
                  <a:lnTo>
                    <a:pt x="2178206" y="1507278"/>
                  </a:lnTo>
                  <a:lnTo>
                    <a:pt x="2168507" y="1554879"/>
                  </a:lnTo>
                  <a:lnTo>
                    <a:pt x="2157756" y="1602308"/>
                  </a:lnTo>
                  <a:lnTo>
                    <a:pt x="2145950" y="1649548"/>
                  </a:lnTo>
                  <a:lnTo>
                    <a:pt x="2133091" y="1696581"/>
                  </a:lnTo>
                  <a:lnTo>
                    <a:pt x="2119179" y="1743390"/>
                  </a:lnTo>
                  <a:lnTo>
                    <a:pt x="2104212" y="1789957"/>
                  </a:lnTo>
                  <a:lnTo>
                    <a:pt x="2088192" y="1836263"/>
                  </a:lnTo>
                  <a:lnTo>
                    <a:pt x="2071117" y="1882292"/>
                  </a:lnTo>
                  <a:lnTo>
                    <a:pt x="2052988" y="1928025"/>
                  </a:lnTo>
                  <a:lnTo>
                    <a:pt x="2033805" y="1973444"/>
                  </a:lnTo>
                  <a:lnTo>
                    <a:pt x="2013568" y="2018533"/>
                  </a:lnTo>
                  <a:lnTo>
                    <a:pt x="1992276" y="2063272"/>
                  </a:lnTo>
                  <a:lnTo>
                    <a:pt x="1969930" y="2107645"/>
                  </a:lnTo>
                  <a:lnTo>
                    <a:pt x="1946528" y="2151634"/>
                  </a:lnTo>
                  <a:lnTo>
                    <a:pt x="0" y="1088136"/>
                  </a:lnTo>
                  <a:lnTo>
                    <a:pt x="1932939" y="0"/>
                  </a:lnTo>
                  <a:close/>
                </a:path>
              </a:pathLst>
            </a:custGeom>
            <a:ln w="19049">
              <a:solidFill>
                <a:srgbClr val="FFFFFF"/>
              </a:solidFill>
            </a:ln>
          </p:spPr>
          <p:txBody>
            <a:bodyPr wrap="square" lIns="0" tIns="0" rIns="0" bIns="0" rtlCol="0"/>
            <a:lstStyle/>
            <a:p>
              <a:endParaRPr sz="2700">
                <a:solidFill>
                  <a:schemeClr val="bg1"/>
                </a:solidFill>
              </a:endParaRPr>
            </a:p>
          </p:txBody>
        </p:sp>
        <p:sp>
          <p:nvSpPr>
            <p:cNvPr id="8" name="object 8"/>
            <p:cNvSpPr/>
            <p:nvPr/>
          </p:nvSpPr>
          <p:spPr>
            <a:xfrm>
              <a:off x="5665470" y="4014088"/>
              <a:ext cx="1946910" cy="2098040"/>
            </a:xfrm>
            <a:custGeom>
              <a:avLst/>
              <a:gdLst/>
              <a:ahLst/>
              <a:cxnLst/>
              <a:rect l="l" t="t" r="r" b="b"/>
              <a:pathLst>
                <a:path w="1946909" h="2098040">
                  <a:moveTo>
                    <a:pt x="0" y="0"/>
                  </a:moveTo>
                  <a:lnTo>
                    <a:pt x="720597" y="2097862"/>
                  </a:lnTo>
                  <a:lnTo>
                    <a:pt x="767937" y="2080999"/>
                  </a:lnTo>
                  <a:lnTo>
                    <a:pt x="814787" y="2063106"/>
                  </a:lnTo>
                  <a:lnTo>
                    <a:pt x="861135" y="2044195"/>
                  </a:lnTo>
                  <a:lnTo>
                    <a:pt x="906965" y="2024278"/>
                  </a:lnTo>
                  <a:lnTo>
                    <a:pt x="952263" y="2003368"/>
                  </a:lnTo>
                  <a:lnTo>
                    <a:pt x="997015" y="1981476"/>
                  </a:lnTo>
                  <a:lnTo>
                    <a:pt x="1041207" y="1958614"/>
                  </a:lnTo>
                  <a:lnTo>
                    <a:pt x="1084824" y="1934794"/>
                  </a:lnTo>
                  <a:lnTo>
                    <a:pt x="1127852" y="1910030"/>
                  </a:lnTo>
                  <a:lnTo>
                    <a:pt x="1170276" y="1884332"/>
                  </a:lnTo>
                  <a:lnTo>
                    <a:pt x="1212083" y="1857712"/>
                  </a:lnTo>
                  <a:lnTo>
                    <a:pt x="1253257" y="1830184"/>
                  </a:lnTo>
                  <a:lnTo>
                    <a:pt x="1293786" y="1801758"/>
                  </a:lnTo>
                  <a:lnTo>
                    <a:pt x="1333653" y="1772448"/>
                  </a:lnTo>
                  <a:lnTo>
                    <a:pt x="1372846" y="1742265"/>
                  </a:lnTo>
                  <a:lnTo>
                    <a:pt x="1411349" y="1711221"/>
                  </a:lnTo>
                  <a:lnTo>
                    <a:pt x="1449148" y="1679328"/>
                  </a:lnTo>
                  <a:lnTo>
                    <a:pt x="1486229" y="1646599"/>
                  </a:lnTo>
                  <a:lnTo>
                    <a:pt x="1522578" y="1613045"/>
                  </a:lnTo>
                  <a:lnTo>
                    <a:pt x="1558180" y="1578679"/>
                  </a:lnTo>
                  <a:lnTo>
                    <a:pt x="1593020" y="1543513"/>
                  </a:lnTo>
                  <a:lnTo>
                    <a:pt x="1627086" y="1507558"/>
                  </a:lnTo>
                  <a:lnTo>
                    <a:pt x="1660362" y="1470828"/>
                  </a:lnTo>
                  <a:lnTo>
                    <a:pt x="1692833" y="1433333"/>
                  </a:lnTo>
                  <a:lnTo>
                    <a:pt x="1724486" y="1395086"/>
                  </a:lnTo>
                  <a:lnTo>
                    <a:pt x="1755307" y="1356100"/>
                  </a:lnTo>
                  <a:lnTo>
                    <a:pt x="1785280" y="1316386"/>
                  </a:lnTo>
                  <a:lnTo>
                    <a:pt x="1814392" y="1275957"/>
                  </a:lnTo>
                  <a:lnTo>
                    <a:pt x="1842628" y="1234823"/>
                  </a:lnTo>
                  <a:lnTo>
                    <a:pt x="1869974" y="1192999"/>
                  </a:lnTo>
                  <a:lnTo>
                    <a:pt x="1896416" y="1150495"/>
                  </a:lnTo>
                  <a:lnTo>
                    <a:pt x="1921939" y="1107324"/>
                  </a:lnTo>
                  <a:lnTo>
                    <a:pt x="1946528" y="1063498"/>
                  </a:lnTo>
                  <a:lnTo>
                    <a:pt x="0" y="0"/>
                  </a:lnTo>
                  <a:close/>
                </a:path>
              </a:pathLst>
            </a:custGeom>
            <a:solidFill>
              <a:srgbClr val="A4A4A4"/>
            </a:solidFill>
          </p:spPr>
          <p:txBody>
            <a:bodyPr wrap="square" lIns="0" tIns="0" rIns="0" bIns="0" rtlCol="0"/>
            <a:lstStyle/>
            <a:p>
              <a:endParaRPr sz="2700">
                <a:solidFill>
                  <a:schemeClr val="bg1"/>
                </a:solidFill>
              </a:endParaRPr>
            </a:p>
          </p:txBody>
        </p:sp>
        <p:sp>
          <p:nvSpPr>
            <p:cNvPr id="9" name="object 9"/>
            <p:cNvSpPr/>
            <p:nvPr/>
          </p:nvSpPr>
          <p:spPr>
            <a:xfrm>
              <a:off x="5665470" y="4014088"/>
              <a:ext cx="1946910" cy="2098040"/>
            </a:xfrm>
            <a:custGeom>
              <a:avLst/>
              <a:gdLst/>
              <a:ahLst/>
              <a:cxnLst/>
              <a:rect l="l" t="t" r="r" b="b"/>
              <a:pathLst>
                <a:path w="1946909" h="2098040">
                  <a:moveTo>
                    <a:pt x="1946528" y="1063498"/>
                  </a:moveTo>
                  <a:lnTo>
                    <a:pt x="1921939" y="1107324"/>
                  </a:lnTo>
                  <a:lnTo>
                    <a:pt x="1896416" y="1150495"/>
                  </a:lnTo>
                  <a:lnTo>
                    <a:pt x="1869974" y="1192999"/>
                  </a:lnTo>
                  <a:lnTo>
                    <a:pt x="1842628" y="1234823"/>
                  </a:lnTo>
                  <a:lnTo>
                    <a:pt x="1814392" y="1275957"/>
                  </a:lnTo>
                  <a:lnTo>
                    <a:pt x="1785280" y="1316386"/>
                  </a:lnTo>
                  <a:lnTo>
                    <a:pt x="1755307" y="1356100"/>
                  </a:lnTo>
                  <a:lnTo>
                    <a:pt x="1724486" y="1395086"/>
                  </a:lnTo>
                  <a:lnTo>
                    <a:pt x="1692833" y="1433333"/>
                  </a:lnTo>
                  <a:lnTo>
                    <a:pt x="1660362" y="1470828"/>
                  </a:lnTo>
                  <a:lnTo>
                    <a:pt x="1627086" y="1507558"/>
                  </a:lnTo>
                  <a:lnTo>
                    <a:pt x="1593020" y="1543513"/>
                  </a:lnTo>
                  <a:lnTo>
                    <a:pt x="1558180" y="1578679"/>
                  </a:lnTo>
                  <a:lnTo>
                    <a:pt x="1522578" y="1613045"/>
                  </a:lnTo>
                  <a:lnTo>
                    <a:pt x="1486229" y="1646599"/>
                  </a:lnTo>
                  <a:lnTo>
                    <a:pt x="1449148" y="1679328"/>
                  </a:lnTo>
                  <a:lnTo>
                    <a:pt x="1411349" y="1711221"/>
                  </a:lnTo>
                  <a:lnTo>
                    <a:pt x="1372846" y="1742265"/>
                  </a:lnTo>
                  <a:lnTo>
                    <a:pt x="1333653" y="1772448"/>
                  </a:lnTo>
                  <a:lnTo>
                    <a:pt x="1293786" y="1801758"/>
                  </a:lnTo>
                  <a:lnTo>
                    <a:pt x="1253257" y="1830184"/>
                  </a:lnTo>
                  <a:lnTo>
                    <a:pt x="1212083" y="1857712"/>
                  </a:lnTo>
                  <a:lnTo>
                    <a:pt x="1170276" y="1884332"/>
                  </a:lnTo>
                  <a:lnTo>
                    <a:pt x="1127852" y="1910030"/>
                  </a:lnTo>
                  <a:lnTo>
                    <a:pt x="1084824" y="1934794"/>
                  </a:lnTo>
                  <a:lnTo>
                    <a:pt x="1041207" y="1958614"/>
                  </a:lnTo>
                  <a:lnTo>
                    <a:pt x="997015" y="1981476"/>
                  </a:lnTo>
                  <a:lnTo>
                    <a:pt x="952263" y="2003368"/>
                  </a:lnTo>
                  <a:lnTo>
                    <a:pt x="906965" y="2024278"/>
                  </a:lnTo>
                  <a:lnTo>
                    <a:pt x="861135" y="2044195"/>
                  </a:lnTo>
                  <a:lnTo>
                    <a:pt x="814787" y="2063106"/>
                  </a:lnTo>
                  <a:lnTo>
                    <a:pt x="767937" y="2080999"/>
                  </a:lnTo>
                  <a:lnTo>
                    <a:pt x="720597" y="2097862"/>
                  </a:lnTo>
                  <a:lnTo>
                    <a:pt x="0" y="0"/>
                  </a:lnTo>
                  <a:lnTo>
                    <a:pt x="1946528" y="1063498"/>
                  </a:lnTo>
                  <a:close/>
                </a:path>
              </a:pathLst>
            </a:custGeom>
            <a:ln w="19050">
              <a:solidFill>
                <a:srgbClr val="FFFFFF"/>
              </a:solidFill>
            </a:ln>
          </p:spPr>
          <p:txBody>
            <a:bodyPr wrap="square" lIns="0" tIns="0" rIns="0" bIns="0" rtlCol="0"/>
            <a:lstStyle/>
            <a:p>
              <a:endParaRPr sz="2700">
                <a:solidFill>
                  <a:schemeClr val="bg1"/>
                </a:solidFill>
              </a:endParaRPr>
            </a:p>
          </p:txBody>
        </p:sp>
        <p:sp>
          <p:nvSpPr>
            <p:cNvPr id="10" name="object 10"/>
            <p:cNvSpPr/>
            <p:nvPr/>
          </p:nvSpPr>
          <p:spPr>
            <a:xfrm>
              <a:off x="4933441" y="4014088"/>
              <a:ext cx="1452880" cy="2218690"/>
            </a:xfrm>
            <a:custGeom>
              <a:avLst/>
              <a:gdLst/>
              <a:ahLst/>
              <a:cxnLst/>
              <a:rect l="l" t="t" r="r" b="b"/>
              <a:pathLst>
                <a:path w="1452879" h="2218690">
                  <a:moveTo>
                    <a:pt x="732028" y="0"/>
                  </a:moveTo>
                  <a:lnTo>
                    <a:pt x="0" y="2093887"/>
                  </a:lnTo>
                  <a:lnTo>
                    <a:pt x="47138" y="2109777"/>
                  </a:lnTo>
                  <a:lnTo>
                    <a:pt x="94536" y="2124582"/>
                  </a:lnTo>
                  <a:lnTo>
                    <a:pt x="142175" y="2138300"/>
                  </a:lnTo>
                  <a:lnTo>
                    <a:pt x="190037" y="2150931"/>
                  </a:lnTo>
                  <a:lnTo>
                    <a:pt x="238103" y="2162476"/>
                  </a:lnTo>
                  <a:lnTo>
                    <a:pt x="286355" y="2172935"/>
                  </a:lnTo>
                  <a:lnTo>
                    <a:pt x="334775" y="2182307"/>
                  </a:lnTo>
                  <a:lnTo>
                    <a:pt x="383345" y="2190592"/>
                  </a:lnTo>
                  <a:lnTo>
                    <a:pt x="432045" y="2197791"/>
                  </a:lnTo>
                  <a:lnTo>
                    <a:pt x="480859" y="2203903"/>
                  </a:lnTo>
                  <a:lnTo>
                    <a:pt x="529767" y="2208928"/>
                  </a:lnTo>
                  <a:lnTo>
                    <a:pt x="578752" y="2212867"/>
                  </a:lnTo>
                  <a:lnTo>
                    <a:pt x="627794" y="2215718"/>
                  </a:lnTo>
                  <a:lnTo>
                    <a:pt x="676876" y="2217483"/>
                  </a:lnTo>
                  <a:lnTo>
                    <a:pt x="725979" y="2218161"/>
                  </a:lnTo>
                  <a:lnTo>
                    <a:pt x="775085" y="2217752"/>
                  </a:lnTo>
                  <a:lnTo>
                    <a:pt x="824176" y="2216255"/>
                  </a:lnTo>
                  <a:lnTo>
                    <a:pt x="873233" y="2213672"/>
                  </a:lnTo>
                  <a:lnTo>
                    <a:pt x="922238" y="2210002"/>
                  </a:lnTo>
                  <a:lnTo>
                    <a:pt x="971173" y="2205244"/>
                  </a:lnTo>
                  <a:lnTo>
                    <a:pt x="1020019" y="2199399"/>
                  </a:lnTo>
                  <a:lnTo>
                    <a:pt x="1068759" y="2192467"/>
                  </a:lnTo>
                  <a:lnTo>
                    <a:pt x="1117373" y="2184447"/>
                  </a:lnTo>
                  <a:lnTo>
                    <a:pt x="1165843" y="2175341"/>
                  </a:lnTo>
                  <a:lnTo>
                    <a:pt x="1214152" y="2165146"/>
                  </a:lnTo>
                  <a:lnTo>
                    <a:pt x="1262280" y="2153864"/>
                  </a:lnTo>
                  <a:lnTo>
                    <a:pt x="1310210" y="2141495"/>
                  </a:lnTo>
                  <a:lnTo>
                    <a:pt x="1357923" y="2128038"/>
                  </a:lnTo>
                  <a:lnTo>
                    <a:pt x="1405401" y="2113494"/>
                  </a:lnTo>
                  <a:lnTo>
                    <a:pt x="1452626" y="2097862"/>
                  </a:lnTo>
                  <a:lnTo>
                    <a:pt x="732028" y="0"/>
                  </a:lnTo>
                  <a:close/>
                </a:path>
              </a:pathLst>
            </a:custGeom>
            <a:solidFill>
              <a:srgbClr val="FFC000"/>
            </a:solidFill>
          </p:spPr>
          <p:txBody>
            <a:bodyPr wrap="square" lIns="0" tIns="0" rIns="0" bIns="0" rtlCol="0"/>
            <a:lstStyle/>
            <a:p>
              <a:endParaRPr sz="2700">
                <a:solidFill>
                  <a:schemeClr val="bg1"/>
                </a:solidFill>
              </a:endParaRPr>
            </a:p>
          </p:txBody>
        </p:sp>
        <p:sp>
          <p:nvSpPr>
            <p:cNvPr id="11" name="object 11"/>
            <p:cNvSpPr/>
            <p:nvPr/>
          </p:nvSpPr>
          <p:spPr>
            <a:xfrm>
              <a:off x="4933441" y="4014088"/>
              <a:ext cx="1452880" cy="2218690"/>
            </a:xfrm>
            <a:custGeom>
              <a:avLst/>
              <a:gdLst/>
              <a:ahLst/>
              <a:cxnLst/>
              <a:rect l="l" t="t" r="r" b="b"/>
              <a:pathLst>
                <a:path w="1452879" h="2218690">
                  <a:moveTo>
                    <a:pt x="1452626" y="2097862"/>
                  </a:moveTo>
                  <a:lnTo>
                    <a:pt x="1405401" y="2113494"/>
                  </a:lnTo>
                  <a:lnTo>
                    <a:pt x="1357923" y="2128038"/>
                  </a:lnTo>
                  <a:lnTo>
                    <a:pt x="1310210" y="2141495"/>
                  </a:lnTo>
                  <a:lnTo>
                    <a:pt x="1262280" y="2153864"/>
                  </a:lnTo>
                  <a:lnTo>
                    <a:pt x="1214152" y="2165146"/>
                  </a:lnTo>
                  <a:lnTo>
                    <a:pt x="1165843" y="2175341"/>
                  </a:lnTo>
                  <a:lnTo>
                    <a:pt x="1117373" y="2184447"/>
                  </a:lnTo>
                  <a:lnTo>
                    <a:pt x="1068759" y="2192467"/>
                  </a:lnTo>
                  <a:lnTo>
                    <a:pt x="1020019" y="2199399"/>
                  </a:lnTo>
                  <a:lnTo>
                    <a:pt x="971173" y="2205244"/>
                  </a:lnTo>
                  <a:lnTo>
                    <a:pt x="922238" y="2210002"/>
                  </a:lnTo>
                  <a:lnTo>
                    <a:pt x="873233" y="2213672"/>
                  </a:lnTo>
                  <a:lnTo>
                    <a:pt x="824176" y="2216255"/>
                  </a:lnTo>
                  <a:lnTo>
                    <a:pt x="775085" y="2217752"/>
                  </a:lnTo>
                  <a:lnTo>
                    <a:pt x="725979" y="2218161"/>
                  </a:lnTo>
                  <a:lnTo>
                    <a:pt x="676876" y="2217483"/>
                  </a:lnTo>
                  <a:lnTo>
                    <a:pt x="627794" y="2215718"/>
                  </a:lnTo>
                  <a:lnTo>
                    <a:pt x="578752" y="2212867"/>
                  </a:lnTo>
                  <a:lnTo>
                    <a:pt x="529767" y="2208928"/>
                  </a:lnTo>
                  <a:lnTo>
                    <a:pt x="480859" y="2203903"/>
                  </a:lnTo>
                  <a:lnTo>
                    <a:pt x="432045" y="2197791"/>
                  </a:lnTo>
                  <a:lnTo>
                    <a:pt x="383345" y="2190592"/>
                  </a:lnTo>
                  <a:lnTo>
                    <a:pt x="334775" y="2182307"/>
                  </a:lnTo>
                  <a:lnTo>
                    <a:pt x="286355" y="2172935"/>
                  </a:lnTo>
                  <a:lnTo>
                    <a:pt x="238103" y="2162476"/>
                  </a:lnTo>
                  <a:lnTo>
                    <a:pt x="190037" y="2150931"/>
                  </a:lnTo>
                  <a:lnTo>
                    <a:pt x="142175" y="2138300"/>
                  </a:lnTo>
                  <a:lnTo>
                    <a:pt x="94536" y="2124582"/>
                  </a:lnTo>
                  <a:lnTo>
                    <a:pt x="47138" y="2109777"/>
                  </a:lnTo>
                  <a:lnTo>
                    <a:pt x="0" y="2093887"/>
                  </a:lnTo>
                  <a:lnTo>
                    <a:pt x="732028" y="0"/>
                  </a:lnTo>
                  <a:lnTo>
                    <a:pt x="1452626" y="2097862"/>
                  </a:lnTo>
                  <a:close/>
                </a:path>
              </a:pathLst>
            </a:custGeom>
            <a:ln w="19050">
              <a:solidFill>
                <a:srgbClr val="FFFFFF"/>
              </a:solidFill>
            </a:ln>
          </p:spPr>
          <p:txBody>
            <a:bodyPr wrap="square" lIns="0" tIns="0" rIns="0" bIns="0" rtlCol="0"/>
            <a:lstStyle/>
            <a:p>
              <a:endParaRPr sz="2700">
                <a:solidFill>
                  <a:schemeClr val="bg1"/>
                </a:solidFill>
              </a:endParaRPr>
            </a:p>
          </p:txBody>
        </p:sp>
        <p:sp>
          <p:nvSpPr>
            <p:cNvPr id="12" name="object 12"/>
            <p:cNvSpPr/>
            <p:nvPr/>
          </p:nvSpPr>
          <p:spPr>
            <a:xfrm>
              <a:off x="4187444" y="4014088"/>
              <a:ext cx="1478280" cy="2094230"/>
            </a:xfrm>
            <a:custGeom>
              <a:avLst/>
              <a:gdLst/>
              <a:ahLst/>
              <a:cxnLst/>
              <a:rect l="l" t="t" r="r" b="b"/>
              <a:pathLst>
                <a:path w="1478279" h="2094229">
                  <a:moveTo>
                    <a:pt x="1478026" y="0"/>
                  </a:moveTo>
                  <a:lnTo>
                    <a:pt x="0" y="1654009"/>
                  </a:lnTo>
                  <a:lnTo>
                    <a:pt x="38739" y="1687817"/>
                  </a:lnTo>
                  <a:lnTo>
                    <a:pt x="78207" y="1720686"/>
                  </a:lnTo>
                  <a:lnTo>
                    <a:pt x="118387" y="1752604"/>
                  </a:lnTo>
                  <a:lnTo>
                    <a:pt x="159261" y="1783562"/>
                  </a:lnTo>
                  <a:lnTo>
                    <a:pt x="200813" y="1813550"/>
                  </a:lnTo>
                  <a:lnTo>
                    <a:pt x="243025" y="1842556"/>
                  </a:lnTo>
                  <a:lnTo>
                    <a:pt x="285879" y="1870570"/>
                  </a:lnTo>
                  <a:lnTo>
                    <a:pt x="329360" y="1897583"/>
                  </a:lnTo>
                  <a:lnTo>
                    <a:pt x="373449" y="1923583"/>
                  </a:lnTo>
                  <a:lnTo>
                    <a:pt x="418129" y="1948560"/>
                  </a:lnTo>
                  <a:lnTo>
                    <a:pt x="463383" y="1972504"/>
                  </a:lnTo>
                  <a:lnTo>
                    <a:pt x="509194" y="1995404"/>
                  </a:lnTo>
                  <a:lnTo>
                    <a:pt x="555544" y="2017250"/>
                  </a:lnTo>
                  <a:lnTo>
                    <a:pt x="602417" y="2038032"/>
                  </a:lnTo>
                  <a:lnTo>
                    <a:pt x="649795" y="2057739"/>
                  </a:lnTo>
                  <a:lnTo>
                    <a:pt x="697661" y="2076361"/>
                  </a:lnTo>
                  <a:lnTo>
                    <a:pt x="745997" y="2093887"/>
                  </a:lnTo>
                  <a:lnTo>
                    <a:pt x="1478026" y="0"/>
                  </a:lnTo>
                  <a:close/>
                </a:path>
              </a:pathLst>
            </a:custGeom>
            <a:solidFill>
              <a:srgbClr val="5B9BD4"/>
            </a:solidFill>
          </p:spPr>
          <p:txBody>
            <a:bodyPr wrap="square" lIns="0" tIns="0" rIns="0" bIns="0" rtlCol="0"/>
            <a:lstStyle/>
            <a:p>
              <a:endParaRPr sz="2700">
                <a:solidFill>
                  <a:schemeClr val="bg1"/>
                </a:solidFill>
              </a:endParaRPr>
            </a:p>
          </p:txBody>
        </p:sp>
        <p:sp>
          <p:nvSpPr>
            <p:cNvPr id="13" name="object 13"/>
            <p:cNvSpPr/>
            <p:nvPr/>
          </p:nvSpPr>
          <p:spPr>
            <a:xfrm>
              <a:off x="4187444" y="4014088"/>
              <a:ext cx="1478280" cy="2094230"/>
            </a:xfrm>
            <a:custGeom>
              <a:avLst/>
              <a:gdLst/>
              <a:ahLst/>
              <a:cxnLst/>
              <a:rect l="l" t="t" r="r" b="b"/>
              <a:pathLst>
                <a:path w="1478279" h="2094229">
                  <a:moveTo>
                    <a:pt x="745997" y="2093887"/>
                  </a:moveTo>
                  <a:lnTo>
                    <a:pt x="697661" y="2076361"/>
                  </a:lnTo>
                  <a:lnTo>
                    <a:pt x="649795" y="2057739"/>
                  </a:lnTo>
                  <a:lnTo>
                    <a:pt x="602417" y="2038032"/>
                  </a:lnTo>
                  <a:lnTo>
                    <a:pt x="555544" y="2017250"/>
                  </a:lnTo>
                  <a:lnTo>
                    <a:pt x="509194" y="1995404"/>
                  </a:lnTo>
                  <a:lnTo>
                    <a:pt x="463383" y="1972504"/>
                  </a:lnTo>
                  <a:lnTo>
                    <a:pt x="418129" y="1948560"/>
                  </a:lnTo>
                  <a:lnTo>
                    <a:pt x="373449" y="1923583"/>
                  </a:lnTo>
                  <a:lnTo>
                    <a:pt x="329360" y="1897583"/>
                  </a:lnTo>
                  <a:lnTo>
                    <a:pt x="285879" y="1870570"/>
                  </a:lnTo>
                  <a:lnTo>
                    <a:pt x="243025" y="1842556"/>
                  </a:lnTo>
                  <a:lnTo>
                    <a:pt x="200813" y="1813550"/>
                  </a:lnTo>
                  <a:lnTo>
                    <a:pt x="159261" y="1783562"/>
                  </a:lnTo>
                  <a:lnTo>
                    <a:pt x="118387" y="1752604"/>
                  </a:lnTo>
                  <a:lnTo>
                    <a:pt x="78207" y="1720686"/>
                  </a:lnTo>
                  <a:lnTo>
                    <a:pt x="38739" y="1687817"/>
                  </a:lnTo>
                  <a:lnTo>
                    <a:pt x="0" y="1654009"/>
                  </a:lnTo>
                  <a:lnTo>
                    <a:pt x="1478026" y="0"/>
                  </a:lnTo>
                  <a:lnTo>
                    <a:pt x="745997" y="2093887"/>
                  </a:lnTo>
                  <a:close/>
                </a:path>
              </a:pathLst>
            </a:custGeom>
            <a:ln w="19050">
              <a:solidFill>
                <a:srgbClr val="FFFFFF"/>
              </a:solidFill>
            </a:ln>
          </p:spPr>
          <p:txBody>
            <a:bodyPr wrap="square" lIns="0" tIns="0" rIns="0" bIns="0" rtlCol="0"/>
            <a:lstStyle/>
            <a:p>
              <a:endParaRPr sz="2700">
                <a:solidFill>
                  <a:schemeClr val="bg1"/>
                </a:solidFill>
              </a:endParaRPr>
            </a:p>
          </p:txBody>
        </p:sp>
        <p:sp>
          <p:nvSpPr>
            <p:cNvPr id="14" name="object 14"/>
            <p:cNvSpPr/>
            <p:nvPr/>
          </p:nvSpPr>
          <p:spPr>
            <a:xfrm>
              <a:off x="3694556" y="4014088"/>
              <a:ext cx="1971039" cy="1654175"/>
            </a:xfrm>
            <a:custGeom>
              <a:avLst/>
              <a:gdLst/>
              <a:ahLst/>
              <a:cxnLst/>
              <a:rect l="l" t="t" r="r" b="b"/>
              <a:pathLst>
                <a:path w="1971039" h="1654175">
                  <a:moveTo>
                    <a:pt x="1970913" y="0"/>
                  </a:moveTo>
                  <a:lnTo>
                    <a:pt x="0" y="1017651"/>
                  </a:lnTo>
                  <a:lnTo>
                    <a:pt x="23767" y="1062435"/>
                  </a:lnTo>
                  <a:lnTo>
                    <a:pt x="48531" y="1106623"/>
                  </a:lnTo>
                  <a:lnTo>
                    <a:pt x="74279" y="1150200"/>
                  </a:lnTo>
                  <a:lnTo>
                    <a:pt x="100998" y="1193150"/>
                  </a:lnTo>
                  <a:lnTo>
                    <a:pt x="128677" y="1235458"/>
                  </a:lnTo>
                  <a:lnTo>
                    <a:pt x="157303" y="1277107"/>
                  </a:lnTo>
                  <a:lnTo>
                    <a:pt x="186862" y="1318084"/>
                  </a:lnTo>
                  <a:lnTo>
                    <a:pt x="217344" y="1358371"/>
                  </a:lnTo>
                  <a:lnTo>
                    <a:pt x="248735" y="1397954"/>
                  </a:lnTo>
                  <a:lnTo>
                    <a:pt x="281023" y="1436817"/>
                  </a:lnTo>
                  <a:lnTo>
                    <a:pt x="314195" y="1474945"/>
                  </a:lnTo>
                  <a:lnTo>
                    <a:pt x="348239" y="1512321"/>
                  </a:lnTo>
                  <a:lnTo>
                    <a:pt x="383143" y="1548932"/>
                  </a:lnTo>
                  <a:lnTo>
                    <a:pt x="418894" y="1584760"/>
                  </a:lnTo>
                  <a:lnTo>
                    <a:pt x="455479" y="1619791"/>
                  </a:lnTo>
                  <a:lnTo>
                    <a:pt x="492887" y="1654009"/>
                  </a:lnTo>
                  <a:lnTo>
                    <a:pt x="1970913" y="0"/>
                  </a:lnTo>
                  <a:close/>
                </a:path>
              </a:pathLst>
            </a:custGeom>
            <a:solidFill>
              <a:srgbClr val="6FAC46"/>
            </a:solidFill>
          </p:spPr>
          <p:txBody>
            <a:bodyPr wrap="square" lIns="0" tIns="0" rIns="0" bIns="0" rtlCol="0"/>
            <a:lstStyle/>
            <a:p>
              <a:endParaRPr sz="2700">
                <a:solidFill>
                  <a:schemeClr val="bg1"/>
                </a:solidFill>
              </a:endParaRPr>
            </a:p>
          </p:txBody>
        </p:sp>
        <p:sp>
          <p:nvSpPr>
            <p:cNvPr id="15" name="object 15"/>
            <p:cNvSpPr/>
            <p:nvPr/>
          </p:nvSpPr>
          <p:spPr>
            <a:xfrm>
              <a:off x="3694556" y="4014088"/>
              <a:ext cx="1971039" cy="1654175"/>
            </a:xfrm>
            <a:custGeom>
              <a:avLst/>
              <a:gdLst/>
              <a:ahLst/>
              <a:cxnLst/>
              <a:rect l="l" t="t" r="r" b="b"/>
              <a:pathLst>
                <a:path w="1971039" h="1654175">
                  <a:moveTo>
                    <a:pt x="492887" y="1654009"/>
                  </a:moveTo>
                  <a:lnTo>
                    <a:pt x="455479" y="1619791"/>
                  </a:lnTo>
                  <a:lnTo>
                    <a:pt x="418894" y="1584760"/>
                  </a:lnTo>
                  <a:lnTo>
                    <a:pt x="383143" y="1548932"/>
                  </a:lnTo>
                  <a:lnTo>
                    <a:pt x="348239" y="1512321"/>
                  </a:lnTo>
                  <a:lnTo>
                    <a:pt x="314195" y="1474945"/>
                  </a:lnTo>
                  <a:lnTo>
                    <a:pt x="281023" y="1436817"/>
                  </a:lnTo>
                  <a:lnTo>
                    <a:pt x="248735" y="1397954"/>
                  </a:lnTo>
                  <a:lnTo>
                    <a:pt x="217344" y="1358371"/>
                  </a:lnTo>
                  <a:lnTo>
                    <a:pt x="186862" y="1318084"/>
                  </a:lnTo>
                  <a:lnTo>
                    <a:pt x="157303" y="1277107"/>
                  </a:lnTo>
                  <a:lnTo>
                    <a:pt x="128677" y="1235458"/>
                  </a:lnTo>
                  <a:lnTo>
                    <a:pt x="100998" y="1193150"/>
                  </a:lnTo>
                  <a:lnTo>
                    <a:pt x="74279" y="1150200"/>
                  </a:lnTo>
                  <a:lnTo>
                    <a:pt x="48531" y="1106623"/>
                  </a:lnTo>
                  <a:lnTo>
                    <a:pt x="23767" y="1062435"/>
                  </a:lnTo>
                  <a:lnTo>
                    <a:pt x="0" y="1017651"/>
                  </a:lnTo>
                  <a:lnTo>
                    <a:pt x="1970913" y="0"/>
                  </a:lnTo>
                  <a:lnTo>
                    <a:pt x="492887" y="1654009"/>
                  </a:lnTo>
                  <a:close/>
                </a:path>
              </a:pathLst>
            </a:custGeom>
            <a:ln w="19050">
              <a:solidFill>
                <a:srgbClr val="FFFFFF"/>
              </a:solidFill>
            </a:ln>
          </p:spPr>
          <p:txBody>
            <a:bodyPr wrap="square" lIns="0" tIns="0" rIns="0" bIns="0" rtlCol="0"/>
            <a:lstStyle/>
            <a:p>
              <a:endParaRPr sz="2700">
                <a:solidFill>
                  <a:schemeClr val="bg1"/>
                </a:solidFill>
              </a:endParaRPr>
            </a:p>
          </p:txBody>
        </p:sp>
        <p:pic>
          <p:nvPicPr>
            <p:cNvPr id="16" name="object 16"/>
            <p:cNvPicPr/>
            <p:nvPr/>
          </p:nvPicPr>
          <p:blipFill>
            <a:blip r:embed="rId3" cstate="print"/>
            <a:stretch>
              <a:fillRect/>
            </a:stretch>
          </p:blipFill>
          <p:spPr>
            <a:xfrm>
              <a:off x="3437408" y="1786508"/>
              <a:ext cx="2237586" cy="3947083"/>
            </a:xfrm>
            <a:prstGeom prst="rect">
              <a:avLst/>
            </a:prstGeom>
          </p:spPr>
        </p:pic>
      </p:grpSp>
      <p:sp>
        <p:nvSpPr>
          <p:cNvPr id="17" name="object 17"/>
          <p:cNvSpPr txBox="1"/>
          <p:nvPr/>
        </p:nvSpPr>
        <p:spPr>
          <a:xfrm>
            <a:off x="8750998" y="3843908"/>
            <a:ext cx="2005013" cy="469680"/>
          </a:xfrm>
          <a:prstGeom prst="rect">
            <a:avLst/>
          </a:prstGeom>
        </p:spPr>
        <p:txBody>
          <a:bodyPr vert="horz" wrap="square" lIns="0" tIns="33338" rIns="0" bIns="0" rtlCol="0">
            <a:spAutoFit/>
          </a:bodyPr>
          <a:lstStyle/>
          <a:p>
            <a:pPr marL="734376" marR="7620" indent="-716280">
              <a:lnSpc>
                <a:spcPts val="1725"/>
              </a:lnSpc>
              <a:spcBef>
                <a:spcPts val="263"/>
              </a:spcBef>
            </a:pPr>
            <a:r>
              <a:rPr sz="1500" dirty="0">
                <a:solidFill>
                  <a:schemeClr val="bg1"/>
                </a:solidFill>
                <a:latin typeface="Arial"/>
                <a:cs typeface="Arial"/>
              </a:rPr>
              <a:t>Respiratory</a:t>
            </a:r>
            <a:r>
              <a:rPr sz="1500" spc="-83" dirty="0">
                <a:solidFill>
                  <a:schemeClr val="bg1"/>
                </a:solidFill>
                <a:latin typeface="Arial"/>
                <a:cs typeface="Arial"/>
              </a:rPr>
              <a:t> </a:t>
            </a:r>
            <a:r>
              <a:rPr sz="1500" spc="-15" dirty="0">
                <a:solidFill>
                  <a:schemeClr val="bg1"/>
                </a:solidFill>
                <a:latin typeface="Arial"/>
                <a:cs typeface="Arial"/>
              </a:rPr>
              <a:t>Therapists, 16.8%</a:t>
            </a:r>
            <a:endParaRPr sz="1500">
              <a:solidFill>
                <a:schemeClr val="bg1"/>
              </a:solidFill>
              <a:latin typeface="Arial"/>
              <a:cs typeface="Arial"/>
            </a:endParaRPr>
          </a:p>
        </p:txBody>
      </p:sp>
      <p:sp>
        <p:nvSpPr>
          <p:cNvPr id="22" name="object 22"/>
          <p:cNvSpPr txBox="1"/>
          <p:nvPr/>
        </p:nvSpPr>
        <p:spPr>
          <a:xfrm>
            <a:off x="9562720" y="8732068"/>
            <a:ext cx="8165783" cy="230832"/>
          </a:xfrm>
          <a:prstGeom prst="rect">
            <a:avLst/>
          </a:prstGeom>
        </p:spPr>
        <p:txBody>
          <a:bodyPr vert="horz" wrap="square" lIns="0" tIns="0" rIns="0" bIns="0" rtlCol="0">
            <a:spAutoFit/>
          </a:bodyPr>
          <a:lstStyle/>
          <a:p>
            <a:pPr marL="2521268">
              <a:spcBef>
                <a:spcPts val="98"/>
              </a:spcBef>
            </a:pPr>
            <a:r>
              <a:rPr sz="1500" i="1" dirty="0">
                <a:solidFill>
                  <a:schemeClr val="bg1"/>
                </a:solidFill>
                <a:latin typeface="Times New Roman"/>
                <a:cs typeface="Times New Roman"/>
              </a:rPr>
              <a:t>Source:</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SIA’s</a:t>
            </a:r>
            <a:r>
              <a:rPr sz="1500" i="1" spc="-53" dirty="0">
                <a:solidFill>
                  <a:schemeClr val="bg1"/>
                </a:solidFill>
                <a:latin typeface="Times New Roman"/>
                <a:cs typeface="Times New Roman"/>
              </a:rPr>
              <a:t> </a:t>
            </a:r>
            <a:r>
              <a:rPr sz="1500" i="1" dirty="0">
                <a:solidFill>
                  <a:schemeClr val="bg1"/>
                </a:solidFill>
                <a:latin typeface="Times New Roman"/>
                <a:cs typeface="Times New Roman"/>
              </a:rPr>
              <a:t>US</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Allied</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Healthcare</a:t>
            </a:r>
            <a:r>
              <a:rPr sz="1500" i="1" spc="-23" dirty="0">
                <a:solidFill>
                  <a:schemeClr val="bg1"/>
                </a:solidFill>
                <a:latin typeface="Times New Roman"/>
                <a:cs typeface="Times New Roman"/>
              </a:rPr>
              <a:t> </a:t>
            </a:r>
            <a:r>
              <a:rPr sz="1500" i="1" dirty="0">
                <a:solidFill>
                  <a:schemeClr val="bg1"/>
                </a:solidFill>
                <a:latin typeface="Times New Roman"/>
                <a:cs typeface="Times New Roman"/>
              </a:rPr>
              <a:t>Staffing</a:t>
            </a:r>
            <a:r>
              <a:rPr sz="1500" i="1" spc="-68" dirty="0">
                <a:solidFill>
                  <a:schemeClr val="bg1"/>
                </a:solidFill>
                <a:latin typeface="Times New Roman"/>
                <a:cs typeface="Times New Roman"/>
              </a:rPr>
              <a:t> </a:t>
            </a:r>
            <a:r>
              <a:rPr sz="1500" i="1" dirty="0">
                <a:solidFill>
                  <a:schemeClr val="bg1"/>
                </a:solidFill>
                <a:latin typeface="Times New Roman"/>
                <a:cs typeface="Times New Roman"/>
              </a:rPr>
              <a:t>Benchmarking</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Survey,</a:t>
            </a:r>
            <a:r>
              <a:rPr sz="1500" i="1" spc="-23" dirty="0">
                <a:solidFill>
                  <a:schemeClr val="bg1"/>
                </a:solidFill>
                <a:latin typeface="Times New Roman"/>
                <a:cs typeface="Times New Roman"/>
              </a:rPr>
              <a:t> </a:t>
            </a:r>
            <a:r>
              <a:rPr sz="1500" i="1" spc="-30" dirty="0">
                <a:solidFill>
                  <a:schemeClr val="bg1"/>
                </a:solidFill>
                <a:latin typeface="Times New Roman"/>
                <a:cs typeface="Times New Roman"/>
              </a:rPr>
              <a:t>2023</a:t>
            </a:r>
            <a:endParaRPr sz="1500" dirty="0">
              <a:solidFill>
                <a:schemeClr val="bg1"/>
              </a:solidFill>
              <a:latin typeface="Times New Roman"/>
              <a:cs typeface="Times New Roman"/>
            </a:endParaRPr>
          </a:p>
        </p:txBody>
      </p:sp>
      <p:sp>
        <p:nvSpPr>
          <p:cNvPr id="18" name="object 18"/>
          <p:cNvSpPr txBox="1"/>
          <p:nvPr/>
        </p:nvSpPr>
        <p:spPr>
          <a:xfrm>
            <a:off x="9385935" y="5872925"/>
            <a:ext cx="2373630" cy="469680"/>
          </a:xfrm>
          <a:prstGeom prst="rect">
            <a:avLst/>
          </a:prstGeom>
        </p:spPr>
        <p:txBody>
          <a:bodyPr vert="horz" wrap="square" lIns="0" tIns="33338" rIns="0" bIns="0" rtlCol="0">
            <a:spAutoFit/>
          </a:bodyPr>
          <a:lstStyle/>
          <a:p>
            <a:pPr marL="917258" marR="7620" indent="-899160">
              <a:lnSpc>
                <a:spcPts val="1725"/>
              </a:lnSpc>
              <a:spcBef>
                <a:spcPts val="263"/>
              </a:spcBef>
            </a:pPr>
            <a:r>
              <a:rPr sz="1500" dirty="0">
                <a:solidFill>
                  <a:schemeClr val="bg1"/>
                </a:solidFill>
                <a:latin typeface="Arial"/>
                <a:cs typeface="Arial"/>
              </a:rPr>
              <a:t>Rad/MRI/CT</a:t>
            </a:r>
            <a:r>
              <a:rPr sz="1500" spc="-30" dirty="0">
                <a:solidFill>
                  <a:schemeClr val="bg1"/>
                </a:solidFill>
                <a:latin typeface="Arial"/>
                <a:cs typeface="Arial"/>
              </a:rPr>
              <a:t> </a:t>
            </a:r>
            <a:r>
              <a:rPr sz="1500" spc="-15" dirty="0">
                <a:solidFill>
                  <a:schemeClr val="bg1"/>
                </a:solidFill>
                <a:latin typeface="Arial"/>
                <a:cs typeface="Arial"/>
              </a:rPr>
              <a:t>Technologists, 16.1%</a:t>
            </a:r>
            <a:endParaRPr sz="1500">
              <a:solidFill>
                <a:schemeClr val="bg1"/>
              </a:solidFill>
              <a:latin typeface="Arial"/>
              <a:cs typeface="Arial"/>
            </a:endParaRPr>
          </a:p>
        </p:txBody>
      </p:sp>
      <p:sp>
        <p:nvSpPr>
          <p:cNvPr id="19" name="object 19"/>
          <p:cNvSpPr txBox="1"/>
          <p:nvPr/>
        </p:nvSpPr>
        <p:spPr>
          <a:xfrm>
            <a:off x="9199055" y="7573137"/>
            <a:ext cx="2003108" cy="467757"/>
          </a:xfrm>
          <a:prstGeom prst="rect">
            <a:avLst/>
          </a:prstGeom>
        </p:spPr>
        <p:txBody>
          <a:bodyPr vert="horz" wrap="square" lIns="0" tIns="31433" rIns="0" bIns="0" rtlCol="0">
            <a:spAutoFit/>
          </a:bodyPr>
          <a:lstStyle/>
          <a:p>
            <a:pPr marL="734376" marR="7620" indent="-716280">
              <a:lnSpc>
                <a:spcPts val="1740"/>
              </a:lnSpc>
              <a:spcBef>
                <a:spcPts val="248"/>
              </a:spcBef>
            </a:pPr>
            <a:r>
              <a:rPr sz="1500" dirty="0">
                <a:solidFill>
                  <a:schemeClr val="bg1"/>
                </a:solidFill>
                <a:latin typeface="Arial"/>
                <a:cs typeface="Arial"/>
              </a:rPr>
              <a:t>Surgical</a:t>
            </a:r>
            <a:r>
              <a:rPr sz="1500" spc="-60" dirty="0">
                <a:solidFill>
                  <a:schemeClr val="bg1"/>
                </a:solidFill>
                <a:latin typeface="Arial"/>
                <a:cs typeface="Arial"/>
              </a:rPr>
              <a:t> </a:t>
            </a:r>
            <a:r>
              <a:rPr sz="1500" spc="-15" dirty="0">
                <a:solidFill>
                  <a:schemeClr val="bg1"/>
                </a:solidFill>
                <a:latin typeface="Arial"/>
                <a:cs typeface="Arial"/>
              </a:rPr>
              <a:t>Technologists, 11.8%</a:t>
            </a:r>
            <a:endParaRPr sz="1500">
              <a:solidFill>
                <a:schemeClr val="bg1"/>
              </a:solidFill>
              <a:latin typeface="Arial"/>
              <a:cs typeface="Arial"/>
            </a:endParaRPr>
          </a:p>
        </p:txBody>
      </p:sp>
      <p:sp>
        <p:nvSpPr>
          <p:cNvPr id="20" name="object 20"/>
          <p:cNvSpPr txBox="1"/>
          <p:nvPr/>
        </p:nvSpPr>
        <p:spPr>
          <a:xfrm>
            <a:off x="7585139" y="8673693"/>
            <a:ext cx="1792605" cy="469680"/>
          </a:xfrm>
          <a:prstGeom prst="rect">
            <a:avLst/>
          </a:prstGeom>
        </p:spPr>
        <p:txBody>
          <a:bodyPr vert="horz" wrap="square" lIns="0" tIns="33338" rIns="0" bIns="0" rtlCol="0">
            <a:spAutoFit/>
          </a:bodyPr>
          <a:lstStyle/>
          <a:p>
            <a:pPr marL="19050" marR="7620" indent="65723">
              <a:lnSpc>
                <a:spcPts val="1725"/>
              </a:lnSpc>
              <a:spcBef>
                <a:spcPts val="263"/>
              </a:spcBef>
            </a:pPr>
            <a:r>
              <a:rPr sz="1500" dirty="0">
                <a:solidFill>
                  <a:schemeClr val="bg1"/>
                </a:solidFill>
                <a:latin typeface="Arial"/>
                <a:cs typeface="Arial"/>
              </a:rPr>
              <a:t>Clinical</a:t>
            </a:r>
            <a:r>
              <a:rPr sz="1500" spc="-60" dirty="0">
                <a:solidFill>
                  <a:schemeClr val="bg1"/>
                </a:solidFill>
                <a:latin typeface="Arial"/>
                <a:cs typeface="Arial"/>
              </a:rPr>
              <a:t> </a:t>
            </a:r>
            <a:r>
              <a:rPr sz="1500" spc="-15" dirty="0">
                <a:solidFill>
                  <a:schemeClr val="bg1"/>
                </a:solidFill>
                <a:latin typeface="Arial"/>
                <a:cs typeface="Arial"/>
              </a:rPr>
              <a:t>lab/Medical </a:t>
            </a:r>
            <a:r>
              <a:rPr sz="1500" dirty="0">
                <a:solidFill>
                  <a:schemeClr val="bg1"/>
                </a:solidFill>
                <a:latin typeface="Arial"/>
                <a:cs typeface="Arial"/>
              </a:rPr>
              <a:t>technologists,</a:t>
            </a:r>
            <a:r>
              <a:rPr sz="1500" spc="-45" dirty="0">
                <a:solidFill>
                  <a:schemeClr val="bg1"/>
                </a:solidFill>
                <a:latin typeface="Arial"/>
                <a:cs typeface="Arial"/>
              </a:rPr>
              <a:t> </a:t>
            </a:r>
            <a:r>
              <a:rPr sz="1500" spc="-30" dirty="0">
                <a:solidFill>
                  <a:schemeClr val="bg1"/>
                </a:solidFill>
                <a:latin typeface="Arial"/>
                <a:cs typeface="Arial"/>
              </a:rPr>
              <a:t>10.6%</a:t>
            </a:r>
            <a:endParaRPr sz="1500">
              <a:solidFill>
                <a:schemeClr val="bg1"/>
              </a:solidFill>
              <a:latin typeface="Arial"/>
              <a:cs typeface="Arial"/>
            </a:endParaRPr>
          </a:p>
        </p:txBody>
      </p:sp>
      <p:sp>
        <p:nvSpPr>
          <p:cNvPr id="21" name="object 21"/>
          <p:cNvSpPr txBox="1"/>
          <p:nvPr/>
        </p:nvSpPr>
        <p:spPr>
          <a:xfrm>
            <a:off x="5623750" y="4992242"/>
            <a:ext cx="2448878" cy="249107"/>
          </a:xfrm>
          <a:prstGeom prst="rect">
            <a:avLst/>
          </a:prstGeom>
        </p:spPr>
        <p:txBody>
          <a:bodyPr vert="horz" wrap="square" lIns="0" tIns="18098" rIns="0" bIns="0" rtlCol="0">
            <a:spAutoFit/>
          </a:bodyPr>
          <a:lstStyle/>
          <a:p>
            <a:pPr marL="19050">
              <a:spcBef>
                <a:spcPts val="143"/>
              </a:spcBef>
            </a:pPr>
            <a:r>
              <a:rPr sz="1500" dirty="0">
                <a:solidFill>
                  <a:schemeClr val="bg1"/>
                </a:solidFill>
                <a:latin typeface="Arial"/>
                <a:cs typeface="Arial"/>
              </a:rPr>
              <a:t>All</a:t>
            </a:r>
            <a:r>
              <a:rPr sz="1500" spc="-30" dirty="0">
                <a:solidFill>
                  <a:schemeClr val="bg1"/>
                </a:solidFill>
                <a:latin typeface="Arial"/>
                <a:cs typeface="Arial"/>
              </a:rPr>
              <a:t> </a:t>
            </a:r>
            <a:r>
              <a:rPr sz="1500" dirty="0">
                <a:solidFill>
                  <a:schemeClr val="bg1"/>
                </a:solidFill>
                <a:latin typeface="Arial"/>
                <a:cs typeface="Arial"/>
              </a:rPr>
              <a:t>other</a:t>
            </a:r>
            <a:r>
              <a:rPr sz="1500" spc="-23" dirty="0">
                <a:solidFill>
                  <a:schemeClr val="bg1"/>
                </a:solidFill>
                <a:latin typeface="Arial"/>
                <a:cs typeface="Arial"/>
              </a:rPr>
              <a:t> </a:t>
            </a:r>
            <a:r>
              <a:rPr sz="1500" dirty="0">
                <a:solidFill>
                  <a:schemeClr val="bg1"/>
                </a:solidFill>
                <a:latin typeface="Arial"/>
                <a:cs typeface="Arial"/>
              </a:rPr>
              <a:t>allied</a:t>
            </a:r>
            <a:r>
              <a:rPr sz="1500" spc="-30" dirty="0">
                <a:solidFill>
                  <a:schemeClr val="bg1"/>
                </a:solidFill>
                <a:latin typeface="Arial"/>
                <a:cs typeface="Arial"/>
              </a:rPr>
              <a:t> </a:t>
            </a:r>
            <a:r>
              <a:rPr sz="1500" dirty="0">
                <a:solidFill>
                  <a:schemeClr val="bg1"/>
                </a:solidFill>
                <a:latin typeface="Arial"/>
                <a:cs typeface="Arial"/>
              </a:rPr>
              <a:t>health, </a:t>
            </a:r>
            <a:r>
              <a:rPr sz="1500" spc="-15" dirty="0">
                <a:solidFill>
                  <a:schemeClr val="bg1"/>
                </a:solidFill>
                <a:latin typeface="Arial"/>
                <a:cs typeface="Arial"/>
              </a:rPr>
              <a:t>32.6%</a:t>
            </a:r>
            <a:endParaRPr sz="1500">
              <a:solidFill>
                <a:schemeClr val="bg1"/>
              </a:solidFill>
              <a:latin typeface="Arial"/>
              <a:cs typeface="Arial"/>
            </a:endParaRPr>
          </a:p>
        </p:txBody>
      </p:sp>
      <p:sp>
        <p:nvSpPr>
          <p:cNvPr id="23" name="object 3">
            <a:extLst>
              <a:ext uri="{FF2B5EF4-FFF2-40B4-BE49-F238E27FC236}">
                <a16:creationId xmlns:a16="http://schemas.microsoft.com/office/drawing/2014/main" id="{4DE68A2E-8FE8-C70D-557E-858A2336EEF0}"/>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sp>
        <p:nvSpPr>
          <p:cNvPr id="24" name="object 2">
            <a:extLst>
              <a:ext uri="{FF2B5EF4-FFF2-40B4-BE49-F238E27FC236}">
                <a16:creationId xmlns:a16="http://schemas.microsoft.com/office/drawing/2014/main" id="{D9E0FBAE-AA76-8B6C-8B6E-E86443769E01}"/>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25" name="object 4">
            <a:extLst>
              <a:ext uri="{FF2B5EF4-FFF2-40B4-BE49-F238E27FC236}">
                <a16:creationId xmlns:a16="http://schemas.microsoft.com/office/drawing/2014/main" id="{6D8D481A-51EB-4F60-1DD3-672A26E94B3E}"/>
              </a:ext>
            </a:extLst>
          </p:cNvPr>
          <p:cNvPicPr/>
          <p:nvPr/>
        </p:nvPicPr>
        <p:blipFill>
          <a:blip r:embed="rId4" cstate="print"/>
          <a:stretch>
            <a:fillRect/>
          </a:stretch>
        </p:blipFill>
        <p:spPr>
          <a:xfrm>
            <a:off x="914400" y="9721182"/>
            <a:ext cx="3479292" cy="17830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36239" y="640079"/>
            <a:ext cx="2194560" cy="1273301"/>
          </a:xfrm>
          <a:prstGeom prst="rect">
            <a:avLst/>
          </a:prstGeom>
        </p:spPr>
      </p:pic>
      <p:sp>
        <p:nvSpPr>
          <p:cNvPr id="3" name="object 3"/>
          <p:cNvSpPr txBox="1">
            <a:spLocks noGrp="1"/>
          </p:cNvSpPr>
          <p:nvPr>
            <p:ph type="title" idx="4294967295"/>
          </p:nvPr>
        </p:nvSpPr>
        <p:spPr>
          <a:xfrm>
            <a:off x="457201" y="868876"/>
            <a:ext cx="14014450" cy="1038225"/>
          </a:xfrm>
          <a:prstGeom prst="rect">
            <a:avLst/>
          </a:prstGeom>
        </p:spPr>
        <p:txBody>
          <a:bodyPr vert="horz" wrap="square" lIns="0" tIns="22860" rIns="0" bIns="0" rtlCol="0" anchor="ctr">
            <a:spAutoFit/>
          </a:bodyPr>
          <a:lstStyle/>
          <a:p>
            <a:pPr marL="19050" algn="l">
              <a:lnSpc>
                <a:spcPct val="100000"/>
              </a:lnSpc>
              <a:spcBef>
                <a:spcPts val="180"/>
              </a:spcBef>
            </a:pPr>
            <a:r>
              <a:rPr dirty="0">
                <a:solidFill>
                  <a:schemeClr val="bg1"/>
                </a:solidFill>
              </a:rPr>
              <a:t>Majority</a:t>
            </a:r>
            <a:r>
              <a:rPr spc="-15" dirty="0">
                <a:solidFill>
                  <a:schemeClr val="bg1"/>
                </a:solidFill>
              </a:rPr>
              <a:t> </a:t>
            </a:r>
            <a:r>
              <a:rPr dirty="0">
                <a:solidFill>
                  <a:schemeClr val="bg1"/>
                </a:solidFill>
              </a:rPr>
              <a:t>of</a:t>
            </a:r>
            <a:r>
              <a:rPr spc="-23" dirty="0">
                <a:solidFill>
                  <a:schemeClr val="bg1"/>
                </a:solidFill>
              </a:rPr>
              <a:t> </a:t>
            </a:r>
            <a:r>
              <a:rPr dirty="0">
                <a:solidFill>
                  <a:schemeClr val="bg1"/>
                </a:solidFill>
              </a:rPr>
              <a:t>Allied</a:t>
            </a:r>
            <a:r>
              <a:rPr spc="-8" dirty="0">
                <a:solidFill>
                  <a:schemeClr val="bg1"/>
                </a:solidFill>
              </a:rPr>
              <a:t> </a:t>
            </a:r>
            <a:r>
              <a:rPr dirty="0">
                <a:solidFill>
                  <a:schemeClr val="bg1"/>
                </a:solidFill>
              </a:rPr>
              <a:t>Occupations</a:t>
            </a:r>
            <a:r>
              <a:rPr spc="15" dirty="0">
                <a:solidFill>
                  <a:schemeClr val="bg1"/>
                </a:solidFill>
              </a:rPr>
              <a:t> </a:t>
            </a:r>
            <a:r>
              <a:rPr spc="-30" dirty="0">
                <a:solidFill>
                  <a:schemeClr val="bg1"/>
                </a:solidFill>
              </a:rPr>
              <a:t>Grew</a:t>
            </a:r>
          </a:p>
        </p:txBody>
      </p:sp>
      <p:sp>
        <p:nvSpPr>
          <p:cNvPr id="4" name="object 4"/>
          <p:cNvSpPr txBox="1"/>
          <p:nvPr/>
        </p:nvSpPr>
        <p:spPr>
          <a:xfrm>
            <a:off x="2483739" y="2138096"/>
            <a:ext cx="8075295" cy="387607"/>
          </a:xfrm>
          <a:prstGeom prst="rect">
            <a:avLst/>
          </a:prstGeom>
        </p:spPr>
        <p:txBody>
          <a:bodyPr vert="horz" wrap="square" lIns="0" tIns="18098" rIns="0" bIns="0" rtlCol="0">
            <a:spAutoFit/>
          </a:bodyPr>
          <a:lstStyle/>
          <a:p>
            <a:pPr marL="19050">
              <a:spcBef>
                <a:spcPts val="143"/>
              </a:spcBef>
            </a:pPr>
            <a:r>
              <a:rPr sz="2400" i="1" dirty="0">
                <a:solidFill>
                  <a:schemeClr val="bg1"/>
                </a:solidFill>
                <a:latin typeface="Arial"/>
                <a:cs typeface="Arial"/>
              </a:rPr>
              <a:t>Allied</a:t>
            </a:r>
            <a:r>
              <a:rPr sz="2400" i="1" spc="-83" dirty="0">
                <a:solidFill>
                  <a:schemeClr val="bg1"/>
                </a:solidFill>
                <a:latin typeface="Arial"/>
                <a:cs typeface="Arial"/>
              </a:rPr>
              <a:t> </a:t>
            </a:r>
            <a:r>
              <a:rPr sz="2400" i="1" dirty="0">
                <a:solidFill>
                  <a:schemeClr val="bg1"/>
                </a:solidFill>
                <a:latin typeface="Arial"/>
                <a:cs typeface="Arial"/>
              </a:rPr>
              <a:t>healthcare</a:t>
            </a:r>
            <a:r>
              <a:rPr sz="2400" i="1" spc="-15" dirty="0">
                <a:solidFill>
                  <a:schemeClr val="bg1"/>
                </a:solidFill>
                <a:latin typeface="Arial"/>
                <a:cs typeface="Arial"/>
              </a:rPr>
              <a:t> </a:t>
            </a:r>
            <a:r>
              <a:rPr sz="2400" i="1" dirty="0">
                <a:solidFill>
                  <a:schemeClr val="bg1"/>
                </a:solidFill>
                <a:latin typeface="Arial"/>
                <a:cs typeface="Arial"/>
              </a:rPr>
              <a:t>revenue</a:t>
            </a:r>
            <a:r>
              <a:rPr sz="2400" i="1" spc="-15" dirty="0">
                <a:solidFill>
                  <a:schemeClr val="bg1"/>
                </a:solidFill>
                <a:latin typeface="Arial"/>
                <a:cs typeface="Arial"/>
              </a:rPr>
              <a:t> </a:t>
            </a:r>
            <a:r>
              <a:rPr sz="2400" i="1" dirty="0">
                <a:solidFill>
                  <a:schemeClr val="bg1"/>
                </a:solidFill>
                <a:latin typeface="Arial"/>
                <a:cs typeface="Arial"/>
              </a:rPr>
              <a:t>occupational</a:t>
            </a:r>
            <a:r>
              <a:rPr sz="2400" i="1" spc="-45" dirty="0">
                <a:solidFill>
                  <a:schemeClr val="bg1"/>
                </a:solidFill>
                <a:latin typeface="Arial"/>
                <a:cs typeface="Arial"/>
              </a:rPr>
              <a:t> </a:t>
            </a:r>
            <a:r>
              <a:rPr sz="2400" i="1" dirty="0">
                <a:solidFill>
                  <a:schemeClr val="bg1"/>
                </a:solidFill>
                <a:latin typeface="Arial"/>
                <a:cs typeface="Arial"/>
              </a:rPr>
              <a:t>change,</a:t>
            </a:r>
            <a:r>
              <a:rPr sz="2400" i="1" spc="-30" dirty="0">
                <a:solidFill>
                  <a:schemeClr val="bg1"/>
                </a:solidFill>
                <a:latin typeface="Arial"/>
                <a:cs typeface="Arial"/>
              </a:rPr>
              <a:t> </a:t>
            </a:r>
            <a:r>
              <a:rPr sz="2400" i="1" spc="-15" dirty="0">
                <a:solidFill>
                  <a:schemeClr val="bg1"/>
                </a:solidFill>
                <a:latin typeface="Arial"/>
                <a:cs typeface="Arial"/>
              </a:rPr>
              <a:t>1H22-</a:t>
            </a:r>
            <a:r>
              <a:rPr sz="2400" i="1" spc="-30" dirty="0">
                <a:solidFill>
                  <a:schemeClr val="bg1"/>
                </a:solidFill>
                <a:latin typeface="Arial"/>
                <a:cs typeface="Arial"/>
              </a:rPr>
              <a:t>1H23</a:t>
            </a:r>
            <a:endParaRPr sz="2400">
              <a:solidFill>
                <a:schemeClr val="bg1"/>
              </a:solidFill>
              <a:latin typeface="Arial"/>
              <a:cs typeface="Arial"/>
            </a:endParaRPr>
          </a:p>
        </p:txBody>
      </p:sp>
      <p:grpSp>
        <p:nvGrpSpPr>
          <p:cNvPr id="5" name="object 5"/>
          <p:cNvGrpSpPr/>
          <p:nvPr/>
        </p:nvGrpSpPr>
        <p:grpSpPr>
          <a:xfrm>
            <a:off x="7358633" y="2697481"/>
            <a:ext cx="8010525" cy="6803708"/>
            <a:chOff x="4905755" y="1798320"/>
            <a:chExt cx="5340350" cy="4535805"/>
          </a:xfrm>
        </p:grpSpPr>
        <p:sp>
          <p:nvSpPr>
            <p:cNvPr id="6" name="object 6"/>
            <p:cNvSpPr/>
            <p:nvPr/>
          </p:nvSpPr>
          <p:spPr>
            <a:xfrm>
              <a:off x="4905756" y="1880615"/>
              <a:ext cx="5340350" cy="4371340"/>
            </a:xfrm>
            <a:custGeom>
              <a:avLst/>
              <a:gdLst/>
              <a:ahLst/>
              <a:cxnLst/>
              <a:rect l="l" t="t" r="r" b="b"/>
              <a:pathLst>
                <a:path w="5340350" h="4371340">
                  <a:moveTo>
                    <a:pt x="1264920" y="4282440"/>
                  </a:moveTo>
                  <a:lnTo>
                    <a:pt x="0" y="4282440"/>
                  </a:lnTo>
                  <a:lnTo>
                    <a:pt x="0" y="4370832"/>
                  </a:lnTo>
                  <a:lnTo>
                    <a:pt x="1264920" y="4370832"/>
                  </a:lnTo>
                  <a:lnTo>
                    <a:pt x="1264920" y="4282440"/>
                  </a:lnTo>
                  <a:close/>
                </a:path>
                <a:path w="5340350" h="4371340">
                  <a:moveTo>
                    <a:pt x="1264920" y="4029456"/>
                  </a:moveTo>
                  <a:lnTo>
                    <a:pt x="111252" y="4029456"/>
                  </a:lnTo>
                  <a:lnTo>
                    <a:pt x="111252" y="4119372"/>
                  </a:lnTo>
                  <a:lnTo>
                    <a:pt x="1264920" y="4119372"/>
                  </a:lnTo>
                  <a:lnTo>
                    <a:pt x="1264920" y="4029456"/>
                  </a:lnTo>
                  <a:close/>
                </a:path>
                <a:path w="5340350" h="4371340">
                  <a:moveTo>
                    <a:pt x="1264920" y="3777996"/>
                  </a:moveTo>
                  <a:lnTo>
                    <a:pt x="618744" y="3777996"/>
                  </a:lnTo>
                  <a:lnTo>
                    <a:pt x="618744" y="3867912"/>
                  </a:lnTo>
                  <a:lnTo>
                    <a:pt x="1264920" y="3867912"/>
                  </a:lnTo>
                  <a:lnTo>
                    <a:pt x="1264920" y="3777996"/>
                  </a:lnTo>
                  <a:close/>
                </a:path>
                <a:path w="5340350" h="4371340">
                  <a:moveTo>
                    <a:pt x="1264920" y="3526536"/>
                  </a:moveTo>
                  <a:lnTo>
                    <a:pt x="757428" y="3526536"/>
                  </a:lnTo>
                  <a:lnTo>
                    <a:pt x="757428" y="3614928"/>
                  </a:lnTo>
                  <a:lnTo>
                    <a:pt x="1264920" y="3614928"/>
                  </a:lnTo>
                  <a:lnTo>
                    <a:pt x="1264920" y="3526536"/>
                  </a:lnTo>
                  <a:close/>
                </a:path>
                <a:path w="5340350" h="4371340">
                  <a:moveTo>
                    <a:pt x="1274064" y="3273552"/>
                  </a:moveTo>
                  <a:lnTo>
                    <a:pt x="1264920" y="3273552"/>
                  </a:lnTo>
                  <a:lnTo>
                    <a:pt x="1264920" y="3363468"/>
                  </a:lnTo>
                  <a:lnTo>
                    <a:pt x="1274064" y="3363468"/>
                  </a:lnTo>
                  <a:lnTo>
                    <a:pt x="1274064" y="3273552"/>
                  </a:lnTo>
                  <a:close/>
                </a:path>
                <a:path w="5340350" h="4371340">
                  <a:moveTo>
                    <a:pt x="1517904" y="3022092"/>
                  </a:moveTo>
                  <a:lnTo>
                    <a:pt x="1264920" y="3022092"/>
                  </a:lnTo>
                  <a:lnTo>
                    <a:pt x="1264920" y="3112008"/>
                  </a:lnTo>
                  <a:lnTo>
                    <a:pt x="1517904" y="3112008"/>
                  </a:lnTo>
                  <a:lnTo>
                    <a:pt x="1517904" y="3022092"/>
                  </a:lnTo>
                  <a:close/>
                </a:path>
                <a:path w="5340350" h="4371340">
                  <a:moveTo>
                    <a:pt x="1706867" y="2770632"/>
                  </a:moveTo>
                  <a:lnTo>
                    <a:pt x="1264920" y="2770632"/>
                  </a:lnTo>
                  <a:lnTo>
                    <a:pt x="1264920" y="2859024"/>
                  </a:lnTo>
                  <a:lnTo>
                    <a:pt x="1706867" y="2859024"/>
                  </a:lnTo>
                  <a:lnTo>
                    <a:pt x="1706867" y="2770632"/>
                  </a:lnTo>
                  <a:close/>
                </a:path>
                <a:path w="5340350" h="4371340">
                  <a:moveTo>
                    <a:pt x="1879092" y="2519172"/>
                  </a:moveTo>
                  <a:lnTo>
                    <a:pt x="1264920" y="2519172"/>
                  </a:lnTo>
                  <a:lnTo>
                    <a:pt x="1264920" y="2607564"/>
                  </a:lnTo>
                  <a:lnTo>
                    <a:pt x="1879092" y="2607564"/>
                  </a:lnTo>
                  <a:lnTo>
                    <a:pt x="1879092" y="2519172"/>
                  </a:lnTo>
                  <a:close/>
                </a:path>
                <a:path w="5340350" h="4371340">
                  <a:moveTo>
                    <a:pt x="2081784" y="2266188"/>
                  </a:moveTo>
                  <a:lnTo>
                    <a:pt x="1264920" y="2266188"/>
                  </a:lnTo>
                  <a:lnTo>
                    <a:pt x="1264920" y="2356104"/>
                  </a:lnTo>
                  <a:lnTo>
                    <a:pt x="2081784" y="2356104"/>
                  </a:lnTo>
                  <a:lnTo>
                    <a:pt x="2081784" y="2266188"/>
                  </a:lnTo>
                  <a:close/>
                </a:path>
                <a:path w="5340350" h="4371340">
                  <a:moveTo>
                    <a:pt x="2113788" y="2014728"/>
                  </a:moveTo>
                  <a:lnTo>
                    <a:pt x="1264920" y="2014728"/>
                  </a:lnTo>
                  <a:lnTo>
                    <a:pt x="1264920" y="2104644"/>
                  </a:lnTo>
                  <a:lnTo>
                    <a:pt x="2113788" y="2104644"/>
                  </a:lnTo>
                  <a:lnTo>
                    <a:pt x="2113788" y="2014728"/>
                  </a:lnTo>
                  <a:close/>
                </a:path>
                <a:path w="5340350" h="4371340">
                  <a:moveTo>
                    <a:pt x="2118360" y="1763268"/>
                  </a:moveTo>
                  <a:lnTo>
                    <a:pt x="1264920" y="1763268"/>
                  </a:lnTo>
                  <a:lnTo>
                    <a:pt x="1264920" y="1851660"/>
                  </a:lnTo>
                  <a:lnTo>
                    <a:pt x="2118360" y="1851660"/>
                  </a:lnTo>
                  <a:lnTo>
                    <a:pt x="2118360" y="1763268"/>
                  </a:lnTo>
                  <a:close/>
                </a:path>
                <a:path w="5340350" h="4371340">
                  <a:moveTo>
                    <a:pt x="2171700" y="1510284"/>
                  </a:moveTo>
                  <a:lnTo>
                    <a:pt x="1264920" y="1510284"/>
                  </a:lnTo>
                  <a:lnTo>
                    <a:pt x="1264920" y="1600200"/>
                  </a:lnTo>
                  <a:lnTo>
                    <a:pt x="2171700" y="1600200"/>
                  </a:lnTo>
                  <a:lnTo>
                    <a:pt x="2171700" y="1510284"/>
                  </a:lnTo>
                  <a:close/>
                </a:path>
                <a:path w="5340350" h="4371340">
                  <a:moveTo>
                    <a:pt x="2231136" y="1258824"/>
                  </a:moveTo>
                  <a:lnTo>
                    <a:pt x="1264920" y="1258824"/>
                  </a:lnTo>
                  <a:lnTo>
                    <a:pt x="1264920" y="1348740"/>
                  </a:lnTo>
                  <a:lnTo>
                    <a:pt x="2231136" y="1348740"/>
                  </a:lnTo>
                  <a:lnTo>
                    <a:pt x="2231136" y="1258824"/>
                  </a:lnTo>
                  <a:close/>
                </a:path>
                <a:path w="5340350" h="4371340">
                  <a:moveTo>
                    <a:pt x="2342388" y="1007364"/>
                  </a:moveTo>
                  <a:lnTo>
                    <a:pt x="1264920" y="1007364"/>
                  </a:lnTo>
                  <a:lnTo>
                    <a:pt x="1264920" y="1095756"/>
                  </a:lnTo>
                  <a:lnTo>
                    <a:pt x="2342388" y="1095756"/>
                  </a:lnTo>
                  <a:lnTo>
                    <a:pt x="2342388" y="1007364"/>
                  </a:lnTo>
                  <a:close/>
                </a:path>
                <a:path w="5340350" h="4371340">
                  <a:moveTo>
                    <a:pt x="2528316" y="755904"/>
                  </a:moveTo>
                  <a:lnTo>
                    <a:pt x="1264920" y="755904"/>
                  </a:lnTo>
                  <a:lnTo>
                    <a:pt x="1264920" y="844296"/>
                  </a:lnTo>
                  <a:lnTo>
                    <a:pt x="2528316" y="844296"/>
                  </a:lnTo>
                  <a:lnTo>
                    <a:pt x="2528316" y="755904"/>
                  </a:lnTo>
                  <a:close/>
                </a:path>
                <a:path w="5340350" h="4371340">
                  <a:moveTo>
                    <a:pt x="2688336" y="502920"/>
                  </a:moveTo>
                  <a:lnTo>
                    <a:pt x="1264920" y="502920"/>
                  </a:lnTo>
                  <a:lnTo>
                    <a:pt x="1264920" y="592836"/>
                  </a:lnTo>
                  <a:lnTo>
                    <a:pt x="2688336" y="592836"/>
                  </a:lnTo>
                  <a:lnTo>
                    <a:pt x="2688336" y="502920"/>
                  </a:lnTo>
                  <a:close/>
                </a:path>
                <a:path w="5340350" h="4371340">
                  <a:moveTo>
                    <a:pt x="3044952" y="251460"/>
                  </a:moveTo>
                  <a:lnTo>
                    <a:pt x="1264920" y="251460"/>
                  </a:lnTo>
                  <a:lnTo>
                    <a:pt x="1264920" y="341376"/>
                  </a:lnTo>
                  <a:lnTo>
                    <a:pt x="3044952" y="341376"/>
                  </a:lnTo>
                  <a:lnTo>
                    <a:pt x="3044952" y="251460"/>
                  </a:lnTo>
                  <a:close/>
                </a:path>
                <a:path w="5340350" h="4371340">
                  <a:moveTo>
                    <a:pt x="5340096" y="0"/>
                  </a:moveTo>
                  <a:lnTo>
                    <a:pt x="1264920" y="0"/>
                  </a:lnTo>
                  <a:lnTo>
                    <a:pt x="1264920" y="88392"/>
                  </a:lnTo>
                  <a:lnTo>
                    <a:pt x="5340096" y="88392"/>
                  </a:lnTo>
                  <a:lnTo>
                    <a:pt x="5340096" y="0"/>
                  </a:lnTo>
                  <a:close/>
                </a:path>
              </a:pathLst>
            </a:custGeom>
            <a:solidFill>
              <a:srgbClr val="4471C4"/>
            </a:solidFill>
          </p:spPr>
          <p:txBody>
            <a:bodyPr wrap="square" lIns="0" tIns="0" rIns="0" bIns="0" rtlCol="0"/>
            <a:lstStyle/>
            <a:p>
              <a:endParaRPr sz="2700">
                <a:solidFill>
                  <a:schemeClr val="bg1"/>
                </a:solidFill>
              </a:endParaRPr>
            </a:p>
          </p:txBody>
        </p:sp>
        <p:sp>
          <p:nvSpPr>
            <p:cNvPr id="7" name="object 7"/>
            <p:cNvSpPr/>
            <p:nvPr/>
          </p:nvSpPr>
          <p:spPr>
            <a:xfrm>
              <a:off x="6170675" y="1798320"/>
              <a:ext cx="0" cy="4535805"/>
            </a:xfrm>
            <a:custGeom>
              <a:avLst/>
              <a:gdLst/>
              <a:ahLst/>
              <a:cxnLst/>
              <a:rect l="l" t="t" r="r" b="b"/>
              <a:pathLst>
                <a:path h="4535805">
                  <a:moveTo>
                    <a:pt x="0" y="4535424"/>
                  </a:moveTo>
                  <a:lnTo>
                    <a:pt x="0"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8" name="object 8"/>
          <p:cNvSpPr txBox="1"/>
          <p:nvPr/>
        </p:nvSpPr>
        <p:spPr>
          <a:xfrm>
            <a:off x="6584823" y="9142324"/>
            <a:ext cx="680085" cy="296235"/>
          </a:xfrm>
          <a:prstGeom prst="rect">
            <a:avLst/>
          </a:prstGeom>
        </p:spPr>
        <p:txBody>
          <a:bodyPr vert="horz" wrap="square" lIns="0" tIns="19050" rIns="0" bIns="0" rtlCol="0">
            <a:spAutoFit/>
          </a:bodyPr>
          <a:lstStyle/>
          <a:p>
            <a:pPr marL="19050">
              <a:spcBef>
                <a:spcPts val="150"/>
              </a:spcBef>
            </a:pPr>
            <a:r>
              <a:rPr spc="-60" dirty="0">
                <a:solidFill>
                  <a:schemeClr val="bg1"/>
                </a:solidFill>
                <a:latin typeface="Arial"/>
                <a:cs typeface="Arial"/>
              </a:rPr>
              <a:t>-</a:t>
            </a:r>
            <a:r>
              <a:rPr spc="-113" dirty="0">
                <a:solidFill>
                  <a:schemeClr val="bg1"/>
                </a:solidFill>
                <a:latin typeface="Arial"/>
                <a:cs typeface="Arial"/>
              </a:rPr>
              <a:t>37.6%</a:t>
            </a:r>
            <a:endParaRPr>
              <a:solidFill>
                <a:schemeClr val="bg1"/>
              </a:solidFill>
              <a:latin typeface="Arial"/>
              <a:cs typeface="Arial"/>
            </a:endParaRPr>
          </a:p>
        </p:txBody>
      </p:sp>
      <p:sp>
        <p:nvSpPr>
          <p:cNvPr id="27" name="object 27"/>
          <p:cNvSpPr txBox="1"/>
          <p:nvPr/>
        </p:nvSpPr>
        <p:spPr>
          <a:xfrm>
            <a:off x="9256013" y="9219587"/>
            <a:ext cx="8165783" cy="230832"/>
          </a:xfrm>
          <a:prstGeom prst="rect">
            <a:avLst/>
          </a:prstGeom>
        </p:spPr>
        <p:txBody>
          <a:bodyPr vert="horz" wrap="square" lIns="0" tIns="0" rIns="0" bIns="0" rtlCol="0">
            <a:spAutoFit/>
          </a:bodyPr>
          <a:lstStyle/>
          <a:p>
            <a:pPr marL="2521268">
              <a:spcBef>
                <a:spcPts val="98"/>
              </a:spcBef>
            </a:pPr>
            <a:r>
              <a:rPr sz="1500" i="1" dirty="0">
                <a:solidFill>
                  <a:schemeClr val="bg1"/>
                </a:solidFill>
                <a:latin typeface="Times New Roman"/>
                <a:cs typeface="Times New Roman"/>
              </a:rPr>
              <a:t>Source:</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SIA’s</a:t>
            </a:r>
            <a:r>
              <a:rPr sz="1500" i="1" spc="-53" dirty="0">
                <a:solidFill>
                  <a:schemeClr val="bg1"/>
                </a:solidFill>
                <a:latin typeface="Times New Roman"/>
                <a:cs typeface="Times New Roman"/>
              </a:rPr>
              <a:t> </a:t>
            </a:r>
            <a:r>
              <a:rPr sz="1500" i="1" dirty="0">
                <a:solidFill>
                  <a:schemeClr val="bg1"/>
                </a:solidFill>
                <a:latin typeface="Times New Roman"/>
                <a:cs typeface="Times New Roman"/>
              </a:rPr>
              <a:t>US</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Allied</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Healthcare</a:t>
            </a:r>
            <a:r>
              <a:rPr sz="1500" i="1" spc="-23" dirty="0">
                <a:solidFill>
                  <a:schemeClr val="bg1"/>
                </a:solidFill>
                <a:latin typeface="Times New Roman"/>
                <a:cs typeface="Times New Roman"/>
              </a:rPr>
              <a:t> </a:t>
            </a:r>
            <a:r>
              <a:rPr sz="1500" i="1" dirty="0">
                <a:solidFill>
                  <a:schemeClr val="bg1"/>
                </a:solidFill>
                <a:latin typeface="Times New Roman"/>
                <a:cs typeface="Times New Roman"/>
              </a:rPr>
              <a:t>Staffing</a:t>
            </a:r>
            <a:r>
              <a:rPr sz="1500" i="1" spc="-68" dirty="0">
                <a:solidFill>
                  <a:schemeClr val="bg1"/>
                </a:solidFill>
                <a:latin typeface="Times New Roman"/>
                <a:cs typeface="Times New Roman"/>
              </a:rPr>
              <a:t> </a:t>
            </a:r>
            <a:r>
              <a:rPr sz="1500" i="1" dirty="0">
                <a:solidFill>
                  <a:schemeClr val="bg1"/>
                </a:solidFill>
                <a:latin typeface="Times New Roman"/>
                <a:cs typeface="Times New Roman"/>
              </a:rPr>
              <a:t>Benchmarking</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Survey,</a:t>
            </a:r>
            <a:r>
              <a:rPr sz="1500" i="1" spc="-23" dirty="0">
                <a:solidFill>
                  <a:schemeClr val="bg1"/>
                </a:solidFill>
                <a:latin typeface="Times New Roman"/>
                <a:cs typeface="Times New Roman"/>
              </a:rPr>
              <a:t> </a:t>
            </a:r>
            <a:r>
              <a:rPr sz="1500" i="1" spc="-30" dirty="0">
                <a:solidFill>
                  <a:schemeClr val="bg1"/>
                </a:solidFill>
                <a:latin typeface="Times New Roman"/>
                <a:cs typeface="Times New Roman"/>
              </a:rPr>
              <a:t>2023</a:t>
            </a:r>
            <a:endParaRPr sz="1500" dirty="0">
              <a:solidFill>
                <a:schemeClr val="bg1"/>
              </a:solidFill>
              <a:latin typeface="Times New Roman"/>
              <a:cs typeface="Times New Roman"/>
            </a:endParaRPr>
          </a:p>
        </p:txBody>
      </p:sp>
      <p:sp>
        <p:nvSpPr>
          <p:cNvPr id="9" name="object 9"/>
          <p:cNvSpPr txBox="1"/>
          <p:nvPr/>
        </p:nvSpPr>
        <p:spPr>
          <a:xfrm>
            <a:off x="6752083" y="8764676"/>
            <a:ext cx="679133" cy="296235"/>
          </a:xfrm>
          <a:prstGeom prst="rect">
            <a:avLst/>
          </a:prstGeom>
        </p:spPr>
        <p:txBody>
          <a:bodyPr vert="horz" wrap="square" lIns="0" tIns="19050" rIns="0" bIns="0" rtlCol="0">
            <a:spAutoFit/>
          </a:bodyPr>
          <a:lstStyle/>
          <a:p>
            <a:pPr marL="19050">
              <a:spcBef>
                <a:spcPts val="150"/>
              </a:spcBef>
            </a:pPr>
            <a:r>
              <a:rPr spc="-68" dirty="0">
                <a:solidFill>
                  <a:schemeClr val="bg1"/>
                </a:solidFill>
                <a:latin typeface="Arial"/>
                <a:cs typeface="Arial"/>
              </a:rPr>
              <a:t>-</a:t>
            </a:r>
            <a:r>
              <a:rPr spc="-113" dirty="0">
                <a:solidFill>
                  <a:schemeClr val="bg1"/>
                </a:solidFill>
                <a:latin typeface="Arial"/>
                <a:cs typeface="Arial"/>
              </a:rPr>
              <a:t>34.3%</a:t>
            </a:r>
            <a:endParaRPr>
              <a:solidFill>
                <a:schemeClr val="bg1"/>
              </a:solidFill>
              <a:latin typeface="Arial"/>
              <a:cs typeface="Arial"/>
            </a:endParaRPr>
          </a:p>
        </p:txBody>
      </p:sp>
      <p:sp>
        <p:nvSpPr>
          <p:cNvPr id="10" name="object 10"/>
          <p:cNvSpPr txBox="1"/>
          <p:nvPr/>
        </p:nvSpPr>
        <p:spPr>
          <a:xfrm>
            <a:off x="7514273" y="8386571"/>
            <a:ext cx="679133" cy="296235"/>
          </a:xfrm>
          <a:prstGeom prst="rect">
            <a:avLst/>
          </a:prstGeom>
        </p:spPr>
        <p:txBody>
          <a:bodyPr vert="horz" wrap="square" lIns="0" tIns="19050" rIns="0" bIns="0" rtlCol="0">
            <a:spAutoFit/>
          </a:bodyPr>
          <a:lstStyle/>
          <a:p>
            <a:pPr marL="19050">
              <a:spcBef>
                <a:spcPts val="150"/>
              </a:spcBef>
            </a:pPr>
            <a:r>
              <a:rPr spc="-68" dirty="0">
                <a:solidFill>
                  <a:schemeClr val="bg1"/>
                </a:solidFill>
                <a:latin typeface="Arial"/>
                <a:cs typeface="Arial"/>
              </a:rPr>
              <a:t>-</a:t>
            </a:r>
            <a:r>
              <a:rPr spc="-113" dirty="0">
                <a:solidFill>
                  <a:schemeClr val="bg1"/>
                </a:solidFill>
                <a:latin typeface="Arial"/>
                <a:cs typeface="Arial"/>
              </a:rPr>
              <a:t>19.2%</a:t>
            </a:r>
            <a:endParaRPr>
              <a:solidFill>
                <a:schemeClr val="bg1"/>
              </a:solidFill>
              <a:latin typeface="Arial"/>
              <a:cs typeface="Arial"/>
            </a:endParaRPr>
          </a:p>
        </p:txBody>
      </p:sp>
      <p:sp>
        <p:nvSpPr>
          <p:cNvPr id="11" name="object 11"/>
          <p:cNvSpPr txBox="1"/>
          <p:nvPr/>
        </p:nvSpPr>
        <p:spPr>
          <a:xfrm>
            <a:off x="7720964" y="8007973"/>
            <a:ext cx="680085" cy="296235"/>
          </a:xfrm>
          <a:prstGeom prst="rect">
            <a:avLst/>
          </a:prstGeom>
        </p:spPr>
        <p:txBody>
          <a:bodyPr vert="horz" wrap="square" lIns="0" tIns="19050" rIns="0" bIns="0" rtlCol="0">
            <a:spAutoFit/>
          </a:bodyPr>
          <a:lstStyle/>
          <a:p>
            <a:pPr marL="19050">
              <a:spcBef>
                <a:spcPts val="150"/>
              </a:spcBef>
            </a:pPr>
            <a:r>
              <a:rPr spc="-60" dirty="0">
                <a:solidFill>
                  <a:schemeClr val="bg1"/>
                </a:solidFill>
                <a:latin typeface="Arial"/>
                <a:cs typeface="Arial"/>
              </a:rPr>
              <a:t>-</a:t>
            </a:r>
            <a:r>
              <a:rPr spc="-113" dirty="0">
                <a:solidFill>
                  <a:schemeClr val="bg1"/>
                </a:solidFill>
                <a:latin typeface="Arial"/>
                <a:cs typeface="Arial"/>
              </a:rPr>
              <a:t>15.1%</a:t>
            </a:r>
            <a:endParaRPr>
              <a:solidFill>
                <a:schemeClr val="bg1"/>
              </a:solidFill>
              <a:latin typeface="Arial"/>
              <a:cs typeface="Arial"/>
            </a:endParaRPr>
          </a:p>
        </p:txBody>
      </p:sp>
      <p:sp>
        <p:nvSpPr>
          <p:cNvPr id="12" name="object 12"/>
          <p:cNvSpPr txBox="1"/>
          <p:nvPr/>
        </p:nvSpPr>
        <p:spPr>
          <a:xfrm>
            <a:off x="9366314" y="7630859"/>
            <a:ext cx="492443" cy="296235"/>
          </a:xfrm>
          <a:prstGeom prst="rect">
            <a:avLst/>
          </a:prstGeom>
        </p:spPr>
        <p:txBody>
          <a:bodyPr vert="horz" wrap="square" lIns="0" tIns="19050" rIns="0" bIns="0" rtlCol="0">
            <a:spAutoFit/>
          </a:bodyPr>
          <a:lstStyle/>
          <a:p>
            <a:pPr marL="19050">
              <a:spcBef>
                <a:spcPts val="150"/>
              </a:spcBef>
            </a:pPr>
            <a:r>
              <a:rPr spc="-120" dirty="0">
                <a:solidFill>
                  <a:schemeClr val="bg1"/>
                </a:solidFill>
                <a:latin typeface="Arial"/>
                <a:cs typeface="Arial"/>
              </a:rPr>
              <a:t>0.3%</a:t>
            </a:r>
            <a:endParaRPr>
              <a:solidFill>
                <a:schemeClr val="bg1"/>
              </a:solidFill>
              <a:latin typeface="Arial"/>
              <a:cs typeface="Arial"/>
            </a:endParaRPr>
          </a:p>
        </p:txBody>
      </p:sp>
      <p:sp>
        <p:nvSpPr>
          <p:cNvPr id="13" name="object 13"/>
          <p:cNvSpPr txBox="1"/>
          <p:nvPr/>
        </p:nvSpPr>
        <p:spPr>
          <a:xfrm>
            <a:off x="9729788" y="7252716"/>
            <a:ext cx="492443" cy="296235"/>
          </a:xfrm>
          <a:prstGeom prst="rect">
            <a:avLst/>
          </a:prstGeom>
        </p:spPr>
        <p:txBody>
          <a:bodyPr vert="horz" wrap="square" lIns="0" tIns="19050" rIns="0" bIns="0" rtlCol="0">
            <a:spAutoFit/>
          </a:bodyPr>
          <a:lstStyle/>
          <a:p>
            <a:pPr marL="19050">
              <a:spcBef>
                <a:spcPts val="150"/>
              </a:spcBef>
            </a:pPr>
            <a:r>
              <a:rPr spc="-120" dirty="0">
                <a:solidFill>
                  <a:schemeClr val="bg1"/>
                </a:solidFill>
                <a:latin typeface="Arial"/>
                <a:cs typeface="Arial"/>
              </a:rPr>
              <a:t>7.5%</a:t>
            </a:r>
            <a:endParaRPr>
              <a:solidFill>
                <a:schemeClr val="bg1"/>
              </a:solidFill>
              <a:latin typeface="Arial"/>
              <a:cs typeface="Arial"/>
            </a:endParaRPr>
          </a:p>
        </p:txBody>
      </p:sp>
      <p:sp>
        <p:nvSpPr>
          <p:cNvPr id="14" name="object 14"/>
          <p:cNvSpPr txBox="1"/>
          <p:nvPr/>
        </p:nvSpPr>
        <p:spPr>
          <a:xfrm>
            <a:off x="10015156" y="6875144"/>
            <a:ext cx="608648"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13.1%</a:t>
            </a:r>
            <a:endParaRPr>
              <a:solidFill>
                <a:schemeClr val="bg1"/>
              </a:solidFill>
              <a:latin typeface="Arial"/>
              <a:cs typeface="Arial"/>
            </a:endParaRPr>
          </a:p>
        </p:txBody>
      </p:sp>
      <p:sp>
        <p:nvSpPr>
          <p:cNvPr id="15" name="object 15"/>
          <p:cNvSpPr txBox="1"/>
          <p:nvPr/>
        </p:nvSpPr>
        <p:spPr>
          <a:xfrm>
            <a:off x="10273854" y="6497001"/>
            <a:ext cx="609600"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18.3%</a:t>
            </a:r>
            <a:endParaRPr>
              <a:solidFill>
                <a:schemeClr val="bg1"/>
              </a:solidFill>
              <a:latin typeface="Arial"/>
              <a:cs typeface="Arial"/>
            </a:endParaRPr>
          </a:p>
        </p:txBody>
      </p:sp>
      <p:sp>
        <p:nvSpPr>
          <p:cNvPr id="16" name="object 16"/>
          <p:cNvSpPr txBox="1"/>
          <p:nvPr/>
        </p:nvSpPr>
        <p:spPr>
          <a:xfrm>
            <a:off x="10577894" y="6118403"/>
            <a:ext cx="609600"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24.3%</a:t>
            </a:r>
            <a:endParaRPr>
              <a:solidFill>
                <a:schemeClr val="bg1"/>
              </a:solidFill>
              <a:latin typeface="Arial"/>
              <a:cs typeface="Arial"/>
            </a:endParaRPr>
          </a:p>
        </p:txBody>
      </p:sp>
      <p:sp>
        <p:nvSpPr>
          <p:cNvPr id="17" name="object 17"/>
          <p:cNvSpPr txBox="1"/>
          <p:nvPr/>
        </p:nvSpPr>
        <p:spPr>
          <a:xfrm>
            <a:off x="10625899" y="5741289"/>
            <a:ext cx="608648"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25.2%</a:t>
            </a:r>
            <a:endParaRPr>
              <a:solidFill>
                <a:schemeClr val="bg1"/>
              </a:solidFill>
              <a:latin typeface="Arial"/>
              <a:cs typeface="Arial"/>
            </a:endParaRPr>
          </a:p>
        </p:txBody>
      </p:sp>
      <p:sp>
        <p:nvSpPr>
          <p:cNvPr id="18" name="object 18"/>
          <p:cNvSpPr txBox="1"/>
          <p:nvPr/>
        </p:nvSpPr>
        <p:spPr>
          <a:xfrm>
            <a:off x="10633711" y="5363145"/>
            <a:ext cx="608648"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25.4%</a:t>
            </a:r>
            <a:endParaRPr>
              <a:solidFill>
                <a:schemeClr val="bg1"/>
              </a:solidFill>
              <a:latin typeface="Arial"/>
              <a:cs typeface="Arial"/>
            </a:endParaRPr>
          </a:p>
        </p:txBody>
      </p:sp>
      <p:sp>
        <p:nvSpPr>
          <p:cNvPr id="19" name="object 19"/>
          <p:cNvSpPr txBox="1"/>
          <p:nvPr/>
        </p:nvSpPr>
        <p:spPr>
          <a:xfrm>
            <a:off x="10713721" y="4985385"/>
            <a:ext cx="608648"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27.0%</a:t>
            </a:r>
            <a:endParaRPr>
              <a:solidFill>
                <a:schemeClr val="bg1"/>
              </a:solidFill>
              <a:latin typeface="Arial"/>
              <a:cs typeface="Arial"/>
            </a:endParaRPr>
          </a:p>
        </p:txBody>
      </p:sp>
      <p:sp>
        <p:nvSpPr>
          <p:cNvPr id="20" name="object 20"/>
          <p:cNvSpPr txBox="1"/>
          <p:nvPr/>
        </p:nvSpPr>
        <p:spPr>
          <a:xfrm>
            <a:off x="10802875" y="4607432"/>
            <a:ext cx="608648"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28.7%</a:t>
            </a:r>
            <a:endParaRPr>
              <a:solidFill>
                <a:schemeClr val="bg1"/>
              </a:solidFill>
              <a:latin typeface="Arial"/>
              <a:cs typeface="Arial"/>
            </a:endParaRPr>
          </a:p>
        </p:txBody>
      </p:sp>
      <p:sp>
        <p:nvSpPr>
          <p:cNvPr id="21" name="object 21"/>
          <p:cNvSpPr txBox="1"/>
          <p:nvPr/>
        </p:nvSpPr>
        <p:spPr>
          <a:xfrm>
            <a:off x="10968419" y="4229670"/>
            <a:ext cx="608648"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32.0%</a:t>
            </a:r>
            <a:endParaRPr>
              <a:solidFill>
                <a:schemeClr val="bg1"/>
              </a:solidFill>
              <a:latin typeface="Arial"/>
              <a:cs typeface="Arial"/>
            </a:endParaRPr>
          </a:p>
        </p:txBody>
      </p:sp>
      <p:sp>
        <p:nvSpPr>
          <p:cNvPr id="22" name="object 22"/>
          <p:cNvSpPr txBox="1"/>
          <p:nvPr/>
        </p:nvSpPr>
        <p:spPr>
          <a:xfrm>
            <a:off x="11246739" y="3851528"/>
            <a:ext cx="609600"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37.5%</a:t>
            </a:r>
            <a:endParaRPr>
              <a:solidFill>
                <a:schemeClr val="bg1"/>
              </a:solidFill>
              <a:latin typeface="Arial"/>
              <a:cs typeface="Arial"/>
            </a:endParaRPr>
          </a:p>
        </p:txBody>
      </p:sp>
      <p:sp>
        <p:nvSpPr>
          <p:cNvPr id="23" name="object 23"/>
          <p:cNvSpPr txBox="1"/>
          <p:nvPr/>
        </p:nvSpPr>
        <p:spPr>
          <a:xfrm>
            <a:off x="11488674" y="3473120"/>
            <a:ext cx="609600"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42.3%</a:t>
            </a:r>
            <a:endParaRPr>
              <a:solidFill>
                <a:schemeClr val="bg1"/>
              </a:solidFill>
              <a:latin typeface="Arial"/>
              <a:cs typeface="Arial"/>
            </a:endParaRPr>
          </a:p>
        </p:txBody>
      </p:sp>
      <p:sp>
        <p:nvSpPr>
          <p:cNvPr id="24" name="object 24"/>
          <p:cNvSpPr txBox="1"/>
          <p:nvPr/>
        </p:nvSpPr>
        <p:spPr>
          <a:xfrm>
            <a:off x="12022265" y="3095816"/>
            <a:ext cx="608648"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52.9%</a:t>
            </a:r>
            <a:endParaRPr>
              <a:solidFill>
                <a:schemeClr val="bg1"/>
              </a:solidFill>
              <a:latin typeface="Arial"/>
              <a:cs typeface="Arial"/>
            </a:endParaRPr>
          </a:p>
        </p:txBody>
      </p:sp>
      <p:sp>
        <p:nvSpPr>
          <p:cNvPr id="25" name="object 25"/>
          <p:cNvSpPr txBox="1"/>
          <p:nvPr/>
        </p:nvSpPr>
        <p:spPr>
          <a:xfrm>
            <a:off x="15465362" y="2717673"/>
            <a:ext cx="724851" cy="296235"/>
          </a:xfrm>
          <a:prstGeom prst="rect">
            <a:avLst/>
          </a:prstGeom>
        </p:spPr>
        <p:txBody>
          <a:bodyPr vert="horz" wrap="square" lIns="0" tIns="19050" rIns="0" bIns="0" rtlCol="0">
            <a:spAutoFit/>
          </a:bodyPr>
          <a:lstStyle/>
          <a:p>
            <a:pPr marL="19050">
              <a:spcBef>
                <a:spcPts val="150"/>
              </a:spcBef>
            </a:pPr>
            <a:r>
              <a:rPr spc="-113" dirty="0">
                <a:solidFill>
                  <a:schemeClr val="bg1"/>
                </a:solidFill>
                <a:latin typeface="Arial"/>
                <a:cs typeface="Arial"/>
              </a:rPr>
              <a:t>121.2%</a:t>
            </a:r>
            <a:endParaRPr>
              <a:solidFill>
                <a:schemeClr val="bg1"/>
              </a:solidFill>
              <a:latin typeface="Arial"/>
              <a:cs typeface="Arial"/>
            </a:endParaRPr>
          </a:p>
        </p:txBody>
      </p:sp>
      <p:sp>
        <p:nvSpPr>
          <p:cNvPr id="26" name="object 26"/>
          <p:cNvSpPr txBox="1"/>
          <p:nvPr/>
        </p:nvSpPr>
        <p:spPr>
          <a:xfrm>
            <a:off x="2470023" y="2602229"/>
            <a:ext cx="3640455" cy="6846554"/>
          </a:xfrm>
          <a:prstGeom prst="rect">
            <a:avLst/>
          </a:prstGeom>
        </p:spPr>
        <p:txBody>
          <a:bodyPr vert="horz" wrap="square" lIns="0" tIns="19050" rIns="0" bIns="0" rtlCol="0">
            <a:spAutoFit/>
          </a:bodyPr>
          <a:lstStyle/>
          <a:p>
            <a:pPr marL="243840" marR="11430" indent="1722120" algn="r">
              <a:lnSpc>
                <a:spcPct val="137700"/>
              </a:lnSpc>
              <a:spcBef>
                <a:spcPts val="150"/>
              </a:spcBef>
            </a:pPr>
            <a:r>
              <a:rPr spc="-90" dirty="0">
                <a:solidFill>
                  <a:schemeClr val="bg1"/>
                </a:solidFill>
                <a:latin typeface="Arial"/>
                <a:cs typeface="Arial"/>
              </a:rPr>
              <a:t>Behavioral</a:t>
            </a:r>
            <a:r>
              <a:rPr spc="15" dirty="0">
                <a:solidFill>
                  <a:schemeClr val="bg1"/>
                </a:solidFill>
                <a:latin typeface="Arial"/>
                <a:cs typeface="Arial"/>
              </a:rPr>
              <a:t> </a:t>
            </a:r>
            <a:r>
              <a:rPr spc="-60" dirty="0">
                <a:solidFill>
                  <a:schemeClr val="bg1"/>
                </a:solidFill>
                <a:latin typeface="Arial"/>
                <a:cs typeface="Arial"/>
              </a:rPr>
              <a:t>Health </a:t>
            </a:r>
            <a:r>
              <a:rPr spc="-98" dirty="0">
                <a:solidFill>
                  <a:schemeClr val="bg1"/>
                </a:solidFill>
                <a:latin typeface="Arial"/>
                <a:cs typeface="Arial"/>
              </a:rPr>
              <a:t>Radiological/MRI/CT</a:t>
            </a:r>
            <a:r>
              <a:rPr spc="150" dirty="0">
                <a:solidFill>
                  <a:schemeClr val="bg1"/>
                </a:solidFill>
                <a:latin typeface="Arial"/>
                <a:cs typeface="Arial"/>
              </a:rPr>
              <a:t> </a:t>
            </a:r>
            <a:r>
              <a:rPr spc="-15" dirty="0">
                <a:solidFill>
                  <a:schemeClr val="bg1"/>
                </a:solidFill>
                <a:latin typeface="Arial"/>
                <a:cs typeface="Arial"/>
              </a:rPr>
              <a:t>technologists </a:t>
            </a:r>
            <a:r>
              <a:rPr spc="-240" dirty="0">
                <a:solidFill>
                  <a:schemeClr val="bg1"/>
                </a:solidFill>
                <a:latin typeface="Arial"/>
                <a:cs typeface="Arial"/>
              </a:rPr>
              <a:t>OT</a:t>
            </a:r>
            <a:r>
              <a:rPr spc="8" dirty="0">
                <a:solidFill>
                  <a:schemeClr val="bg1"/>
                </a:solidFill>
                <a:latin typeface="Arial"/>
                <a:cs typeface="Arial"/>
              </a:rPr>
              <a:t> </a:t>
            </a:r>
            <a:r>
              <a:rPr spc="-75" dirty="0">
                <a:solidFill>
                  <a:schemeClr val="bg1"/>
                </a:solidFill>
                <a:latin typeface="Arial"/>
                <a:cs typeface="Arial"/>
              </a:rPr>
              <a:t>assistants/Certified</a:t>
            </a:r>
            <a:r>
              <a:rPr dirty="0">
                <a:solidFill>
                  <a:schemeClr val="bg1"/>
                </a:solidFill>
                <a:latin typeface="Arial"/>
                <a:cs typeface="Arial"/>
              </a:rPr>
              <a:t> </a:t>
            </a:r>
            <a:r>
              <a:rPr spc="-233" dirty="0">
                <a:solidFill>
                  <a:schemeClr val="bg1"/>
                </a:solidFill>
                <a:latin typeface="Arial"/>
                <a:cs typeface="Arial"/>
              </a:rPr>
              <a:t>OT</a:t>
            </a:r>
            <a:r>
              <a:rPr spc="-8" dirty="0">
                <a:solidFill>
                  <a:schemeClr val="bg1"/>
                </a:solidFill>
                <a:latin typeface="Arial"/>
                <a:cs typeface="Arial"/>
              </a:rPr>
              <a:t> </a:t>
            </a:r>
            <a:r>
              <a:rPr spc="-90" dirty="0">
                <a:solidFill>
                  <a:schemeClr val="bg1"/>
                </a:solidFill>
                <a:latin typeface="Arial"/>
                <a:cs typeface="Arial"/>
              </a:rPr>
              <a:t>assistants</a:t>
            </a:r>
            <a:endParaRPr>
              <a:solidFill>
                <a:schemeClr val="bg1"/>
              </a:solidFill>
              <a:latin typeface="Arial"/>
              <a:cs typeface="Arial"/>
            </a:endParaRPr>
          </a:p>
          <a:p>
            <a:pPr marR="7620" algn="r">
              <a:spcBef>
                <a:spcPts val="810"/>
              </a:spcBef>
            </a:pPr>
            <a:r>
              <a:rPr spc="-68" dirty="0">
                <a:solidFill>
                  <a:schemeClr val="bg1"/>
                </a:solidFill>
                <a:latin typeface="Arial"/>
                <a:cs typeface="Arial"/>
              </a:rPr>
              <a:t>Sonographers/Ultrasound/Cardiotechs</a:t>
            </a:r>
            <a:endParaRPr>
              <a:solidFill>
                <a:schemeClr val="bg1"/>
              </a:solidFill>
              <a:latin typeface="Arial"/>
              <a:cs typeface="Arial"/>
            </a:endParaRPr>
          </a:p>
          <a:p>
            <a:pPr marL="959168" marR="9525" indent="1475423" algn="r">
              <a:lnSpc>
                <a:spcPct val="137700"/>
              </a:lnSpc>
            </a:pPr>
            <a:r>
              <a:rPr spc="-270" dirty="0">
                <a:solidFill>
                  <a:schemeClr val="bg1"/>
                </a:solidFill>
                <a:latin typeface="Arial"/>
                <a:cs typeface="Arial"/>
              </a:rPr>
              <a:t>PT</a:t>
            </a:r>
            <a:r>
              <a:rPr spc="-75" dirty="0">
                <a:solidFill>
                  <a:schemeClr val="bg1"/>
                </a:solidFill>
                <a:latin typeface="Arial"/>
                <a:cs typeface="Arial"/>
              </a:rPr>
              <a:t> </a:t>
            </a:r>
            <a:r>
              <a:rPr spc="-105" dirty="0">
                <a:solidFill>
                  <a:schemeClr val="bg1"/>
                </a:solidFill>
                <a:latin typeface="Arial"/>
                <a:cs typeface="Arial"/>
              </a:rPr>
              <a:t>assistants </a:t>
            </a:r>
            <a:r>
              <a:rPr spc="-120" dirty="0">
                <a:solidFill>
                  <a:schemeClr val="bg1"/>
                </a:solidFill>
                <a:latin typeface="Arial"/>
                <a:cs typeface="Arial"/>
              </a:rPr>
              <a:t>Physical</a:t>
            </a:r>
            <a:r>
              <a:rPr spc="-30" dirty="0">
                <a:solidFill>
                  <a:schemeClr val="bg1"/>
                </a:solidFill>
                <a:latin typeface="Arial"/>
                <a:cs typeface="Arial"/>
              </a:rPr>
              <a:t> </a:t>
            </a:r>
            <a:r>
              <a:rPr spc="-68" dirty="0">
                <a:solidFill>
                  <a:schemeClr val="bg1"/>
                </a:solidFill>
                <a:latin typeface="Arial"/>
                <a:cs typeface="Arial"/>
              </a:rPr>
              <a:t>therapists</a:t>
            </a:r>
            <a:r>
              <a:rPr dirty="0">
                <a:solidFill>
                  <a:schemeClr val="bg1"/>
                </a:solidFill>
                <a:latin typeface="Arial"/>
                <a:cs typeface="Arial"/>
              </a:rPr>
              <a:t> </a:t>
            </a:r>
            <a:r>
              <a:rPr spc="-30" dirty="0">
                <a:solidFill>
                  <a:schemeClr val="bg1"/>
                </a:solidFill>
                <a:latin typeface="Arial"/>
                <a:cs typeface="Arial"/>
              </a:rPr>
              <a:t>(PT) </a:t>
            </a:r>
            <a:r>
              <a:rPr spc="-60" dirty="0">
                <a:solidFill>
                  <a:schemeClr val="bg1"/>
                </a:solidFill>
                <a:latin typeface="Arial"/>
                <a:cs typeface="Arial"/>
              </a:rPr>
              <a:t>Other</a:t>
            </a:r>
            <a:r>
              <a:rPr spc="-68" dirty="0">
                <a:solidFill>
                  <a:schemeClr val="bg1"/>
                </a:solidFill>
                <a:latin typeface="Arial"/>
                <a:cs typeface="Arial"/>
              </a:rPr>
              <a:t> </a:t>
            </a:r>
            <a:r>
              <a:rPr spc="-53" dirty="0">
                <a:solidFill>
                  <a:schemeClr val="bg1"/>
                </a:solidFill>
                <a:latin typeface="Arial"/>
                <a:cs typeface="Arial"/>
              </a:rPr>
              <a:t>allied</a:t>
            </a:r>
            <a:r>
              <a:rPr spc="-75" dirty="0">
                <a:solidFill>
                  <a:schemeClr val="bg1"/>
                </a:solidFill>
                <a:latin typeface="Arial"/>
                <a:cs typeface="Arial"/>
              </a:rPr>
              <a:t> </a:t>
            </a:r>
            <a:r>
              <a:rPr spc="-15" dirty="0">
                <a:solidFill>
                  <a:schemeClr val="bg1"/>
                </a:solidFill>
                <a:latin typeface="Arial"/>
                <a:cs typeface="Arial"/>
              </a:rPr>
              <a:t>health </a:t>
            </a:r>
            <a:r>
              <a:rPr spc="-83" dirty="0">
                <a:solidFill>
                  <a:schemeClr val="bg1"/>
                </a:solidFill>
                <a:latin typeface="Arial"/>
                <a:cs typeface="Arial"/>
              </a:rPr>
              <a:t>Occupational</a:t>
            </a:r>
            <a:r>
              <a:rPr spc="-45" dirty="0">
                <a:solidFill>
                  <a:schemeClr val="bg1"/>
                </a:solidFill>
                <a:latin typeface="Arial"/>
                <a:cs typeface="Arial"/>
              </a:rPr>
              <a:t> </a:t>
            </a:r>
            <a:r>
              <a:rPr spc="-60" dirty="0">
                <a:solidFill>
                  <a:schemeClr val="bg1"/>
                </a:solidFill>
                <a:latin typeface="Arial"/>
                <a:cs typeface="Arial"/>
              </a:rPr>
              <a:t>therapists</a:t>
            </a:r>
            <a:r>
              <a:rPr spc="-38" dirty="0">
                <a:solidFill>
                  <a:schemeClr val="bg1"/>
                </a:solidFill>
                <a:latin typeface="Arial"/>
                <a:cs typeface="Arial"/>
              </a:rPr>
              <a:t> </a:t>
            </a:r>
            <a:r>
              <a:rPr spc="-113" dirty="0">
                <a:solidFill>
                  <a:schemeClr val="bg1"/>
                </a:solidFill>
                <a:latin typeface="Arial"/>
                <a:cs typeface="Arial"/>
              </a:rPr>
              <a:t>(OT) Surgical</a:t>
            </a:r>
            <a:r>
              <a:rPr spc="-38" dirty="0">
                <a:solidFill>
                  <a:schemeClr val="bg1"/>
                </a:solidFill>
                <a:latin typeface="Arial"/>
                <a:cs typeface="Arial"/>
              </a:rPr>
              <a:t> </a:t>
            </a:r>
            <a:r>
              <a:rPr spc="-15" dirty="0">
                <a:solidFill>
                  <a:schemeClr val="bg1"/>
                </a:solidFill>
                <a:latin typeface="Arial"/>
                <a:cs typeface="Arial"/>
              </a:rPr>
              <a:t>technologists</a:t>
            </a:r>
            <a:endParaRPr>
              <a:solidFill>
                <a:schemeClr val="bg1"/>
              </a:solidFill>
              <a:latin typeface="Arial"/>
              <a:cs typeface="Arial"/>
            </a:endParaRPr>
          </a:p>
          <a:p>
            <a:pPr marR="7620" algn="r">
              <a:spcBef>
                <a:spcPts val="818"/>
              </a:spcBef>
            </a:pPr>
            <a:r>
              <a:rPr spc="-127" dirty="0">
                <a:solidFill>
                  <a:schemeClr val="bg1"/>
                </a:solidFill>
                <a:latin typeface="Arial"/>
                <a:cs typeface="Arial"/>
              </a:rPr>
              <a:t>Social</a:t>
            </a:r>
            <a:r>
              <a:rPr spc="-38" dirty="0">
                <a:solidFill>
                  <a:schemeClr val="bg1"/>
                </a:solidFill>
                <a:latin typeface="Arial"/>
                <a:cs typeface="Arial"/>
              </a:rPr>
              <a:t> </a:t>
            </a:r>
            <a:r>
              <a:rPr spc="-15" dirty="0">
                <a:solidFill>
                  <a:schemeClr val="bg1"/>
                </a:solidFill>
                <a:latin typeface="Arial"/>
                <a:cs typeface="Arial"/>
              </a:rPr>
              <a:t>workers</a:t>
            </a:r>
            <a:endParaRPr>
              <a:solidFill>
                <a:schemeClr val="bg1"/>
              </a:solidFill>
              <a:latin typeface="Arial"/>
              <a:cs typeface="Arial"/>
            </a:endParaRPr>
          </a:p>
          <a:p>
            <a:pPr marR="11430" algn="r">
              <a:spcBef>
                <a:spcPts val="818"/>
              </a:spcBef>
            </a:pPr>
            <a:r>
              <a:rPr spc="-75" dirty="0">
                <a:solidFill>
                  <a:schemeClr val="bg1"/>
                </a:solidFill>
                <a:latin typeface="Arial"/>
                <a:cs typeface="Arial"/>
              </a:rPr>
              <a:t>Catheter</a:t>
            </a:r>
            <a:r>
              <a:rPr spc="-60" dirty="0">
                <a:solidFill>
                  <a:schemeClr val="bg1"/>
                </a:solidFill>
                <a:latin typeface="Arial"/>
                <a:cs typeface="Arial"/>
              </a:rPr>
              <a:t> </a:t>
            </a:r>
            <a:r>
              <a:rPr spc="-68" dirty="0">
                <a:solidFill>
                  <a:schemeClr val="bg1"/>
                </a:solidFill>
                <a:latin typeface="Arial"/>
                <a:cs typeface="Arial"/>
              </a:rPr>
              <a:t>lab</a:t>
            </a:r>
            <a:r>
              <a:rPr spc="-75" dirty="0">
                <a:solidFill>
                  <a:schemeClr val="bg1"/>
                </a:solidFill>
                <a:latin typeface="Arial"/>
                <a:cs typeface="Arial"/>
              </a:rPr>
              <a:t> </a:t>
            </a:r>
            <a:r>
              <a:rPr spc="-15" dirty="0">
                <a:solidFill>
                  <a:schemeClr val="bg1"/>
                </a:solidFill>
                <a:latin typeface="Arial"/>
                <a:cs typeface="Arial"/>
              </a:rPr>
              <a:t>technicians</a:t>
            </a:r>
            <a:endParaRPr>
              <a:solidFill>
                <a:schemeClr val="bg1"/>
              </a:solidFill>
              <a:latin typeface="Arial"/>
              <a:cs typeface="Arial"/>
            </a:endParaRPr>
          </a:p>
          <a:p>
            <a:pPr marR="13335" algn="r">
              <a:spcBef>
                <a:spcPts val="818"/>
              </a:spcBef>
            </a:pPr>
            <a:r>
              <a:rPr spc="-150" dirty="0">
                <a:solidFill>
                  <a:schemeClr val="bg1"/>
                </a:solidFill>
                <a:latin typeface="Arial"/>
                <a:cs typeface="Arial"/>
              </a:rPr>
              <a:t>Speech</a:t>
            </a:r>
            <a:r>
              <a:rPr spc="8" dirty="0">
                <a:solidFill>
                  <a:schemeClr val="bg1"/>
                </a:solidFill>
                <a:latin typeface="Arial"/>
                <a:cs typeface="Arial"/>
              </a:rPr>
              <a:t> </a:t>
            </a:r>
            <a:r>
              <a:rPr spc="-83" dirty="0">
                <a:solidFill>
                  <a:schemeClr val="bg1"/>
                </a:solidFill>
                <a:latin typeface="Arial"/>
                <a:cs typeface="Arial"/>
              </a:rPr>
              <a:t>therapists/Speech</a:t>
            </a:r>
            <a:r>
              <a:rPr spc="15" dirty="0">
                <a:solidFill>
                  <a:schemeClr val="bg1"/>
                </a:solidFill>
                <a:latin typeface="Arial"/>
                <a:cs typeface="Arial"/>
              </a:rPr>
              <a:t> </a:t>
            </a:r>
            <a:r>
              <a:rPr spc="-38" dirty="0">
                <a:solidFill>
                  <a:schemeClr val="bg1"/>
                </a:solidFill>
                <a:latin typeface="Arial"/>
                <a:cs typeface="Arial"/>
              </a:rPr>
              <a:t>pathologists</a:t>
            </a:r>
            <a:endParaRPr>
              <a:solidFill>
                <a:schemeClr val="bg1"/>
              </a:solidFill>
              <a:latin typeface="Arial"/>
              <a:cs typeface="Arial"/>
            </a:endParaRPr>
          </a:p>
          <a:p>
            <a:pPr marL="701039" marR="10478" indent="897255" algn="r">
              <a:lnSpc>
                <a:spcPct val="137700"/>
              </a:lnSpc>
            </a:pPr>
            <a:r>
              <a:rPr spc="-120" dirty="0">
                <a:solidFill>
                  <a:schemeClr val="bg1"/>
                </a:solidFill>
                <a:latin typeface="Arial"/>
                <a:cs typeface="Arial"/>
              </a:rPr>
              <a:t>Pharmacy</a:t>
            </a:r>
            <a:r>
              <a:rPr spc="-30" dirty="0">
                <a:solidFill>
                  <a:schemeClr val="bg1"/>
                </a:solidFill>
                <a:latin typeface="Arial"/>
                <a:cs typeface="Arial"/>
              </a:rPr>
              <a:t> </a:t>
            </a:r>
            <a:r>
              <a:rPr spc="-75" dirty="0">
                <a:solidFill>
                  <a:schemeClr val="bg1"/>
                </a:solidFill>
                <a:latin typeface="Arial"/>
                <a:cs typeface="Arial"/>
              </a:rPr>
              <a:t>technicians </a:t>
            </a:r>
            <a:r>
              <a:rPr spc="-90" dirty="0">
                <a:solidFill>
                  <a:schemeClr val="bg1"/>
                </a:solidFill>
                <a:latin typeface="Arial"/>
                <a:cs typeface="Arial"/>
              </a:rPr>
              <a:t>Clinical</a:t>
            </a:r>
            <a:r>
              <a:rPr spc="-23" dirty="0">
                <a:solidFill>
                  <a:schemeClr val="bg1"/>
                </a:solidFill>
                <a:latin typeface="Arial"/>
                <a:cs typeface="Arial"/>
              </a:rPr>
              <a:t> </a:t>
            </a:r>
            <a:r>
              <a:rPr spc="-75" dirty="0">
                <a:solidFill>
                  <a:schemeClr val="bg1"/>
                </a:solidFill>
                <a:latin typeface="Arial"/>
                <a:cs typeface="Arial"/>
              </a:rPr>
              <a:t>lab</a:t>
            </a:r>
            <a:r>
              <a:rPr dirty="0">
                <a:solidFill>
                  <a:schemeClr val="bg1"/>
                </a:solidFill>
                <a:latin typeface="Arial"/>
                <a:cs typeface="Arial"/>
              </a:rPr>
              <a:t> </a:t>
            </a:r>
            <a:r>
              <a:rPr spc="-60" dirty="0">
                <a:solidFill>
                  <a:schemeClr val="bg1"/>
                </a:solidFill>
                <a:latin typeface="Arial"/>
                <a:cs typeface="Arial"/>
              </a:rPr>
              <a:t>techs/Medical</a:t>
            </a:r>
            <a:r>
              <a:rPr spc="-23" dirty="0">
                <a:solidFill>
                  <a:schemeClr val="bg1"/>
                </a:solidFill>
                <a:latin typeface="Arial"/>
                <a:cs typeface="Arial"/>
              </a:rPr>
              <a:t> </a:t>
            </a:r>
            <a:r>
              <a:rPr spc="-60" dirty="0">
                <a:solidFill>
                  <a:schemeClr val="bg1"/>
                </a:solidFill>
                <a:latin typeface="Arial"/>
                <a:cs typeface="Arial"/>
              </a:rPr>
              <a:t>techs</a:t>
            </a:r>
            <a:endParaRPr>
              <a:solidFill>
                <a:schemeClr val="bg1"/>
              </a:solidFill>
              <a:latin typeface="Arial"/>
              <a:cs typeface="Arial"/>
            </a:endParaRPr>
          </a:p>
          <a:p>
            <a:pPr marL="1569720" marR="9525" indent="353378" algn="r">
              <a:lnSpc>
                <a:spcPct val="137800"/>
              </a:lnSpc>
            </a:pPr>
            <a:r>
              <a:rPr spc="-60" dirty="0">
                <a:solidFill>
                  <a:schemeClr val="bg1"/>
                </a:solidFill>
                <a:latin typeface="Arial"/>
                <a:cs typeface="Arial"/>
              </a:rPr>
              <a:t>Medical</a:t>
            </a:r>
            <a:r>
              <a:rPr spc="-53" dirty="0">
                <a:solidFill>
                  <a:schemeClr val="bg1"/>
                </a:solidFill>
                <a:latin typeface="Arial"/>
                <a:cs typeface="Arial"/>
              </a:rPr>
              <a:t> </a:t>
            </a:r>
            <a:r>
              <a:rPr spc="-98" dirty="0">
                <a:solidFill>
                  <a:schemeClr val="bg1"/>
                </a:solidFill>
                <a:latin typeface="Arial"/>
                <a:cs typeface="Arial"/>
              </a:rPr>
              <a:t>assistants </a:t>
            </a:r>
            <a:r>
              <a:rPr spc="-15" dirty="0">
                <a:solidFill>
                  <a:schemeClr val="bg1"/>
                </a:solidFill>
                <a:latin typeface="Arial"/>
                <a:cs typeface="Arial"/>
              </a:rPr>
              <a:t>Phlebotomists Pharmacists </a:t>
            </a:r>
            <a:r>
              <a:rPr spc="-83" dirty="0">
                <a:solidFill>
                  <a:schemeClr val="bg1"/>
                </a:solidFill>
                <a:latin typeface="Arial"/>
                <a:cs typeface="Arial"/>
              </a:rPr>
              <a:t>Respiratory</a:t>
            </a:r>
            <a:r>
              <a:rPr spc="-15" dirty="0">
                <a:solidFill>
                  <a:schemeClr val="bg1"/>
                </a:solidFill>
                <a:latin typeface="Arial"/>
                <a:cs typeface="Arial"/>
              </a:rPr>
              <a:t> </a:t>
            </a:r>
            <a:r>
              <a:rPr spc="-60" dirty="0">
                <a:solidFill>
                  <a:schemeClr val="bg1"/>
                </a:solidFill>
                <a:latin typeface="Arial"/>
                <a:cs typeface="Arial"/>
              </a:rPr>
              <a:t>therapists</a:t>
            </a:r>
            <a:endParaRPr>
              <a:solidFill>
                <a:schemeClr val="bg1"/>
              </a:solidFill>
              <a:latin typeface="Arial"/>
              <a:cs typeface="Arial"/>
            </a:endParaRPr>
          </a:p>
        </p:txBody>
      </p:sp>
      <p:sp>
        <p:nvSpPr>
          <p:cNvPr id="28" name="object 3">
            <a:extLst>
              <a:ext uri="{FF2B5EF4-FFF2-40B4-BE49-F238E27FC236}">
                <a16:creationId xmlns:a16="http://schemas.microsoft.com/office/drawing/2014/main" id="{59D8E459-AAF5-ACD1-FA0B-77B06C9C5F9A}"/>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sp>
        <p:nvSpPr>
          <p:cNvPr id="29" name="object 2">
            <a:extLst>
              <a:ext uri="{FF2B5EF4-FFF2-40B4-BE49-F238E27FC236}">
                <a16:creationId xmlns:a16="http://schemas.microsoft.com/office/drawing/2014/main" id="{DBA865CF-44ED-1EA6-A4E9-9E672018DE3D}"/>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30" name="object 4">
            <a:extLst>
              <a:ext uri="{FF2B5EF4-FFF2-40B4-BE49-F238E27FC236}">
                <a16:creationId xmlns:a16="http://schemas.microsoft.com/office/drawing/2014/main" id="{3A7C6237-9896-9577-0F97-23AADB1CB5B1}"/>
              </a:ext>
            </a:extLst>
          </p:cNvPr>
          <p:cNvPicPr/>
          <p:nvPr/>
        </p:nvPicPr>
        <p:blipFill>
          <a:blip r:embed="rId3" cstate="print"/>
          <a:stretch>
            <a:fillRect/>
          </a:stretch>
        </p:blipFill>
        <p:spPr>
          <a:xfrm>
            <a:off x="914400" y="9721182"/>
            <a:ext cx="3479292" cy="17830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36239" y="640079"/>
            <a:ext cx="2194560" cy="1273301"/>
          </a:xfrm>
          <a:prstGeom prst="rect">
            <a:avLst/>
          </a:prstGeom>
        </p:spPr>
      </p:pic>
      <p:sp>
        <p:nvSpPr>
          <p:cNvPr id="3" name="object 3"/>
          <p:cNvSpPr txBox="1">
            <a:spLocks noGrp="1"/>
          </p:cNvSpPr>
          <p:nvPr>
            <p:ph type="title" idx="4294967295"/>
          </p:nvPr>
        </p:nvSpPr>
        <p:spPr>
          <a:xfrm>
            <a:off x="883063" y="532543"/>
            <a:ext cx="14058900" cy="2049462"/>
          </a:xfrm>
          <a:prstGeom prst="rect">
            <a:avLst/>
          </a:prstGeom>
        </p:spPr>
        <p:txBody>
          <a:bodyPr vert="horz" wrap="square" lIns="0" tIns="18098" rIns="0" bIns="0" rtlCol="0" anchor="ctr">
            <a:spAutoFit/>
          </a:bodyPr>
          <a:lstStyle/>
          <a:p>
            <a:pPr marL="19050" marR="7620" algn="l">
              <a:lnSpc>
                <a:spcPct val="100499"/>
              </a:lnSpc>
              <a:spcBef>
                <a:spcPts val="143"/>
              </a:spcBef>
            </a:pPr>
            <a:r>
              <a:rPr dirty="0">
                <a:solidFill>
                  <a:schemeClr val="bg1"/>
                </a:solidFill>
              </a:rPr>
              <a:t>Therapy</a:t>
            </a:r>
            <a:r>
              <a:rPr spc="-8" dirty="0">
                <a:solidFill>
                  <a:schemeClr val="bg1"/>
                </a:solidFill>
              </a:rPr>
              <a:t> </a:t>
            </a:r>
            <a:r>
              <a:rPr dirty="0">
                <a:solidFill>
                  <a:schemeClr val="bg1"/>
                </a:solidFill>
              </a:rPr>
              <a:t>Among</a:t>
            </a:r>
            <a:r>
              <a:rPr spc="23" dirty="0">
                <a:solidFill>
                  <a:schemeClr val="bg1"/>
                </a:solidFill>
              </a:rPr>
              <a:t> </a:t>
            </a:r>
            <a:r>
              <a:rPr dirty="0">
                <a:solidFill>
                  <a:schemeClr val="bg1"/>
                </a:solidFill>
              </a:rPr>
              <a:t>the</a:t>
            </a:r>
            <a:r>
              <a:rPr spc="-8" dirty="0">
                <a:solidFill>
                  <a:schemeClr val="bg1"/>
                </a:solidFill>
              </a:rPr>
              <a:t> </a:t>
            </a:r>
            <a:r>
              <a:rPr dirty="0">
                <a:solidFill>
                  <a:schemeClr val="bg1"/>
                </a:solidFill>
              </a:rPr>
              <a:t>Most Difficult </a:t>
            </a:r>
            <a:r>
              <a:rPr spc="-38" dirty="0">
                <a:solidFill>
                  <a:schemeClr val="bg1"/>
                </a:solidFill>
              </a:rPr>
              <a:t>to </a:t>
            </a:r>
            <a:r>
              <a:rPr spc="-15" dirty="0">
                <a:solidFill>
                  <a:schemeClr val="bg1"/>
                </a:solidFill>
              </a:rPr>
              <a:t>Recruit</a:t>
            </a:r>
          </a:p>
        </p:txBody>
      </p:sp>
      <p:grpSp>
        <p:nvGrpSpPr>
          <p:cNvPr id="4" name="object 4"/>
          <p:cNvGrpSpPr/>
          <p:nvPr/>
        </p:nvGrpSpPr>
        <p:grpSpPr>
          <a:xfrm>
            <a:off x="6224492" y="3730751"/>
            <a:ext cx="8479155" cy="5657850"/>
            <a:chOff x="4149661" y="2487167"/>
            <a:chExt cx="5652770" cy="3771900"/>
          </a:xfrm>
        </p:grpSpPr>
        <p:sp>
          <p:nvSpPr>
            <p:cNvPr id="5" name="object 5"/>
            <p:cNvSpPr/>
            <p:nvPr/>
          </p:nvSpPr>
          <p:spPr>
            <a:xfrm>
              <a:off x="4154424" y="2558795"/>
              <a:ext cx="5648325" cy="3629025"/>
            </a:xfrm>
            <a:custGeom>
              <a:avLst/>
              <a:gdLst/>
              <a:ahLst/>
              <a:cxnLst/>
              <a:rect l="l" t="t" r="r" b="b"/>
              <a:pathLst>
                <a:path w="5648325" h="3629025">
                  <a:moveTo>
                    <a:pt x="2281428" y="3550920"/>
                  </a:moveTo>
                  <a:lnTo>
                    <a:pt x="0" y="3550920"/>
                  </a:lnTo>
                  <a:lnTo>
                    <a:pt x="0" y="3628644"/>
                  </a:lnTo>
                  <a:lnTo>
                    <a:pt x="2281428" y="3628644"/>
                  </a:lnTo>
                  <a:lnTo>
                    <a:pt x="2281428" y="3550920"/>
                  </a:lnTo>
                  <a:close/>
                </a:path>
                <a:path w="5648325" h="3629025">
                  <a:moveTo>
                    <a:pt x="2520696" y="3328416"/>
                  </a:moveTo>
                  <a:lnTo>
                    <a:pt x="0" y="3328416"/>
                  </a:lnTo>
                  <a:lnTo>
                    <a:pt x="0" y="3407664"/>
                  </a:lnTo>
                  <a:lnTo>
                    <a:pt x="2520696" y="3407664"/>
                  </a:lnTo>
                  <a:lnTo>
                    <a:pt x="2520696" y="3328416"/>
                  </a:lnTo>
                  <a:close/>
                </a:path>
                <a:path w="5648325" h="3629025">
                  <a:moveTo>
                    <a:pt x="3608832" y="3105912"/>
                  </a:moveTo>
                  <a:lnTo>
                    <a:pt x="0" y="3105912"/>
                  </a:lnTo>
                  <a:lnTo>
                    <a:pt x="0" y="3185160"/>
                  </a:lnTo>
                  <a:lnTo>
                    <a:pt x="3608832" y="3185160"/>
                  </a:lnTo>
                  <a:lnTo>
                    <a:pt x="3608832" y="3105912"/>
                  </a:lnTo>
                  <a:close/>
                </a:path>
                <a:path w="5648325" h="3629025">
                  <a:moveTo>
                    <a:pt x="3723132" y="2884932"/>
                  </a:moveTo>
                  <a:lnTo>
                    <a:pt x="0" y="2884932"/>
                  </a:lnTo>
                  <a:lnTo>
                    <a:pt x="0" y="2962656"/>
                  </a:lnTo>
                  <a:lnTo>
                    <a:pt x="3723132" y="2962656"/>
                  </a:lnTo>
                  <a:lnTo>
                    <a:pt x="3723132" y="2884932"/>
                  </a:lnTo>
                  <a:close/>
                </a:path>
                <a:path w="5648325" h="3629025">
                  <a:moveTo>
                    <a:pt x="3832860" y="2662428"/>
                  </a:moveTo>
                  <a:lnTo>
                    <a:pt x="0" y="2662428"/>
                  </a:lnTo>
                  <a:lnTo>
                    <a:pt x="0" y="2741676"/>
                  </a:lnTo>
                  <a:lnTo>
                    <a:pt x="3832860" y="2741676"/>
                  </a:lnTo>
                  <a:lnTo>
                    <a:pt x="3832860" y="2662428"/>
                  </a:lnTo>
                  <a:close/>
                </a:path>
                <a:path w="5648325" h="3629025">
                  <a:moveTo>
                    <a:pt x="3883152" y="2441448"/>
                  </a:moveTo>
                  <a:lnTo>
                    <a:pt x="0" y="2441448"/>
                  </a:lnTo>
                  <a:lnTo>
                    <a:pt x="0" y="2519172"/>
                  </a:lnTo>
                  <a:lnTo>
                    <a:pt x="3883152" y="2519172"/>
                  </a:lnTo>
                  <a:lnTo>
                    <a:pt x="3883152" y="2441448"/>
                  </a:lnTo>
                  <a:close/>
                </a:path>
                <a:path w="5648325" h="3629025">
                  <a:moveTo>
                    <a:pt x="4018788" y="2218944"/>
                  </a:moveTo>
                  <a:lnTo>
                    <a:pt x="0" y="2218944"/>
                  </a:lnTo>
                  <a:lnTo>
                    <a:pt x="0" y="2298192"/>
                  </a:lnTo>
                  <a:lnTo>
                    <a:pt x="4018788" y="2298192"/>
                  </a:lnTo>
                  <a:lnTo>
                    <a:pt x="4018788" y="2218944"/>
                  </a:lnTo>
                  <a:close/>
                </a:path>
                <a:path w="5648325" h="3629025">
                  <a:moveTo>
                    <a:pt x="4047744" y="1996440"/>
                  </a:moveTo>
                  <a:lnTo>
                    <a:pt x="0" y="1996440"/>
                  </a:lnTo>
                  <a:lnTo>
                    <a:pt x="0" y="2075688"/>
                  </a:lnTo>
                  <a:lnTo>
                    <a:pt x="4047744" y="2075688"/>
                  </a:lnTo>
                  <a:lnTo>
                    <a:pt x="4047744" y="1996440"/>
                  </a:lnTo>
                  <a:close/>
                </a:path>
                <a:path w="5648325" h="3629025">
                  <a:moveTo>
                    <a:pt x="4047744" y="1775460"/>
                  </a:moveTo>
                  <a:lnTo>
                    <a:pt x="0" y="1775460"/>
                  </a:lnTo>
                  <a:lnTo>
                    <a:pt x="0" y="1853184"/>
                  </a:lnTo>
                  <a:lnTo>
                    <a:pt x="4047744" y="1853184"/>
                  </a:lnTo>
                  <a:lnTo>
                    <a:pt x="4047744" y="1775460"/>
                  </a:lnTo>
                  <a:close/>
                </a:path>
                <a:path w="5648325" h="3629025">
                  <a:moveTo>
                    <a:pt x="4134612" y="1552956"/>
                  </a:moveTo>
                  <a:lnTo>
                    <a:pt x="0" y="1552956"/>
                  </a:lnTo>
                  <a:lnTo>
                    <a:pt x="0" y="1632204"/>
                  </a:lnTo>
                  <a:lnTo>
                    <a:pt x="4134612" y="1632204"/>
                  </a:lnTo>
                  <a:lnTo>
                    <a:pt x="4134612" y="1552956"/>
                  </a:lnTo>
                  <a:close/>
                </a:path>
                <a:path w="5648325" h="3629025">
                  <a:moveTo>
                    <a:pt x="4236720" y="1331976"/>
                  </a:moveTo>
                  <a:lnTo>
                    <a:pt x="0" y="1331976"/>
                  </a:lnTo>
                  <a:lnTo>
                    <a:pt x="0" y="1409700"/>
                  </a:lnTo>
                  <a:lnTo>
                    <a:pt x="4236720" y="1409700"/>
                  </a:lnTo>
                  <a:lnTo>
                    <a:pt x="4236720" y="1331976"/>
                  </a:lnTo>
                  <a:close/>
                </a:path>
                <a:path w="5648325" h="3629025">
                  <a:moveTo>
                    <a:pt x="4337304" y="1109472"/>
                  </a:moveTo>
                  <a:lnTo>
                    <a:pt x="0" y="1109472"/>
                  </a:lnTo>
                  <a:lnTo>
                    <a:pt x="0" y="1188720"/>
                  </a:lnTo>
                  <a:lnTo>
                    <a:pt x="4337304" y="1188720"/>
                  </a:lnTo>
                  <a:lnTo>
                    <a:pt x="4337304" y="1109472"/>
                  </a:lnTo>
                  <a:close/>
                </a:path>
                <a:path w="5648325" h="3629025">
                  <a:moveTo>
                    <a:pt x="4568952" y="886968"/>
                  </a:moveTo>
                  <a:lnTo>
                    <a:pt x="0" y="886968"/>
                  </a:lnTo>
                  <a:lnTo>
                    <a:pt x="0" y="966216"/>
                  </a:lnTo>
                  <a:lnTo>
                    <a:pt x="4568952" y="966216"/>
                  </a:lnTo>
                  <a:lnTo>
                    <a:pt x="4568952" y="886968"/>
                  </a:lnTo>
                  <a:close/>
                </a:path>
                <a:path w="5648325" h="3629025">
                  <a:moveTo>
                    <a:pt x="5134356" y="665988"/>
                  </a:moveTo>
                  <a:lnTo>
                    <a:pt x="0" y="665988"/>
                  </a:lnTo>
                  <a:lnTo>
                    <a:pt x="0" y="743712"/>
                  </a:lnTo>
                  <a:lnTo>
                    <a:pt x="5134356" y="743712"/>
                  </a:lnTo>
                  <a:lnTo>
                    <a:pt x="5134356" y="665988"/>
                  </a:lnTo>
                  <a:close/>
                </a:path>
                <a:path w="5648325" h="3629025">
                  <a:moveTo>
                    <a:pt x="5233416" y="443484"/>
                  </a:moveTo>
                  <a:lnTo>
                    <a:pt x="0" y="443484"/>
                  </a:lnTo>
                  <a:lnTo>
                    <a:pt x="0" y="522732"/>
                  </a:lnTo>
                  <a:lnTo>
                    <a:pt x="5233416" y="522732"/>
                  </a:lnTo>
                  <a:lnTo>
                    <a:pt x="5233416" y="443484"/>
                  </a:lnTo>
                  <a:close/>
                </a:path>
                <a:path w="5648325" h="3629025">
                  <a:moveTo>
                    <a:pt x="5460492" y="220980"/>
                  </a:moveTo>
                  <a:lnTo>
                    <a:pt x="0" y="220980"/>
                  </a:lnTo>
                  <a:lnTo>
                    <a:pt x="0" y="300228"/>
                  </a:lnTo>
                  <a:lnTo>
                    <a:pt x="5460492" y="300228"/>
                  </a:lnTo>
                  <a:lnTo>
                    <a:pt x="5460492" y="220980"/>
                  </a:lnTo>
                  <a:close/>
                </a:path>
                <a:path w="5648325" h="3629025">
                  <a:moveTo>
                    <a:pt x="5647944" y="0"/>
                  </a:moveTo>
                  <a:lnTo>
                    <a:pt x="0" y="0"/>
                  </a:lnTo>
                  <a:lnTo>
                    <a:pt x="0" y="79248"/>
                  </a:lnTo>
                  <a:lnTo>
                    <a:pt x="5647944" y="79248"/>
                  </a:lnTo>
                  <a:lnTo>
                    <a:pt x="5647944" y="0"/>
                  </a:lnTo>
                  <a:close/>
                </a:path>
              </a:pathLst>
            </a:custGeom>
            <a:solidFill>
              <a:srgbClr val="4471C4"/>
            </a:solidFill>
          </p:spPr>
          <p:txBody>
            <a:bodyPr wrap="square" lIns="0" tIns="0" rIns="0" bIns="0" rtlCol="0"/>
            <a:lstStyle/>
            <a:p>
              <a:endParaRPr sz="2700">
                <a:solidFill>
                  <a:schemeClr val="bg1"/>
                </a:solidFill>
              </a:endParaRPr>
            </a:p>
          </p:txBody>
        </p:sp>
        <p:sp>
          <p:nvSpPr>
            <p:cNvPr id="6" name="object 6"/>
            <p:cNvSpPr/>
            <p:nvPr/>
          </p:nvSpPr>
          <p:spPr>
            <a:xfrm>
              <a:off x="4154423" y="2487167"/>
              <a:ext cx="0" cy="3771900"/>
            </a:xfrm>
            <a:custGeom>
              <a:avLst/>
              <a:gdLst/>
              <a:ahLst/>
              <a:cxnLst/>
              <a:rect l="l" t="t" r="r" b="b"/>
              <a:pathLst>
                <a:path h="3771900">
                  <a:moveTo>
                    <a:pt x="0" y="3771900"/>
                  </a:moveTo>
                  <a:lnTo>
                    <a:pt x="0"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7" name="object 7"/>
          <p:cNvSpPr txBox="1"/>
          <p:nvPr/>
        </p:nvSpPr>
        <p:spPr>
          <a:xfrm>
            <a:off x="9749980" y="9080144"/>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1.6</a:t>
            </a:r>
            <a:endParaRPr sz="1500">
              <a:solidFill>
                <a:schemeClr val="bg1"/>
              </a:solidFill>
              <a:latin typeface="Arial"/>
              <a:cs typeface="Arial"/>
            </a:endParaRPr>
          </a:p>
        </p:txBody>
      </p:sp>
      <p:sp>
        <p:nvSpPr>
          <p:cNvPr id="24" name="object 24"/>
          <p:cNvSpPr txBox="1"/>
          <p:nvPr/>
        </p:nvSpPr>
        <p:spPr>
          <a:xfrm>
            <a:off x="9238867" y="9298930"/>
            <a:ext cx="8165783" cy="230832"/>
          </a:xfrm>
          <a:prstGeom prst="rect">
            <a:avLst/>
          </a:prstGeom>
        </p:spPr>
        <p:txBody>
          <a:bodyPr vert="horz" wrap="square" lIns="0" tIns="0" rIns="0" bIns="0" rtlCol="0">
            <a:spAutoFit/>
          </a:bodyPr>
          <a:lstStyle/>
          <a:p>
            <a:pPr marL="2521268">
              <a:spcBef>
                <a:spcPts val="98"/>
              </a:spcBef>
            </a:pPr>
            <a:r>
              <a:rPr sz="1500" i="1" dirty="0">
                <a:solidFill>
                  <a:schemeClr val="bg1"/>
                </a:solidFill>
                <a:latin typeface="Times New Roman"/>
                <a:cs typeface="Times New Roman"/>
              </a:rPr>
              <a:t>Source:</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SIA’s</a:t>
            </a:r>
            <a:r>
              <a:rPr sz="1500" i="1" spc="-53" dirty="0">
                <a:solidFill>
                  <a:schemeClr val="bg1"/>
                </a:solidFill>
                <a:latin typeface="Times New Roman"/>
                <a:cs typeface="Times New Roman"/>
              </a:rPr>
              <a:t> </a:t>
            </a:r>
            <a:r>
              <a:rPr sz="1500" i="1" dirty="0">
                <a:solidFill>
                  <a:schemeClr val="bg1"/>
                </a:solidFill>
                <a:latin typeface="Times New Roman"/>
                <a:cs typeface="Times New Roman"/>
              </a:rPr>
              <a:t>US</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Allied</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Healthcare</a:t>
            </a:r>
            <a:r>
              <a:rPr sz="1500" i="1" spc="-23" dirty="0">
                <a:solidFill>
                  <a:schemeClr val="bg1"/>
                </a:solidFill>
                <a:latin typeface="Times New Roman"/>
                <a:cs typeface="Times New Roman"/>
              </a:rPr>
              <a:t> </a:t>
            </a:r>
            <a:r>
              <a:rPr sz="1500" i="1" dirty="0">
                <a:solidFill>
                  <a:schemeClr val="bg1"/>
                </a:solidFill>
                <a:latin typeface="Times New Roman"/>
                <a:cs typeface="Times New Roman"/>
              </a:rPr>
              <a:t>Staffing</a:t>
            </a:r>
            <a:r>
              <a:rPr sz="1500" i="1" spc="-68" dirty="0">
                <a:solidFill>
                  <a:schemeClr val="bg1"/>
                </a:solidFill>
                <a:latin typeface="Times New Roman"/>
                <a:cs typeface="Times New Roman"/>
              </a:rPr>
              <a:t> </a:t>
            </a:r>
            <a:r>
              <a:rPr sz="1500" i="1" dirty="0">
                <a:solidFill>
                  <a:schemeClr val="bg1"/>
                </a:solidFill>
                <a:latin typeface="Times New Roman"/>
                <a:cs typeface="Times New Roman"/>
              </a:rPr>
              <a:t>Benchmarking</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Survey,</a:t>
            </a:r>
            <a:r>
              <a:rPr sz="1500" i="1" spc="-23" dirty="0">
                <a:solidFill>
                  <a:schemeClr val="bg1"/>
                </a:solidFill>
                <a:latin typeface="Times New Roman"/>
                <a:cs typeface="Times New Roman"/>
              </a:rPr>
              <a:t> </a:t>
            </a:r>
            <a:r>
              <a:rPr sz="1500" i="1" spc="-30" dirty="0">
                <a:solidFill>
                  <a:schemeClr val="bg1"/>
                </a:solidFill>
                <a:latin typeface="Times New Roman"/>
                <a:cs typeface="Times New Roman"/>
              </a:rPr>
              <a:t>2023</a:t>
            </a:r>
            <a:endParaRPr sz="1500" dirty="0">
              <a:solidFill>
                <a:schemeClr val="bg1"/>
              </a:solidFill>
              <a:latin typeface="Times New Roman"/>
              <a:cs typeface="Times New Roman"/>
            </a:endParaRPr>
          </a:p>
        </p:txBody>
      </p:sp>
      <p:sp>
        <p:nvSpPr>
          <p:cNvPr id="8" name="object 8"/>
          <p:cNvSpPr txBox="1"/>
          <p:nvPr/>
        </p:nvSpPr>
        <p:spPr>
          <a:xfrm>
            <a:off x="10110596" y="8747303"/>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1.8</a:t>
            </a:r>
            <a:endParaRPr sz="1500">
              <a:solidFill>
                <a:schemeClr val="bg1"/>
              </a:solidFill>
              <a:latin typeface="Arial"/>
              <a:cs typeface="Arial"/>
            </a:endParaRPr>
          </a:p>
        </p:txBody>
      </p:sp>
      <p:sp>
        <p:nvSpPr>
          <p:cNvPr id="9" name="object 9"/>
          <p:cNvSpPr txBox="1"/>
          <p:nvPr/>
        </p:nvSpPr>
        <p:spPr>
          <a:xfrm>
            <a:off x="11742040" y="8414003"/>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2.6</a:t>
            </a:r>
            <a:endParaRPr sz="1500">
              <a:solidFill>
                <a:schemeClr val="bg1"/>
              </a:solidFill>
              <a:latin typeface="Arial"/>
              <a:cs typeface="Arial"/>
            </a:endParaRPr>
          </a:p>
        </p:txBody>
      </p:sp>
      <p:sp>
        <p:nvSpPr>
          <p:cNvPr id="10" name="object 10"/>
          <p:cNvSpPr txBox="1"/>
          <p:nvPr/>
        </p:nvSpPr>
        <p:spPr>
          <a:xfrm>
            <a:off x="11912917" y="8081199"/>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2.6</a:t>
            </a:r>
            <a:endParaRPr sz="1500">
              <a:solidFill>
                <a:schemeClr val="bg1"/>
              </a:solidFill>
              <a:latin typeface="Arial"/>
              <a:cs typeface="Arial"/>
            </a:endParaRPr>
          </a:p>
        </p:txBody>
      </p:sp>
      <p:sp>
        <p:nvSpPr>
          <p:cNvPr id="11" name="object 11"/>
          <p:cNvSpPr txBox="1"/>
          <p:nvPr/>
        </p:nvSpPr>
        <p:spPr>
          <a:xfrm>
            <a:off x="12078461" y="7748396"/>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2.7</a:t>
            </a:r>
            <a:endParaRPr sz="1500">
              <a:solidFill>
                <a:schemeClr val="bg1"/>
              </a:solidFill>
              <a:latin typeface="Arial"/>
              <a:cs typeface="Arial"/>
            </a:endParaRPr>
          </a:p>
        </p:txBody>
      </p:sp>
      <p:sp>
        <p:nvSpPr>
          <p:cNvPr id="12" name="object 12"/>
          <p:cNvSpPr txBox="1"/>
          <p:nvPr/>
        </p:nvSpPr>
        <p:spPr>
          <a:xfrm>
            <a:off x="12153901" y="7415403"/>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2.8</a:t>
            </a:r>
            <a:endParaRPr sz="1500">
              <a:solidFill>
                <a:schemeClr val="bg1"/>
              </a:solidFill>
              <a:latin typeface="Arial"/>
              <a:cs typeface="Arial"/>
            </a:endParaRPr>
          </a:p>
        </p:txBody>
      </p:sp>
      <p:sp>
        <p:nvSpPr>
          <p:cNvPr id="13" name="object 13"/>
          <p:cNvSpPr txBox="1"/>
          <p:nvPr/>
        </p:nvSpPr>
        <p:spPr>
          <a:xfrm>
            <a:off x="12357736" y="6310732"/>
            <a:ext cx="321944" cy="1022716"/>
          </a:xfrm>
          <a:prstGeom prst="rect">
            <a:avLst/>
          </a:prstGeom>
        </p:spPr>
        <p:txBody>
          <a:bodyPr vert="horz" wrap="square" lIns="0" tIns="123825" rIns="0" bIns="0" rtlCol="0">
            <a:spAutoFit/>
          </a:bodyPr>
          <a:lstStyle/>
          <a:p>
            <a:pPr marL="61913">
              <a:spcBef>
                <a:spcPts val="975"/>
              </a:spcBef>
            </a:pPr>
            <a:r>
              <a:rPr sz="1500" spc="-30" dirty="0">
                <a:solidFill>
                  <a:schemeClr val="bg1"/>
                </a:solidFill>
                <a:latin typeface="Arial"/>
                <a:cs typeface="Arial"/>
              </a:rPr>
              <a:t>2.9</a:t>
            </a:r>
            <a:endParaRPr sz="1500">
              <a:solidFill>
                <a:schemeClr val="bg1"/>
              </a:solidFill>
              <a:latin typeface="Arial"/>
              <a:cs typeface="Arial"/>
            </a:endParaRPr>
          </a:p>
          <a:p>
            <a:pPr marL="61913">
              <a:spcBef>
                <a:spcPts val="825"/>
              </a:spcBef>
            </a:pPr>
            <a:r>
              <a:rPr sz="1500" spc="-30" dirty="0">
                <a:solidFill>
                  <a:schemeClr val="bg1"/>
                </a:solidFill>
                <a:latin typeface="Arial"/>
                <a:cs typeface="Arial"/>
              </a:rPr>
              <a:t>2.9</a:t>
            </a:r>
            <a:endParaRPr sz="1500">
              <a:solidFill>
                <a:schemeClr val="bg1"/>
              </a:solidFill>
              <a:latin typeface="Arial"/>
              <a:cs typeface="Arial"/>
            </a:endParaRPr>
          </a:p>
          <a:p>
            <a:pPr marL="19050">
              <a:spcBef>
                <a:spcPts val="818"/>
              </a:spcBef>
            </a:pPr>
            <a:r>
              <a:rPr sz="1500" spc="-38" dirty="0">
                <a:solidFill>
                  <a:schemeClr val="bg1"/>
                </a:solidFill>
                <a:latin typeface="Arial"/>
                <a:cs typeface="Arial"/>
              </a:rPr>
              <a:t>2.8</a:t>
            </a:r>
            <a:endParaRPr sz="1500">
              <a:solidFill>
                <a:schemeClr val="bg1"/>
              </a:solidFill>
              <a:latin typeface="Arial"/>
              <a:cs typeface="Arial"/>
            </a:endParaRPr>
          </a:p>
        </p:txBody>
      </p:sp>
      <p:sp>
        <p:nvSpPr>
          <p:cNvPr id="14" name="object 14"/>
          <p:cNvSpPr txBox="1"/>
          <p:nvPr/>
        </p:nvSpPr>
        <p:spPr>
          <a:xfrm>
            <a:off x="12532423" y="6083618"/>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2.9</a:t>
            </a:r>
            <a:endParaRPr sz="1500">
              <a:solidFill>
                <a:schemeClr val="bg1"/>
              </a:solidFill>
              <a:latin typeface="Arial"/>
              <a:cs typeface="Arial"/>
            </a:endParaRPr>
          </a:p>
        </p:txBody>
      </p:sp>
      <p:sp>
        <p:nvSpPr>
          <p:cNvPr id="15" name="object 15"/>
          <p:cNvSpPr txBox="1"/>
          <p:nvPr/>
        </p:nvSpPr>
        <p:spPr>
          <a:xfrm>
            <a:off x="12683872" y="5750814"/>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3.0</a:t>
            </a:r>
            <a:endParaRPr sz="1500">
              <a:solidFill>
                <a:schemeClr val="bg1"/>
              </a:solidFill>
              <a:latin typeface="Arial"/>
              <a:cs typeface="Arial"/>
            </a:endParaRPr>
          </a:p>
        </p:txBody>
      </p:sp>
      <p:sp>
        <p:nvSpPr>
          <p:cNvPr id="16" name="object 16"/>
          <p:cNvSpPr txBox="1"/>
          <p:nvPr/>
        </p:nvSpPr>
        <p:spPr>
          <a:xfrm>
            <a:off x="12835129" y="5418011"/>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3.1</a:t>
            </a:r>
            <a:endParaRPr sz="1500">
              <a:solidFill>
                <a:schemeClr val="bg1"/>
              </a:solidFill>
              <a:latin typeface="Arial"/>
              <a:cs typeface="Arial"/>
            </a:endParaRPr>
          </a:p>
        </p:txBody>
      </p:sp>
      <p:sp>
        <p:nvSpPr>
          <p:cNvPr id="17" name="object 17"/>
          <p:cNvSpPr txBox="1"/>
          <p:nvPr/>
        </p:nvSpPr>
        <p:spPr>
          <a:xfrm>
            <a:off x="13182218" y="5085207"/>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3.2</a:t>
            </a:r>
            <a:endParaRPr sz="1500">
              <a:solidFill>
                <a:schemeClr val="bg1"/>
              </a:solidFill>
              <a:latin typeface="Arial"/>
              <a:cs typeface="Arial"/>
            </a:endParaRPr>
          </a:p>
        </p:txBody>
      </p:sp>
      <p:sp>
        <p:nvSpPr>
          <p:cNvPr id="18" name="object 18"/>
          <p:cNvSpPr txBox="1"/>
          <p:nvPr/>
        </p:nvSpPr>
        <p:spPr>
          <a:xfrm>
            <a:off x="14031659" y="4751375"/>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3.6</a:t>
            </a:r>
            <a:endParaRPr sz="1500">
              <a:solidFill>
                <a:schemeClr val="bg1"/>
              </a:solidFill>
              <a:latin typeface="Arial"/>
              <a:cs typeface="Arial"/>
            </a:endParaRPr>
          </a:p>
        </p:txBody>
      </p:sp>
      <p:sp>
        <p:nvSpPr>
          <p:cNvPr id="19" name="object 19"/>
          <p:cNvSpPr txBox="1"/>
          <p:nvPr/>
        </p:nvSpPr>
        <p:spPr>
          <a:xfrm>
            <a:off x="14179297" y="4419027"/>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3.7</a:t>
            </a:r>
            <a:endParaRPr sz="1500">
              <a:solidFill>
                <a:schemeClr val="bg1"/>
              </a:solidFill>
              <a:latin typeface="Arial"/>
              <a:cs typeface="Arial"/>
            </a:endParaRPr>
          </a:p>
        </p:txBody>
      </p:sp>
      <p:sp>
        <p:nvSpPr>
          <p:cNvPr id="20" name="object 20"/>
          <p:cNvSpPr txBox="1"/>
          <p:nvPr/>
        </p:nvSpPr>
        <p:spPr>
          <a:xfrm>
            <a:off x="14519911" y="4086224"/>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3.9</a:t>
            </a:r>
            <a:endParaRPr sz="1500">
              <a:solidFill>
                <a:schemeClr val="bg1"/>
              </a:solidFill>
              <a:latin typeface="Arial"/>
              <a:cs typeface="Arial"/>
            </a:endParaRPr>
          </a:p>
        </p:txBody>
      </p:sp>
      <p:sp>
        <p:nvSpPr>
          <p:cNvPr id="21" name="object 21"/>
          <p:cNvSpPr txBox="1"/>
          <p:nvPr/>
        </p:nvSpPr>
        <p:spPr>
          <a:xfrm>
            <a:off x="14802422" y="3753231"/>
            <a:ext cx="279083" cy="249107"/>
          </a:xfrm>
          <a:prstGeom prst="rect">
            <a:avLst/>
          </a:prstGeom>
        </p:spPr>
        <p:txBody>
          <a:bodyPr vert="horz" wrap="square" lIns="0" tIns="18098" rIns="0" bIns="0" rtlCol="0">
            <a:spAutoFit/>
          </a:bodyPr>
          <a:lstStyle/>
          <a:p>
            <a:pPr marL="19050">
              <a:spcBef>
                <a:spcPts val="143"/>
              </a:spcBef>
            </a:pPr>
            <a:r>
              <a:rPr sz="1500" spc="-30" dirty="0">
                <a:solidFill>
                  <a:schemeClr val="bg1"/>
                </a:solidFill>
                <a:latin typeface="Arial"/>
                <a:cs typeface="Arial"/>
              </a:rPr>
              <a:t>4.0</a:t>
            </a:r>
            <a:endParaRPr sz="1500">
              <a:solidFill>
                <a:schemeClr val="bg1"/>
              </a:solidFill>
              <a:latin typeface="Arial"/>
              <a:cs typeface="Arial"/>
            </a:endParaRPr>
          </a:p>
        </p:txBody>
      </p:sp>
      <p:sp>
        <p:nvSpPr>
          <p:cNvPr id="22" name="object 22"/>
          <p:cNvSpPr txBox="1"/>
          <p:nvPr/>
        </p:nvSpPr>
        <p:spPr>
          <a:xfrm>
            <a:off x="2420113" y="3637635"/>
            <a:ext cx="3652838" cy="5693610"/>
          </a:xfrm>
          <a:prstGeom prst="rect">
            <a:avLst/>
          </a:prstGeom>
        </p:spPr>
        <p:txBody>
          <a:bodyPr vert="horz" wrap="square" lIns="0" tIns="19050" rIns="0" bIns="0" rtlCol="0">
            <a:spAutoFit/>
          </a:bodyPr>
          <a:lstStyle/>
          <a:p>
            <a:pPr marL="639126" marR="8573" indent="1122998" algn="r">
              <a:lnSpc>
                <a:spcPct val="145600"/>
              </a:lnSpc>
              <a:spcBef>
                <a:spcPts val="150"/>
              </a:spcBef>
            </a:pPr>
            <a:r>
              <a:rPr sz="1500" spc="-68" dirty="0">
                <a:solidFill>
                  <a:schemeClr val="bg1"/>
                </a:solidFill>
                <a:latin typeface="Arial"/>
                <a:cs typeface="Arial"/>
              </a:rPr>
              <a:t>Catheter</a:t>
            </a:r>
            <a:r>
              <a:rPr sz="1500" spc="-30" dirty="0">
                <a:solidFill>
                  <a:schemeClr val="bg1"/>
                </a:solidFill>
                <a:latin typeface="Arial"/>
                <a:cs typeface="Arial"/>
              </a:rPr>
              <a:t> </a:t>
            </a:r>
            <a:r>
              <a:rPr sz="1500" spc="-68" dirty="0">
                <a:solidFill>
                  <a:schemeClr val="bg1"/>
                </a:solidFill>
                <a:latin typeface="Arial"/>
                <a:cs typeface="Arial"/>
              </a:rPr>
              <a:t>lab</a:t>
            </a:r>
            <a:r>
              <a:rPr sz="1500" spc="-38" dirty="0">
                <a:solidFill>
                  <a:schemeClr val="bg1"/>
                </a:solidFill>
                <a:latin typeface="Arial"/>
                <a:cs typeface="Arial"/>
              </a:rPr>
              <a:t> </a:t>
            </a:r>
            <a:r>
              <a:rPr sz="1500" spc="-60" dirty="0">
                <a:solidFill>
                  <a:schemeClr val="bg1"/>
                </a:solidFill>
                <a:latin typeface="Arial"/>
                <a:cs typeface="Arial"/>
              </a:rPr>
              <a:t>technicians </a:t>
            </a:r>
            <a:r>
              <a:rPr sz="1500" spc="-127" dirty="0">
                <a:solidFill>
                  <a:schemeClr val="bg1"/>
                </a:solidFill>
                <a:latin typeface="Arial"/>
                <a:cs typeface="Arial"/>
              </a:rPr>
              <a:t>Speech</a:t>
            </a:r>
            <a:r>
              <a:rPr sz="1500" dirty="0">
                <a:solidFill>
                  <a:schemeClr val="bg1"/>
                </a:solidFill>
                <a:latin typeface="Arial"/>
                <a:cs typeface="Arial"/>
              </a:rPr>
              <a:t> </a:t>
            </a:r>
            <a:r>
              <a:rPr sz="1500" spc="-68" dirty="0">
                <a:solidFill>
                  <a:schemeClr val="bg1"/>
                </a:solidFill>
                <a:latin typeface="Arial"/>
                <a:cs typeface="Arial"/>
              </a:rPr>
              <a:t>therapists/Speech</a:t>
            </a:r>
            <a:r>
              <a:rPr sz="1500" spc="8" dirty="0">
                <a:solidFill>
                  <a:schemeClr val="bg1"/>
                </a:solidFill>
                <a:latin typeface="Arial"/>
                <a:cs typeface="Arial"/>
              </a:rPr>
              <a:t> </a:t>
            </a:r>
            <a:r>
              <a:rPr sz="1500" spc="-38" dirty="0">
                <a:solidFill>
                  <a:schemeClr val="bg1"/>
                </a:solidFill>
                <a:latin typeface="Arial"/>
                <a:cs typeface="Arial"/>
              </a:rPr>
              <a:t>pathologists</a:t>
            </a:r>
            <a:endParaRPr sz="1500">
              <a:solidFill>
                <a:schemeClr val="bg1"/>
              </a:solidFill>
              <a:latin typeface="Arial"/>
              <a:cs typeface="Arial"/>
            </a:endParaRPr>
          </a:p>
          <a:p>
            <a:pPr marR="9525" algn="r">
              <a:spcBef>
                <a:spcPts val="818"/>
              </a:spcBef>
            </a:pPr>
            <a:r>
              <a:rPr sz="1500" spc="-105" dirty="0">
                <a:solidFill>
                  <a:schemeClr val="bg1"/>
                </a:solidFill>
                <a:latin typeface="Arial"/>
                <a:cs typeface="Arial"/>
              </a:rPr>
              <a:t>Physical</a:t>
            </a:r>
            <a:r>
              <a:rPr sz="1500" spc="-23" dirty="0">
                <a:solidFill>
                  <a:schemeClr val="bg1"/>
                </a:solidFill>
                <a:latin typeface="Arial"/>
                <a:cs typeface="Arial"/>
              </a:rPr>
              <a:t> </a:t>
            </a:r>
            <a:r>
              <a:rPr sz="1500" spc="-53" dirty="0">
                <a:solidFill>
                  <a:schemeClr val="bg1"/>
                </a:solidFill>
                <a:latin typeface="Arial"/>
                <a:cs typeface="Arial"/>
              </a:rPr>
              <a:t>therapists</a:t>
            </a:r>
            <a:r>
              <a:rPr sz="1500" spc="-23" dirty="0">
                <a:solidFill>
                  <a:schemeClr val="bg1"/>
                </a:solidFill>
                <a:latin typeface="Arial"/>
                <a:cs typeface="Arial"/>
              </a:rPr>
              <a:t> </a:t>
            </a:r>
            <a:r>
              <a:rPr sz="1500" spc="-30" dirty="0">
                <a:solidFill>
                  <a:schemeClr val="bg1"/>
                </a:solidFill>
                <a:latin typeface="Arial"/>
                <a:cs typeface="Arial"/>
              </a:rPr>
              <a:t>(PT)</a:t>
            </a:r>
            <a:endParaRPr sz="1500">
              <a:solidFill>
                <a:schemeClr val="bg1"/>
              </a:solidFill>
              <a:latin typeface="Arial"/>
              <a:cs typeface="Arial"/>
            </a:endParaRPr>
          </a:p>
          <a:p>
            <a:pPr marL="19050" marR="8573" indent="2678430" algn="r">
              <a:lnSpc>
                <a:spcPct val="145600"/>
              </a:lnSpc>
              <a:spcBef>
                <a:spcPts val="8"/>
              </a:spcBef>
            </a:pPr>
            <a:r>
              <a:rPr sz="1500" spc="-98" dirty="0">
                <a:solidFill>
                  <a:schemeClr val="bg1"/>
                </a:solidFill>
                <a:latin typeface="Arial"/>
                <a:cs typeface="Arial"/>
              </a:rPr>
              <a:t>Pharmacists </a:t>
            </a:r>
            <a:r>
              <a:rPr sz="1500" spc="-68" dirty="0">
                <a:solidFill>
                  <a:schemeClr val="bg1"/>
                </a:solidFill>
                <a:latin typeface="Arial"/>
                <a:cs typeface="Arial"/>
              </a:rPr>
              <a:t>Occupational</a:t>
            </a:r>
            <a:r>
              <a:rPr sz="1500" spc="-15" dirty="0">
                <a:solidFill>
                  <a:schemeClr val="bg1"/>
                </a:solidFill>
                <a:latin typeface="Arial"/>
                <a:cs typeface="Arial"/>
              </a:rPr>
              <a:t> </a:t>
            </a:r>
            <a:r>
              <a:rPr sz="1500" spc="-53" dirty="0">
                <a:solidFill>
                  <a:schemeClr val="bg1"/>
                </a:solidFill>
                <a:latin typeface="Arial"/>
                <a:cs typeface="Arial"/>
              </a:rPr>
              <a:t>therapists</a:t>
            </a:r>
            <a:r>
              <a:rPr sz="1500" dirty="0">
                <a:solidFill>
                  <a:schemeClr val="bg1"/>
                </a:solidFill>
                <a:latin typeface="Arial"/>
                <a:cs typeface="Arial"/>
              </a:rPr>
              <a:t> </a:t>
            </a:r>
            <a:r>
              <a:rPr sz="1500" spc="-30" dirty="0">
                <a:solidFill>
                  <a:schemeClr val="bg1"/>
                </a:solidFill>
                <a:latin typeface="Arial"/>
                <a:cs typeface="Arial"/>
              </a:rPr>
              <a:t>(OT) </a:t>
            </a:r>
            <a:r>
              <a:rPr sz="1500" spc="-60" dirty="0">
                <a:solidFill>
                  <a:schemeClr val="bg1"/>
                </a:solidFill>
                <a:latin typeface="Arial"/>
                <a:cs typeface="Arial"/>
              </a:rPr>
              <a:t>Sonographers/Ultrasound/Cardiotechnologists</a:t>
            </a:r>
            <a:endParaRPr sz="1500">
              <a:solidFill>
                <a:schemeClr val="bg1"/>
              </a:solidFill>
              <a:latin typeface="Arial"/>
              <a:cs typeface="Arial"/>
            </a:endParaRPr>
          </a:p>
          <a:p>
            <a:pPr marL="866775" marR="9525" indent="1060133" algn="just">
              <a:lnSpc>
                <a:spcPct val="145600"/>
              </a:lnSpc>
            </a:pPr>
            <a:r>
              <a:rPr sz="1500" spc="-75" dirty="0">
                <a:solidFill>
                  <a:schemeClr val="bg1"/>
                </a:solidFill>
                <a:latin typeface="Arial"/>
                <a:cs typeface="Arial"/>
              </a:rPr>
              <a:t>Respiratory</a:t>
            </a:r>
            <a:r>
              <a:rPr sz="1500" spc="38" dirty="0">
                <a:solidFill>
                  <a:schemeClr val="bg1"/>
                </a:solidFill>
                <a:latin typeface="Arial"/>
                <a:cs typeface="Arial"/>
              </a:rPr>
              <a:t> </a:t>
            </a:r>
            <a:r>
              <a:rPr sz="1500" spc="-53" dirty="0">
                <a:solidFill>
                  <a:schemeClr val="bg1"/>
                </a:solidFill>
                <a:latin typeface="Arial"/>
                <a:cs typeface="Arial"/>
              </a:rPr>
              <a:t>therapists </a:t>
            </a:r>
            <a:r>
              <a:rPr sz="1500" spc="-83" dirty="0">
                <a:solidFill>
                  <a:schemeClr val="bg1"/>
                </a:solidFill>
                <a:latin typeface="Arial"/>
                <a:cs typeface="Arial"/>
              </a:rPr>
              <a:t>Radiological/MRI/CT</a:t>
            </a:r>
            <a:r>
              <a:rPr sz="1500" spc="60" dirty="0">
                <a:solidFill>
                  <a:schemeClr val="bg1"/>
                </a:solidFill>
                <a:latin typeface="Arial"/>
                <a:cs typeface="Arial"/>
              </a:rPr>
              <a:t> </a:t>
            </a:r>
            <a:r>
              <a:rPr sz="1500" spc="-15" dirty="0">
                <a:solidFill>
                  <a:schemeClr val="bg1"/>
                </a:solidFill>
                <a:latin typeface="Arial"/>
                <a:cs typeface="Arial"/>
              </a:rPr>
              <a:t>technologists </a:t>
            </a:r>
            <a:r>
              <a:rPr sz="1500" spc="-203" dirty="0">
                <a:solidFill>
                  <a:schemeClr val="bg1"/>
                </a:solidFill>
                <a:latin typeface="Arial"/>
                <a:cs typeface="Arial"/>
              </a:rPr>
              <a:t>OT</a:t>
            </a:r>
            <a:r>
              <a:rPr sz="1500" spc="30" dirty="0">
                <a:solidFill>
                  <a:schemeClr val="bg1"/>
                </a:solidFill>
                <a:latin typeface="Arial"/>
                <a:cs typeface="Arial"/>
              </a:rPr>
              <a:t> </a:t>
            </a:r>
            <a:r>
              <a:rPr sz="1500" spc="-68" dirty="0">
                <a:solidFill>
                  <a:schemeClr val="bg1"/>
                </a:solidFill>
                <a:latin typeface="Arial"/>
                <a:cs typeface="Arial"/>
              </a:rPr>
              <a:t>assistants/Certifed</a:t>
            </a:r>
            <a:r>
              <a:rPr sz="1500" spc="8" dirty="0">
                <a:solidFill>
                  <a:schemeClr val="bg1"/>
                </a:solidFill>
                <a:latin typeface="Arial"/>
                <a:cs typeface="Arial"/>
              </a:rPr>
              <a:t> </a:t>
            </a:r>
            <a:r>
              <a:rPr sz="1500" spc="-195" dirty="0">
                <a:solidFill>
                  <a:schemeClr val="bg1"/>
                </a:solidFill>
                <a:latin typeface="Arial"/>
                <a:cs typeface="Arial"/>
              </a:rPr>
              <a:t>OT</a:t>
            </a:r>
            <a:r>
              <a:rPr sz="1500" spc="38" dirty="0">
                <a:solidFill>
                  <a:schemeClr val="bg1"/>
                </a:solidFill>
                <a:latin typeface="Arial"/>
                <a:cs typeface="Arial"/>
              </a:rPr>
              <a:t> </a:t>
            </a:r>
            <a:r>
              <a:rPr sz="1500" spc="-75" dirty="0">
                <a:solidFill>
                  <a:schemeClr val="bg1"/>
                </a:solidFill>
                <a:latin typeface="Arial"/>
                <a:cs typeface="Arial"/>
              </a:rPr>
              <a:t>assistants</a:t>
            </a:r>
            <a:endParaRPr sz="1500">
              <a:solidFill>
                <a:schemeClr val="bg1"/>
              </a:solidFill>
              <a:latin typeface="Arial"/>
              <a:cs typeface="Arial"/>
            </a:endParaRPr>
          </a:p>
          <a:p>
            <a:pPr marR="11430" algn="r">
              <a:spcBef>
                <a:spcPts val="825"/>
              </a:spcBef>
            </a:pPr>
            <a:r>
              <a:rPr sz="1500" spc="-83" dirty="0">
                <a:solidFill>
                  <a:schemeClr val="bg1"/>
                </a:solidFill>
                <a:latin typeface="Arial"/>
                <a:cs typeface="Arial"/>
              </a:rPr>
              <a:t>Clinical</a:t>
            </a:r>
            <a:r>
              <a:rPr sz="1500" spc="8" dirty="0">
                <a:solidFill>
                  <a:schemeClr val="bg1"/>
                </a:solidFill>
                <a:latin typeface="Arial"/>
                <a:cs typeface="Arial"/>
              </a:rPr>
              <a:t> </a:t>
            </a:r>
            <a:r>
              <a:rPr sz="1500" spc="-68" dirty="0">
                <a:solidFill>
                  <a:schemeClr val="bg1"/>
                </a:solidFill>
                <a:latin typeface="Arial"/>
                <a:cs typeface="Arial"/>
              </a:rPr>
              <a:t>lab</a:t>
            </a:r>
            <a:r>
              <a:rPr sz="1500" dirty="0">
                <a:solidFill>
                  <a:schemeClr val="bg1"/>
                </a:solidFill>
                <a:latin typeface="Arial"/>
                <a:cs typeface="Arial"/>
              </a:rPr>
              <a:t> </a:t>
            </a:r>
            <a:r>
              <a:rPr sz="1500" spc="-53" dirty="0">
                <a:solidFill>
                  <a:schemeClr val="bg1"/>
                </a:solidFill>
                <a:latin typeface="Arial"/>
                <a:cs typeface="Arial"/>
              </a:rPr>
              <a:t>technicians/Medical</a:t>
            </a:r>
            <a:r>
              <a:rPr sz="1500" spc="8" dirty="0">
                <a:solidFill>
                  <a:schemeClr val="bg1"/>
                </a:solidFill>
                <a:latin typeface="Arial"/>
                <a:cs typeface="Arial"/>
              </a:rPr>
              <a:t> </a:t>
            </a:r>
            <a:r>
              <a:rPr sz="1500" spc="-15" dirty="0">
                <a:solidFill>
                  <a:schemeClr val="bg1"/>
                </a:solidFill>
                <a:latin typeface="Arial"/>
                <a:cs typeface="Arial"/>
              </a:rPr>
              <a:t>technologists</a:t>
            </a:r>
            <a:endParaRPr sz="1500">
              <a:solidFill>
                <a:schemeClr val="bg1"/>
              </a:solidFill>
              <a:latin typeface="Arial"/>
              <a:cs typeface="Arial"/>
            </a:endParaRPr>
          </a:p>
          <a:p>
            <a:pPr marR="7620" algn="r">
              <a:spcBef>
                <a:spcPts val="818"/>
              </a:spcBef>
            </a:pPr>
            <a:r>
              <a:rPr sz="1500" spc="-53" dirty="0">
                <a:solidFill>
                  <a:schemeClr val="bg1"/>
                </a:solidFill>
                <a:latin typeface="Arial"/>
                <a:cs typeface="Arial"/>
              </a:rPr>
              <a:t>Other</a:t>
            </a:r>
            <a:r>
              <a:rPr sz="1500" spc="-45" dirty="0">
                <a:solidFill>
                  <a:schemeClr val="bg1"/>
                </a:solidFill>
                <a:latin typeface="Arial"/>
                <a:cs typeface="Arial"/>
              </a:rPr>
              <a:t> allied</a:t>
            </a:r>
            <a:r>
              <a:rPr sz="1500" spc="-23" dirty="0">
                <a:solidFill>
                  <a:schemeClr val="bg1"/>
                </a:solidFill>
                <a:latin typeface="Arial"/>
                <a:cs typeface="Arial"/>
              </a:rPr>
              <a:t> </a:t>
            </a:r>
            <a:r>
              <a:rPr sz="1500" spc="-15" dirty="0">
                <a:solidFill>
                  <a:schemeClr val="bg1"/>
                </a:solidFill>
                <a:latin typeface="Arial"/>
                <a:cs typeface="Arial"/>
              </a:rPr>
              <a:t>health</a:t>
            </a:r>
            <a:endParaRPr sz="1500">
              <a:solidFill>
                <a:schemeClr val="bg1"/>
              </a:solidFill>
              <a:latin typeface="Arial"/>
              <a:cs typeface="Arial"/>
            </a:endParaRPr>
          </a:p>
          <a:p>
            <a:pPr marL="1951673" marR="7620" indent="696276" algn="just">
              <a:lnSpc>
                <a:spcPct val="145600"/>
              </a:lnSpc>
            </a:pPr>
            <a:r>
              <a:rPr sz="1500" spc="-413" dirty="0">
                <a:solidFill>
                  <a:schemeClr val="bg1"/>
                </a:solidFill>
                <a:latin typeface="Arial"/>
                <a:cs typeface="Arial"/>
              </a:rPr>
              <a:t>PT</a:t>
            </a:r>
            <a:r>
              <a:rPr sz="1500" spc="315" dirty="0">
                <a:solidFill>
                  <a:schemeClr val="bg1"/>
                </a:solidFill>
                <a:latin typeface="Arial"/>
                <a:cs typeface="Arial"/>
              </a:rPr>
              <a:t> </a:t>
            </a:r>
            <a:r>
              <a:rPr sz="1500" spc="-90" dirty="0">
                <a:solidFill>
                  <a:schemeClr val="bg1"/>
                </a:solidFill>
                <a:latin typeface="Arial"/>
                <a:cs typeface="Arial"/>
              </a:rPr>
              <a:t>assistants </a:t>
            </a:r>
            <a:r>
              <a:rPr sz="1500" spc="-98" dirty="0">
                <a:solidFill>
                  <a:schemeClr val="bg1"/>
                </a:solidFill>
                <a:latin typeface="Arial"/>
                <a:cs typeface="Arial"/>
              </a:rPr>
              <a:t>Surgical</a:t>
            </a:r>
            <a:r>
              <a:rPr sz="1500" spc="-8" dirty="0">
                <a:solidFill>
                  <a:schemeClr val="bg1"/>
                </a:solidFill>
                <a:latin typeface="Arial"/>
                <a:cs typeface="Arial"/>
              </a:rPr>
              <a:t> </a:t>
            </a:r>
            <a:r>
              <a:rPr sz="1500" spc="-53" dirty="0">
                <a:solidFill>
                  <a:schemeClr val="bg1"/>
                </a:solidFill>
                <a:latin typeface="Arial"/>
                <a:cs typeface="Arial"/>
              </a:rPr>
              <a:t>technologists </a:t>
            </a:r>
            <a:r>
              <a:rPr sz="1500" spc="-105" dirty="0">
                <a:solidFill>
                  <a:schemeClr val="bg1"/>
                </a:solidFill>
                <a:latin typeface="Arial"/>
                <a:cs typeface="Arial"/>
              </a:rPr>
              <a:t>Pharmacy</a:t>
            </a:r>
            <a:r>
              <a:rPr sz="1500" spc="-8" dirty="0">
                <a:solidFill>
                  <a:schemeClr val="bg1"/>
                </a:solidFill>
                <a:latin typeface="Arial"/>
                <a:cs typeface="Arial"/>
              </a:rPr>
              <a:t> </a:t>
            </a:r>
            <a:r>
              <a:rPr sz="1500" spc="-68" dirty="0">
                <a:solidFill>
                  <a:schemeClr val="bg1"/>
                </a:solidFill>
                <a:latin typeface="Arial"/>
                <a:cs typeface="Arial"/>
              </a:rPr>
              <a:t>technicians</a:t>
            </a:r>
            <a:endParaRPr sz="1500">
              <a:solidFill>
                <a:schemeClr val="bg1"/>
              </a:solidFill>
              <a:latin typeface="Arial"/>
              <a:cs typeface="Arial"/>
            </a:endParaRPr>
          </a:p>
          <a:p>
            <a:pPr marL="2524125" indent="-5715" algn="just">
              <a:spcBef>
                <a:spcPts val="818"/>
              </a:spcBef>
            </a:pPr>
            <a:r>
              <a:rPr sz="1500" spc="-98" dirty="0">
                <a:solidFill>
                  <a:schemeClr val="bg1"/>
                </a:solidFill>
                <a:latin typeface="Arial"/>
                <a:cs typeface="Arial"/>
              </a:rPr>
              <a:t>Social</a:t>
            </a:r>
            <a:r>
              <a:rPr sz="1500" spc="-60" dirty="0">
                <a:solidFill>
                  <a:schemeClr val="bg1"/>
                </a:solidFill>
                <a:latin typeface="Arial"/>
                <a:cs typeface="Arial"/>
              </a:rPr>
              <a:t> </a:t>
            </a:r>
            <a:r>
              <a:rPr sz="1500" spc="-45" dirty="0">
                <a:solidFill>
                  <a:schemeClr val="bg1"/>
                </a:solidFill>
                <a:latin typeface="Arial"/>
                <a:cs typeface="Arial"/>
              </a:rPr>
              <a:t>workers</a:t>
            </a:r>
            <a:endParaRPr sz="1500">
              <a:solidFill>
                <a:schemeClr val="bg1"/>
              </a:solidFill>
              <a:latin typeface="Arial"/>
              <a:cs typeface="Arial"/>
            </a:endParaRPr>
          </a:p>
          <a:p>
            <a:pPr marL="2222183" marR="7620" indent="300990" algn="just">
              <a:lnSpc>
                <a:spcPct val="145600"/>
              </a:lnSpc>
              <a:spcBef>
                <a:spcPts val="8"/>
              </a:spcBef>
            </a:pPr>
            <a:r>
              <a:rPr sz="1500" spc="-68" dirty="0">
                <a:solidFill>
                  <a:schemeClr val="bg1"/>
                </a:solidFill>
                <a:latin typeface="Arial"/>
                <a:cs typeface="Arial"/>
              </a:rPr>
              <a:t>Phlebotomists </a:t>
            </a:r>
            <a:r>
              <a:rPr sz="1500" spc="-53" dirty="0">
                <a:solidFill>
                  <a:schemeClr val="bg1"/>
                </a:solidFill>
                <a:latin typeface="Arial"/>
                <a:cs typeface="Arial"/>
              </a:rPr>
              <a:t>Medical</a:t>
            </a:r>
            <a:r>
              <a:rPr sz="1500" spc="-30" dirty="0">
                <a:solidFill>
                  <a:schemeClr val="bg1"/>
                </a:solidFill>
                <a:latin typeface="Arial"/>
                <a:cs typeface="Arial"/>
              </a:rPr>
              <a:t> </a:t>
            </a:r>
            <a:r>
              <a:rPr sz="1500" spc="-90" dirty="0">
                <a:solidFill>
                  <a:schemeClr val="bg1"/>
                </a:solidFill>
                <a:latin typeface="Arial"/>
                <a:cs typeface="Arial"/>
              </a:rPr>
              <a:t>assistants</a:t>
            </a:r>
            <a:endParaRPr sz="1500">
              <a:solidFill>
                <a:schemeClr val="bg1"/>
              </a:solidFill>
              <a:latin typeface="Arial"/>
              <a:cs typeface="Arial"/>
            </a:endParaRPr>
          </a:p>
        </p:txBody>
      </p:sp>
      <p:sp>
        <p:nvSpPr>
          <p:cNvPr id="23" name="object 23"/>
          <p:cNvSpPr txBox="1"/>
          <p:nvPr/>
        </p:nvSpPr>
        <p:spPr>
          <a:xfrm>
            <a:off x="2431161" y="3174110"/>
            <a:ext cx="6057900" cy="387607"/>
          </a:xfrm>
          <a:prstGeom prst="rect">
            <a:avLst/>
          </a:prstGeom>
        </p:spPr>
        <p:txBody>
          <a:bodyPr vert="horz" wrap="square" lIns="0" tIns="18098" rIns="0" bIns="0" rtlCol="0">
            <a:spAutoFit/>
          </a:bodyPr>
          <a:lstStyle/>
          <a:p>
            <a:pPr marL="19050">
              <a:spcBef>
                <a:spcPts val="143"/>
              </a:spcBef>
            </a:pPr>
            <a:r>
              <a:rPr sz="2400" i="1" dirty="0">
                <a:solidFill>
                  <a:schemeClr val="bg1"/>
                </a:solidFill>
                <a:latin typeface="Arial"/>
                <a:cs typeface="Arial"/>
              </a:rPr>
              <a:t>Average</a:t>
            </a:r>
            <a:r>
              <a:rPr sz="2400" i="1" spc="-60" dirty="0">
                <a:solidFill>
                  <a:schemeClr val="bg1"/>
                </a:solidFill>
                <a:latin typeface="Arial"/>
                <a:cs typeface="Arial"/>
              </a:rPr>
              <a:t> </a:t>
            </a:r>
            <a:r>
              <a:rPr sz="2400" i="1" dirty="0">
                <a:solidFill>
                  <a:schemeClr val="bg1"/>
                </a:solidFill>
                <a:latin typeface="Arial"/>
                <a:cs typeface="Arial"/>
              </a:rPr>
              <a:t>difficulty</a:t>
            </a:r>
            <a:r>
              <a:rPr sz="2400" i="1" spc="-60" dirty="0">
                <a:solidFill>
                  <a:schemeClr val="bg1"/>
                </a:solidFill>
                <a:latin typeface="Arial"/>
                <a:cs typeface="Arial"/>
              </a:rPr>
              <a:t> </a:t>
            </a:r>
            <a:r>
              <a:rPr sz="2400" i="1" dirty="0">
                <a:solidFill>
                  <a:schemeClr val="bg1"/>
                </a:solidFill>
                <a:latin typeface="Arial"/>
                <a:cs typeface="Arial"/>
              </a:rPr>
              <a:t>to</a:t>
            </a:r>
            <a:r>
              <a:rPr sz="2400" i="1" spc="-30" dirty="0">
                <a:solidFill>
                  <a:schemeClr val="bg1"/>
                </a:solidFill>
                <a:latin typeface="Arial"/>
                <a:cs typeface="Arial"/>
              </a:rPr>
              <a:t> </a:t>
            </a:r>
            <a:r>
              <a:rPr sz="2400" i="1" dirty="0">
                <a:solidFill>
                  <a:schemeClr val="bg1"/>
                </a:solidFill>
                <a:latin typeface="Arial"/>
                <a:cs typeface="Arial"/>
              </a:rPr>
              <a:t>recruit,</a:t>
            </a:r>
            <a:r>
              <a:rPr sz="2400" i="1" spc="-23" dirty="0">
                <a:solidFill>
                  <a:schemeClr val="bg1"/>
                </a:solidFill>
                <a:latin typeface="Arial"/>
                <a:cs typeface="Arial"/>
              </a:rPr>
              <a:t> </a:t>
            </a:r>
            <a:r>
              <a:rPr sz="2400" i="1" dirty="0">
                <a:solidFill>
                  <a:schemeClr val="bg1"/>
                </a:solidFill>
                <a:latin typeface="Arial"/>
                <a:cs typeface="Arial"/>
              </a:rPr>
              <a:t>on</a:t>
            </a:r>
            <a:r>
              <a:rPr sz="2400" i="1" spc="-53" dirty="0">
                <a:solidFill>
                  <a:schemeClr val="bg1"/>
                </a:solidFill>
                <a:latin typeface="Arial"/>
                <a:cs typeface="Arial"/>
              </a:rPr>
              <a:t> </a:t>
            </a:r>
            <a:r>
              <a:rPr sz="2400" i="1" dirty="0">
                <a:solidFill>
                  <a:schemeClr val="bg1"/>
                </a:solidFill>
                <a:latin typeface="Arial"/>
                <a:cs typeface="Arial"/>
              </a:rPr>
              <a:t>a</a:t>
            </a:r>
            <a:r>
              <a:rPr sz="2400" i="1" spc="-30" dirty="0">
                <a:solidFill>
                  <a:schemeClr val="bg1"/>
                </a:solidFill>
                <a:latin typeface="Arial"/>
                <a:cs typeface="Arial"/>
              </a:rPr>
              <a:t> </a:t>
            </a:r>
            <a:r>
              <a:rPr sz="2400" i="1" dirty="0">
                <a:solidFill>
                  <a:schemeClr val="bg1"/>
                </a:solidFill>
                <a:latin typeface="Arial"/>
                <a:cs typeface="Arial"/>
              </a:rPr>
              <a:t>scale</a:t>
            </a:r>
            <a:r>
              <a:rPr sz="2400" i="1" spc="-68" dirty="0">
                <a:solidFill>
                  <a:schemeClr val="bg1"/>
                </a:solidFill>
                <a:latin typeface="Arial"/>
                <a:cs typeface="Arial"/>
              </a:rPr>
              <a:t> </a:t>
            </a:r>
            <a:r>
              <a:rPr sz="2400" i="1" dirty="0">
                <a:solidFill>
                  <a:schemeClr val="bg1"/>
                </a:solidFill>
                <a:latin typeface="Arial"/>
                <a:cs typeface="Arial"/>
              </a:rPr>
              <a:t>of</a:t>
            </a:r>
            <a:r>
              <a:rPr sz="2400" i="1" spc="-30" dirty="0">
                <a:solidFill>
                  <a:schemeClr val="bg1"/>
                </a:solidFill>
                <a:latin typeface="Arial"/>
                <a:cs typeface="Arial"/>
              </a:rPr>
              <a:t> </a:t>
            </a:r>
            <a:r>
              <a:rPr sz="2400" i="1" dirty="0">
                <a:solidFill>
                  <a:schemeClr val="bg1"/>
                </a:solidFill>
                <a:latin typeface="Arial"/>
                <a:cs typeface="Arial"/>
              </a:rPr>
              <a:t>1-</a:t>
            </a:r>
            <a:r>
              <a:rPr sz="2400" i="1" spc="-75" dirty="0">
                <a:solidFill>
                  <a:schemeClr val="bg1"/>
                </a:solidFill>
                <a:latin typeface="Arial"/>
                <a:cs typeface="Arial"/>
              </a:rPr>
              <a:t>5</a:t>
            </a:r>
            <a:endParaRPr sz="2400">
              <a:solidFill>
                <a:schemeClr val="bg1"/>
              </a:solidFill>
              <a:latin typeface="Arial"/>
              <a:cs typeface="Arial"/>
            </a:endParaRPr>
          </a:p>
        </p:txBody>
      </p:sp>
      <p:sp>
        <p:nvSpPr>
          <p:cNvPr id="25" name="object 3">
            <a:extLst>
              <a:ext uri="{FF2B5EF4-FFF2-40B4-BE49-F238E27FC236}">
                <a16:creationId xmlns:a16="http://schemas.microsoft.com/office/drawing/2014/main" id="{3D22CC34-6BB1-2270-9B49-1EEAE2E4646A}"/>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sp>
        <p:nvSpPr>
          <p:cNvPr id="26" name="object 2">
            <a:extLst>
              <a:ext uri="{FF2B5EF4-FFF2-40B4-BE49-F238E27FC236}">
                <a16:creationId xmlns:a16="http://schemas.microsoft.com/office/drawing/2014/main" id="{3B1512BA-9D15-D495-F81E-C4C1632BE16C}"/>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27" name="object 4">
            <a:extLst>
              <a:ext uri="{FF2B5EF4-FFF2-40B4-BE49-F238E27FC236}">
                <a16:creationId xmlns:a16="http://schemas.microsoft.com/office/drawing/2014/main" id="{2744B7F9-30AD-519C-C59C-0E001F0E43D9}"/>
              </a:ext>
            </a:extLst>
          </p:cNvPr>
          <p:cNvPicPr/>
          <p:nvPr/>
        </p:nvPicPr>
        <p:blipFill>
          <a:blip r:embed="rId3" cstate="print"/>
          <a:stretch>
            <a:fillRect/>
          </a:stretch>
        </p:blipFill>
        <p:spPr>
          <a:xfrm>
            <a:off x="914400" y="9721182"/>
            <a:ext cx="3479292" cy="17830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pic>
        <p:nvPicPr>
          <p:cNvPr id="5" name="object 5"/>
          <p:cNvPicPr/>
          <p:nvPr/>
        </p:nvPicPr>
        <p:blipFill>
          <a:blip r:embed="rId2" cstate="print"/>
          <a:stretch>
            <a:fillRect/>
          </a:stretch>
        </p:blipFill>
        <p:spPr>
          <a:xfrm>
            <a:off x="15636239" y="640079"/>
            <a:ext cx="2194560" cy="1273301"/>
          </a:xfrm>
          <a:prstGeom prst="rect">
            <a:avLst/>
          </a:prstGeom>
        </p:spPr>
      </p:pic>
      <p:sp>
        <p:nvSpPr>
          <p:cNvPr id="6" name="object 6"/>
          <p:cNvSpPr txBox="1">
            <a:spLocks noGrp="1"/>
          </p:cNvSpPr>
          <p:nvPr>
            <p:ph type="title" idx="4294967295"/>
          </p:nvPr>
        </p:nvSpPr>
        <p:spPr>
          <a:xfrm>
            <a:off x="457201" y="1011889"/>
            <a:ext cx="9566275" cy="1038225"/>
          </a:xfrm>
          <a:prstGeom prst="rect">
            <a:avLst/>
          </a:prstGeom>
        </p:spPr>
        <p:txBody>
          <a:bodyPr vert="horz" wrap="square" lIns="0" tIns="22860" rIns="0" bIns="0" rtlCol="0" anchor="ctr">
            <a:spAutoFit/>
          </a:bodyPr>
          <a:lstStyle/>
          <a:p>
            <a:pPr marL="19050" algn="l">
              <a:lnSpc>
                <a:spcPct val="100000"/>
              </a:lnSpc>
              <a:spcBef>
                <a:spcPts val="180"/>
              </a:spcBef>
            </a:pPr>
            <a:r>
              <a:rPr dirty="0">
                <a:solidFill>
                  <a:schemeClr val="bg1"/>
                </a:solidFill>
              </a:rPr>
              <a:t>Trends</a:t>
            </a:r>
            <a:r>
              <a:rPr spc="-127" dirty="0">
                <a:solidFill>
                  <a:schemeClr val="bg1"/>
                </a:solidFill>
              </a:rPr>
              <a:t> </a:t>
            </a:r>
            <a:r>
              <a:rPr dirty="0">
                <a:solidFill>
                  <a:schemeClr val="bg1"/>
                </a:solidFill>
              </a:rPr>
              <a:t>in</a:t>
            </a:r>
            <a:r>
              <a:rPr spc="-135" dirty="0">
                <a:solidFill>
                  <a:schemeClr val="bg1"/>
                </a:solidFill>
              </a:rPr>
              <a:t> </a:t>
            </a:r>
            <a:r>
              <a:rPr dirty="0">
                <a:solidFill>
                  <a:schemeClr val="bg1"/>
                </a:solidFill>
              </a:rPr>
              <a:t>Locum</a:t>
            </a:r>
            <a:r>
              <a:rPr spc="-113" dirty="0">
                <a:solidFill>
                  <a:schemeClr val="bg1"/>
                </a:solidFill>
              </a:rPr>
              <a:t> </a:t>
            </a:r>
            <a:r>
              <a:rPr spc="-15" dirty="0">
                <a:solidFill>
                  <a:schemeClr val="bg1"/>
                </a:solidFill>
              </a:rPr>
              <a:t>Tenens</a:t>
            </a:r>
          </a:p>
        </p:txBody>
      </p:sp>
      <p:pic>
        <p:nvPicPr>
          <p:cNvPr id="7" name="object 7"/>
          <p:cNvPicPr/>
          <p:nvPr/>
        </p:nvPicPr>
        <p:blipFill>
          <a:blip r:embed="rId3" cstate="print"/>
          <a:stretch>
            <a:fillRect/>
          </a:stretch>
        </p:blipFill>
        <p:spPr>
          <a:xfrm>
            <a:off x="1223009" y="2434590"/>
            <a:ext cx="15595092" cy="6236208"/>
          </a:xfrm>
          <a:prstGeom prst="rect">
            <a:avLst/>
          </a:prstGeom>
        </p:spPr>
      </p:pic>
      <p:sp>
        <p:nvSpPr>
          <p:cNvPr id="8" name="object 2">
            <a:extLst>
              <a:ext uri="{FF2B5EF4-FFF2-40B4-BE49-F238E27FC236}">
                <a16:creationId xmlns:a16="http://schemas.microsoft.com/office/drawing/2014/main" id="{4F12D102-5F3B-AB88-3E54-8A5D86F5E8FC}"/>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9" name="object 4">
            <a:extLst>
              <a:ext uri="{FF2B5EF4-FFF2-40B4-BE49-F238E27FC236}">
                <a16:creationId xmlns:a16="http://schemas.microsoft.com/office/drawing/2014/main" id="{31D030F7-E468-6EA7-B5FE-A7EBC1330C89}"/>
              </a:ext>
            </a:extLst>
          </p:cNvPr>
          <p:cNvPicPr/>
          <p:nvPr/>
        </p:nvPicPr>
        <p:blipFill>
          <a:blip r:embed="rId4" cstate="print"/>
          <a:stretch>
            <a:fillRect/>
          </a:stretch>
        </p:blipFill>
        <p:spPr>
          <a:xfrm>
            <a:off x="914400" y="9721182"/>
            <a:ext cx="3479292" cy="1783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2CE53-599A-FAC7-EB10-EAD67878F80B}"/>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Agenda</a:t>
            </a:r>
          </a:p>
        </p:txBody>
      </p:sp>
      <p:sp>
        <p:nvSpPr>
          <p:cNvPr id="3" name="Content Placeholder 2">
            <a:extLst>
              <a:ext uri="{FF2B5EF4-FFF2-40B4-BE49-F238E27FC236}">
                <a16:creationId xmlns:a16="http://schemas.microsoft.com/office/drawing/2014/main" id="{E33DEBF0-12FD-06F9-479B-7EA82B08151C}"/>
              </a:ext>
            </a:extLst>
          </p:cNvPr>
          <p:cNvSpPr>
            <a:spLocks noGrp="1"/>
          </p:cNvSpPr>
          <p:nvPr>
            <p:ph idx="1"/>
          </p:nvPr>
        </p:nvSpPr>
        <p:spPr/>
        <p:txBody>
          <a:bodyPr vert="horz" lIns="91440" tIns="45720" rIns="91440" bIns="45720" rtlCol="0">
            <a:normAutofit/>
          </a:bodyPr>
          <a:lstStyle/>
          <a:p>
            <a:r>
              <a:rPr lang="en-US" dirty="0"/>
              <a:t>Introductions</a:t>
            </a:r>
          </a:p>
          <a:p>
            <a:r>
              <a:rPr lang="en-US" dirty="0"/>
              <a:t>About IMN</a:t>
            </a:r>
          </a:p>
          <a:p>
            <a:r>
              <a:rPr lang="en-US" dirty="0"/>
              <a:t>State of Healthcare Today</a:t>
            </a:r>
          </a:p>
          <a:p>
            <a:r>
              <a:rPr lang="en-US" dirty="0"/>
              <a:t>About Locum Tenens</a:t>
            </a:r>
          </a:p>
          <a:p>
            <a:r>
              <a:rPr lang="en-US" dirty="0"/>
              <a:t>Discussion About the Future of Healthcare Staffing</a:t>
            </a:r>
          </a:p>
        </p:txBody>
      </p:sp>
    </p:spTree>
    <p:extLst>
      <p:ext uri="{BB962C8B-B14F-4D97-AF65-F5344CB8AC3E}">
        <p14:creationId xmlns:p14="http://schemas.microsoft.com/office/powerpoint/2010/main" val="199600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E176-27BD-4183-4D6E-457B643596FE}"/>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History of Locum Tenens</a:t>
            </a:r>
          </a:p>
        </p:txBody>
      </p:sp>
      <p:sp>
        <p:nvSpPr>
          <p:cNvPr id="3" name="TextBox 20">
            <a:extLst>
              <a:ext uri="{FF2B5EF4-FFF2-40B4-BE49-F238E27FC236}">
                <a16:creationId xmlns:a16="http://schemas.microsoft.com/office/drawing/2014/main" id="{62EE3752-CBA9-1F1B-B5D5-58335E7A17EA}"/>
              </a:ext>
            </a:extLst>
          </p:cNvPr>
          <p:cNvSpPr txBox="1"/>
          <p:nvPr/>
        </p:nvSpPr>
        <p:spPr>
          <a:xfrm>
            <a:off x="1571892" y="3296530"/>
            <a:ext cx="7762310" cy="747897"/>
          </a:xfrm>
          <a:prstGeom prst="rect">
            <a:avLst/>
          </a:prstGeom>
        </p:spPr>
        <p:txBody>
          <a:bodyPr lIns="0" tIns="0" rIns="0" bIns="0" rtlCol="0" anchor="t">
            <a:spAutoFit/>
          </a:bodyPr>
          <a:lstStyle/>
          <a:p>
            <a:pPr defTabSz="1371600">
              <a:lnSpc>
                <a:spcPct val="90000"/>
              </a:lnSpc>
              <a:spcBef>
                <a:spcPts val="1500"/>
              </a:spcBef>
              <a:buClr>
                <a:srgbClr val="00A3E1"/>
              </a:buClr>
              <a:buSzPct val="125000"/>
            </a:pPr>
            <a:r>
              <a:rPr lang="en-US" sz="5400" b="1" dirty="0"/>
              <a:t>Locum Tenens</a:t>
            </a:r>
          </a:p>
        </p:txBody>
      </p:sp>
      <p:sp>
        <p:nvSpPr>
          <p:cNvPr id="4" name="TextBox 21">
            <a:extLst>
              <a:ext uri="{FF2B5EF4-FFF2-40B4-BE49-F238E27FC236}">
                <a16:creationId xmlns:a16="http://schemas.microsoft.com/office/drawing/2014/main" id="{CD8DCE52-3708-D2A8-3E5A-86EF478C3261}"/>
              </a:ext>
            </a:extLst>
          </p:cNvPr>
          <p:cNvSpPr txBox="1"/>
          <p:nvPr/>
        </p:nvSpPr>
        <p:spPr>
          <a:xfrm>
            <a:off x="1571892" y="4645141"/>
            <a:ext cx="7456004" cy="976806"/>
          </a:xfrm>
          <a:prstGeom prst="rect">
            <a:avLst/>
          </a:prstGeom>
        </p:spPr>
        <p:txBody>
          <a:bodyPr wrap="square" lIns="0" tIns="0" rIns="0" bIns="0" rtlCol="0" anchor="t">
            <a:spAutoFit/>
          </a:bodyPr>
          <a:lstStyle/>
          <a:p>
            <a:pPr>
              <a:lnSpc>
                <a:spcPts val="3900"/>
              </a:lnSpc>
            </a:pPr>
            <a:r>
              <a:rPr lang="en-US" sz="3000" dirty="0">
                <a:solidFill>
                  <a:srgbClr val="FFFFFF"/>
                </a:solidFill>
                <a:latin typeface="Gidole"/>
              </a:rPr>
              <a:t>A temporary substitute, especially in the medical field.</a:t>
            </a:r>
          </a:p>
        </p:txBody>
      </p:sp>
      <p:sp>
        <p:nvSpPr>
          <p:cNvPr id="5" name="TextBox 22">
            <a:extLst>
              <a:ext uri="{FF2B5EF4-FFF2-40B4-BE49-F238E27FC236}">
                <a16:creationId xmlns:a16="http://schemas.microsoft.com/office/drawing/2014/main" id="{D50A1209-209A-D314-49F2-BA59E4B1F3CD}"/>
              </a:ext>
            </a:extLst>
          </p:cNvPr>
          <p:cNvSpPr txBox="1"/>
          <p:nvPr/>
        </p:nvSpPr>
        <p:spPr>
          <a:xfrm>
            <a:off x="1571892" y="3863787"/>
            <a:ext cx="6064289" cy="452432"/>
          </a:xfrm>
          <a:prstGeom prst="rect">
            <a:avLst/>
          </a:prstGeom>
        </p:spPr>
        <p:txBody>
          <a:bodyPr lIns="0" tIns="0" rIns="0" bIns="0" rtlCol="0" anchor="t">
            <a:spAutoFit/>
          </a:bodyPr>
          <a:lstStyle/>
          <a:p>
            <a:pPr>
              <a:lnSpc>
                <a:spcPts val="4030"/>
              </a:lnSpc>
            </a:pPr>
            <a:r>
              <a:rPr lang="en-US" sz="2000" spc="310" dirty="0">
                <a:solidFill>
                  <a:srgbClr val="FFFFFF"/>
                </a:solidFill>
                <a:latin typeface="Open Sauce"/>
              </a:rPr>
              <a:t>NOUN, PLURAL</a:t>
            </a:r>
          </a:p>
        </p:txBody>
      </p:sp>
      <p:sp>
        <p:nvSpPr>
          <p:cNvPr id="6" name="TextBox 21">
            <a:extLst>
              <a:ext uri="{FF2B5EF4-FFF2-40B4-BE49-F238E27FC236}">
                <a16:creationId xmlns:a16="http://schemas.microsoft.com/office/drawing/2014/main" id="{6D5E12AD-6775-8369-AB7B-4AB7675955FE}"/>
              </a:ext>
            </a:extLst>
          </p:cNvPr>
          <p:cNvSpPr txBox="1"/>
          <p:nvPr/>
        </p:nvSpPr>
        <p:spPr>
          <a:xfrm>
            <a:off x="1571892" y="5733869"/>
            <a:ext cx="7456004" cy="1989482"/>
          </a:xfrm>
          <a:prstGeom prst="rect">
            <a:avLst/>
          </a:prstGeom>
        </p:spPr>
        <p:txBody>
          <a:bodyPr vert="horz" lIns="91440" tIns="45720" rIns="91440" bIns="45720" rtlCol="0">
            <a:normAutofit fontScale="62500" lnSpcReduction="20000"/>
          </a:bodyPr>
          <a:lstStyle>
            <a:lvl1pPr marL="342900" indent="-342900" defTabSz="1371600">
              <a:lnSpc>
                <a:spcPct val="120000"/>
              </a:lnSpc>
              <a:spcBef>
                <a:spcPts val="1500"/>
              </a:spcBef>
              <a:buClr>
                <a:srgbClr val="00A3E1"/>
              </a:buClr>
              <a:buSzPct val="125000"/>
              <a:buFont typeface="Wingdings" panose="05000000000000000000" pitchFamily="2" charset="2"/>
              <a:buChar char="§"/>
              <a:defRPr sz="3000" b="0" cap="none" spc="0">
                <a:ln>
                  <a:noFill/>
                </a:ln>
                <a:effectLst/>
                <a:cs typeface="Avenir Medium" panose="020B0603020203020204" pitchFamily="34" charset="-78"/>
              </a:defRPr>
            </a:lvl1pPr>
            <a:lvl2pPr marL="1028700" indent="-342900" defTabSz="1371600">
              <a:lnSpc>
                <a:spcPct val="120000"/>
              </a:lnSpc>
              <a:spcBef>
                <a:spcPts val="750"/>
              </a:spcBef>
              <a:buClr>
                <a:srgbClr val="00A3E1"/>
              </a:buClr>
              <a:buSzPct val="125000"/>
              <a:buFont typeface="Wingdings" panose="05000000000000000000" pitchFamily="2" charset="2"/>
              <a:buChar char="§"/>
              <a:defRPr sz="2700" b="0" cap="none" spc="0">
                <a:ln>
                  <a:noFill/>
                </a:ln>
                <a:effectLst/>
                <a:cs typeface="Avenir Medium" panose="020B0603020203020204" pitchFamily="34" charset="-78"/>
              </a:defRPr>
            </a:lvl2pPr>
            <a:lvl3pPr marL="17145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3pPr>
            <a:lvl4pPr marL="24003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4pPr>
            <a:lvl5pPr marL="30861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5pPr>
            <a:lvl6pPr marL="37719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6pPr>
            <a:lvl7pPr marL="44577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7pPr>
            <a:lvl8pPr marL="51435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8pPr>
            <a:lvl9pPr marL="58293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9pPr>
          </a:lstStyle>
          <a:p>
            <a:r>
              <a:rPr lang="en-US" dirty="0"/>
              <a:t>Nearly 90% of healthcare facilities have used locums in the last 12 months</a:t>
            </a:r>
          </a:p>
          <a:p>
            <a:r>
              <a:rPr lang="en-US" dirty="0"/>
              <a:t>The top reason healthcare providers choose locums employment is flexibility and variety</a:t>
            </a:r>
          </a:p>
          <a:p>
            <a:r>
              <a:rPr lang="en-US" dirty="0"/>
              <a:t>Average assignment duration: 15 weeks</a:t>
            </a:r>
          </a:p>
          <a:p>
            <a:endParaRPr lang="en-US" dirty="0"/>
          </a:p>
          <a:p>
            <a:endParaRPr lang="en-US" dirty="0"/>
          </a:p>
        </p:txBody>
      </p:sp>
      <p:sp>
        <p:nvSpPr>
          <p:cNvPr id="7" name="TextBox 21">
            <a:extLst>
              <a:ext uri="{FF2B5EF4-FFF2-40B4-BE49-F238E27FC236}">
                <a16:creationId xmlns:a16="http://schemas.microsoft.com/office/drawing/2014/main" id="{C575CE1B-1DBF-6913-29F6-FF0E068E4E74}"/>
              </a:ext>
            </a:extLst>
          </p:cNvPr>
          <p:cNvSpPr txBox="1"/>
          <p:nvPr/>
        </p:nvSpPr>
        <p:spPr>
          <a:xfrm>
            <a:off x="1258987" y="7679056"/>
            <a:ext cx="14256782" cy="1622817"/>
          </a:xfrm>
          <a:prstGeom prst="rect">
            <a:avLst/>
          </a:prstGeom>
        </p:spPr>
        <p:txBody>
          <a:bodyPr vert="horz" lIns="91440" tIns="45720" rIns="91440" bIns="45720" rtlCol="0">
            <a:normAutofit/>
          </a:bodyPr>
          <a:lstStyle>
            <a:defPPr>
              <a:defRPr lang="en-US"/>
            </a:defPPr>
            <a:lvl1pPr marL="342900" indent="-342900" defTabSz="1371600">
              <a:lnSpc>
                <a:spcPct val="120000"/>
              </a:lnSpc>
              <a:spcBef>
                <a:spcPts val="1500"/>
              </a:spcBef>
              <a:buClr>
                <a:srgbClr val="00A3E1"/>
              </a:buClr>
              <a:buSzPct val="125000"/>
              <a:buFont typeface="Wingdings" panose="05000000000000000000" pitchFamily="2" charset="2"/>
              <a:buChar char="§"/>
              <a:defRPr sz="3000" b="0" cap="none" spc="0">
                <a:ln>
                  <a:noFill/>
                </a:ln>
                <a:effectLst/>
                <a:cs typeface="Avenir Medium" panose="020B0603020203020204" pitchFamily="34" charset="-78"/>
              </a:defRPr>
            </a:lvl1pPr>
            <a:lvl2pPr marL="1028700" indent="-342900" defTabSz="1371600">
              <a:lnSpc>
                <a:spcPct val="120000"/>
              </a:lnSpc>
              <a:spcBef>
                <a:spcPts val="750"/>
              </a:spcBef>
              <a:buClr>
                <a:srgbClr val="00A3E1"/>
              </a:buClr>
              <a:buSzPct val="125000"/>
              <a:buFont typeface="Wingdings" panose="05000000000000000000" pitchFamily="2" charset="2"/>
              <a:buChar char="§"/>
              <a:defRPr sz="2700" b="0" cap="none" spc="0">
                <a:ln>
                  <a:noFill/>
                </a:ln>
                <a:effectLst/>
                <a:cs typeface="Avenir Medium" panose="020B0603020203020204" pitchFamily="34" charset="-78"/>
              </a:defRPr>
            </a:lvl2pPr>
            <a:lvl3pPr marL="17145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3pPr>
            <a:lvl4pPr marL="24003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4pPr>
            <a:lvl5pPr marL="30861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5pPr>
            <a:lvl6pPr marL="37719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6pPr>
            <a:lvl7pPr marL="44577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7pPr>
            <a:lvl8pPr marL="51435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8pPr>
            <a:lvl9pPr marL="58293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9pPr>
          </a:lstStyle>
          <a:p>
            <a:endParaRPr lang="en-US" dirty="0"/>
          </a:p>
        </p:txBody>
      </p:sp>
      <p:sp>
        <p:nvSpPr>
          <p:cNvPr id="9" name="TextBox 21">
            <a:extLst>
              <a:ext uri="{FF2B5EF4-FFF2-40B4-BE49-F238E27FC236}">
                <a16:creationId xmlns:a16="http://schemas.microsoft.com/office/drawing/2014/main" id="{8C8566D2-D13A-DB77-D225-F55E9A5274FD}"/>
              </a:ext>
            </a:extLst>
          </p:cNvPr>
          <p:cNvSpPr txBox="1"/>
          <p:nvPr/>
        </p:nvSpPr>
        <p:spPr>
          <a:xfrm>
            <a:off x="590004" y="9694520"/>
            <a:ext cx="12115800" cy="420884"/>
          </a:xfrm>
          <a:prstGeom prst="rect">
            <a:avLst/>
          </a:prstGeom>
        </p:spPr>
        <p:txBody>
          <a:bodyPr wrap="square" lIns="0" tIns="0" rIns="0" bIns="0" rtlCol="0" anchor="t">
            <a:spAutoFit/>
          </a:bodyPr>
          <a:lstStyle/>
          <a:p>
            <a:pPr>
              <a:lnSpc>
                <a:spcPts val="3900"/>
              </a:lnSpc>
            </a:pPr>
            <a:r>
              <a:rPr lang="en-US" sz="1500" dirty="0">
                <a:solidFill>
                  <a:srgbClr val="FFFFFF"/>
                </a:solidFill>
                <a:latin typeface="Gidole"/>
              </a:rPr>
              <a:t>Source: American Staffing Association, AMN</a:t>
            </a:r>
            <a:endParaRPr lang="en-US" sz="1500" dirty="0">
              <a:solidFill>
                <a:schemeClr val="accent2"/>
              </a:solidFill>
              <a:latin typeface="Gidole"/>
            </a:endParaRPr>
          </a:p>
        </p:txBody>
      </p:sp>
      <p:pic>
        <p:nvPicPr>
          <p:cNvPr id="17" name="Picture 16" descr="A person wearing glasses and a suit&#10;&#10;Description automatically generated">
            <a:extLst>
              <a:ext uri="{FF2B5EF4-FFF2-40B4-BE49-F238E27FC236}">
                <a16:creationId xmlns:a16="http://schemas.microsoft.com/office/drawing/2014/main" id="{225A3A0E-23D2-9880-0795-58897C20A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4918" y="2649979"/>
            <a:ext cx="4739200" cy="4739200"/>
          </a:xfrm>
          <a:prstGeom prst="rect">
            <a:avLst/>
          </a:prstGeom>
        </p:spPr>
      </p:pic>
      <p:sp>
        <p:nvSpPr>
          <p:cNvPr id="18" name="TextBox 22">
            <a:extLst>
              <a:ext uri="{FF2B5EF4-FFF2-40B4-BE49-F238E27FC236}">
                <a16:creationId xmlns:a16="http://schemas.microsoft.com/office/drawing/2014/main" id="{EE0CCF26-5BD2-3A55-FCE6-6865F124BA0D}"/>
              </a:ext>
            </a:extLst>
          </p:cNvPr>
          <p:cNvSpPr txBox="1"/>
          <p:nvPr/>
        </p:nvSpPr>
        <p:spPr>
          <a:xfrm>
            <a:off x="11318930" y="7567134"/>
            <a:ext cx="5071175" cy="923330"/>
          </a:xfrm>
          <a:prstGeom prst="rect">
            <a:avLst/>
          </a:prstGeom>
        </p:spPr>
        <p:txBody>
          <a:bodyPr wrap="square" lIns="0" tIns="0" rIns="0" bIns="0" rtlCol="0" anchor="t">
            <a:spAutoFit/>
          </a:bodyPr>
          <a:lstStyle/>
          <a:p>
            <a:pPr algn="ctr"/>
            <a:r>
              <a:rPr lang="en-US" sz="2000" spc="310" dirty="0" err="1">
                <a:solidFill>
                  <a:srgbClr val="FFFFFF"/>
                </a:solidFill>
                <a:latin typeface="Open Sauce"/>
              </a:rPr>
              <a:t>Therus</a:t>
            </a:r>
            <a:r>
              <a:rPr lang="en-US" sz="2000" spc="310" dirty="0">
                <a:solidFill>
                  <a:srgbClr val="FFFFFF"/>
                </a:solidFill>
                <a:latin typeface="Open Sauce"/>
              </a:rPr>
              <a:t> </a:t>
            </a:r>
            <a:r>
              <a:rPr lang="en-US" sz="2000" spc="310" dirty="0" err="1">
                <a:solidFill>
                  <a:srgbClr val="FFFFFF"/>
                </a:solidFill>
                <a:latin typeface="Open Sauce"/>
              </a:rPr>
              <a:t>Kolff</a:t>
            </a:r>
            <a:r>
              <a:rPr lang="en-US" sz="2000" spc="310" dirty="0">
                <a:solidFill>
                  <a:srgbClr val="FFFFFF"/>
                </a:solidFill>
                <a:latin typeface="Open Sauce"/>
              </a:rPr>
              <a:t>, MD</a:t>
            </a:r>
          </a:p>
          <a:p>
            <a:pPr algn="ctr"/>
            <a:r>
              <a:rPr lang="en-US" sz="2000" spc="310" dirty="0">
                <a:solidFill>
                  <a:srgbClr val="FFFFFF"/>
                </a:solidFill>
                <a:latin typeface="Open Sauce"/>
              </a:rPr>
              <a:t>First Locum </a:t>
            </a:r>
            <a:r>
              <a:rPr lang="en-US" sz="2000" spc="310" dirty="0" err="1">
                <a:solidFill>
                  <a:srgbClr val="FFFFFF"/>
                </a:solidFill>
                <a:latin typeface="Open Sauce"/>
              </a:rPr>
              <a:t>Tenen</a:t>
            </a:r>
            <a:r>
              <a:rPr lang="en-US" sz="2000" spc="310" dirty="0">
                <a:solidFill>
                  <a:srgbClr val="FFFFFF"/>
                </a:solidFill>
                <a:latin typeface="Open Sauce"/>
              </a:rPr>
              <a:t> Physician</a:t>
            </a:r>
          </a:p>
          <a:p>
            <a:pPr algn="ctr"/>
            <a:r>
              <a:rPr lang="en-US" sz="2000" spc="310" dirty="0">
                <a:solidFill>
                  <a:srgbClr val="FFFFFF"/>
                </a:solidFill>
                <a:latin typeface="Open Sauce"/>
              </a:rPr>
              <a:t>IMN Board Advisor</a:t>
            </a:r>
          </a:p>
        </p:txBody>
      </p:sp>
    </p:spTree>
    <p:extLst>
      <p:ext uri="{BB962C8B-B14F-4D97-AF65-F5344CB8AC3E}">
        <p14:creationId xmlns:p14="http://schemas.microsoft.com/office/powerpoint/2010/main" val="14955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70765" y="8973654"/>
            <a:ext cx="8165783" cy="289503"/>
          </a:xfrm>
          <a:prstGeom prst="rect">
            <a:avLst/>
          </a:prstGeom>
        </p:spPr>
        <p:txBody>
          <a:bodyPr vert="horz" wrap="square" lIns="0" tIns="58103" rIns="0" bIns="0" rtlCol="0">
            <a:spAutoFit/>
          </a:bodyPr>
          <a:lstStyle/>
          <a:p>
            <a:pPr marL="3702368">
              <a:spcBef>
                <a:spcPts val="195"/>
              </a:spcBef>
            </a:pPr>
            <a:r>
              <a:rPr sz="1500" i="1" dirty="0">
                <a:solidFill>
                  <a:schemeClr val="bg1"/>
                </a:solidFill>
                <a:latin typeface="Times New Roman"/>
                <a:cs typeface="Times New Roman"/>
              </a:rPr>
              <a:t>Source:</a:t>
            </a:r>
            <a:r>
              <a:rPr sz="1500" i="1" spc="-53" dirty="0">
                <a:solidFill>
                  <a:schemeClr val="bg1"/>
                </a:solidFill>
                <a:latin typeface="Times New Roman"/>
                <a:cs typeface="Times New Roman"/>
              </a:rPr>
              <a:t> </a:t>
            </a:r>
            <a:r>
              <a:rPr sz="1500" i="1" dirty="0">
                <a:solidFill>
                  <a:schemeClr val="bg1"/>
                </a:solidFill>
                <a:latin typeface="Times New Roman"/>
                <a:cs typeface="Times New Roman"/>
              </a:rPr>
              <a:t>Medscape</a:t>
            </a:r>
            <a:r>
              <a:rPr sz="1500" i="1" spc="-15" dirty="0">
                <a:solidFill>
                  <a:schemeClr val="bg1"/>
                </a:solidFill>
                <a:latin typeface="Times New Roman"/>
                <a:cs typeface="Times New Roman"/>
              </a:rPr>
              <a:t> </a:t>
            </a:r>
            <a:r>
              <a:rPr sz="1500" i="1" dirty="0">
                <a:solidFill>
                  <a:schemeClr val="bg1"/>
                </a:solidFill>
                <a:latin typeface="Times New Roman"/>
                <a:cs typeface="Times New Roman"/>
              </a:rPr>
              <a:t>Physician</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Compensation</a:t>
            </a:r>
            <a:r>
              <a:rPr sz="1500" i="1" spc="-53" dirty="0">
                <a:solidFill>
                  <a:schemeClr val="bg1"/>
                </a:solidFill>
                <a:latin typeface="Times New Roman"/>
                <a:cs typeface="Times New Roman"/>
              </a:rPr>
              <a:t> </a:t>
            </a:r>
            <a:r>
              <a:rPr sz="1500" i="1" dirty="0">
                <a:solidFill>
                  <a:schemeClr val="bg1"/>
                </a:solidFill>
                <a:latin typeface="Times New Roman"/>
                <a:cs typeface="Times New Roman"/>
              </a:rPr>
              <a:t>Report,</a:t>
            </a:r>
            <a:r>
              <a:rPr sz="1500" i="1" spc="-53" dirty="0">
                <a:solidFill>
                  <a:schemeClr val="bg1"/>
                </a:solidFill>
                <a:latin typeface="Times New Roman"/>
                <a:cs typeface="Times New Roman"/>
              </a:rPr>
              <a:t> </a:t>
            </a:r>
            <a:r>
              <a:rPr sz="1500" i="1" spc="-30" dirty="0">
                <a:solidFill>
                  <a:schemeClr val="bg1"/>
                </a:solidFill>
                <a:latin typeface="Times New Roman"/>
                <a:cs typeface="Times New Roman"/>
              </a:rPr>
              <a:t>2023</a:t>
            </a:r>
            <a:endParaRPr sz="1500" dirty="0">
              <a:solidFill>
                <a:schemeClr val="bg1"/>
              </a:solidFill>
              <a:latin typeface="Times New Roman"/>
              <a:cs typeface="Times New Roman"/>
            </a:endParaRPr>
          </a:p>
        </p:txBody>
      </p:sp>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pic>
        <p:nvPicPr>
          <p:cNvPr id="5" name="object 5"/>
          <p:cNvPicPr/>
          <p:nvPr/>
        </p:nvPicPr>
        <p:blipFill>
          <a:blip r:embed="rId2" cstate="print"/>
          <a:stretch>
            <a:fillRect/>
          </a:stretch>
        </p:blipFill>
        <p:spPr>
          <a:xfrm>
            <a:off x="15636239" y="640079"/>
            <a:ext cx="2194560" cy="1273301"/>
          </a:xfrm>
          <a:prstGeom prst="rect">
            <a:avLst/>
          </a:prstGeom>
        </p:spPr>
      </p:pic>
      <p:sp>
        <p:nvSpPr>
          <p:cNvPr id="6" name="object 6"/>
          <p:cNvSpPr txBox="1">
            <a:spLocks noGrp="1"/>
          </p:cNvSpPr>
          <p:nvPr>
            <p:ph type="title" idx="4294967295"/>
          </p:nvPr>
        </p:nvSpPr>
        <p:spPr>
          <a:xfrm>
            <a:off x="593787" y="853261"/>
            <a:ext cx="13701713" cy="2049462"/>
          </a:xfrm>
          <a:prstGeom prst="rect">
            <a:avLst/>
          </a:prstGeom>
        </p:spPr>
        <p:txBody>
          <a:bodyPr vert="horz" wrap="square" lIns="0" tIns="18098" rIns="0" bIns="0" rtlCol="0" anchor="ctr">
            <a:spAutoFit/>
          </a:bodyPr>
          <a:lstStyle/>
          <a:p>
            <a:pPr marL="19050" marR="7620" algn="l">
              <a:lnSpc>
                <a:spcPct val="100499"/>
              </a:lnSpc>
              <a:spcBef>
                <a:spcPts val="143"/>
              </a:spcBef>
            </a:pPr>
            <a:r>
              <a:rPr dirty="0">
                <a:solidFill>
                  <a:schemeClr val="bg1"/>
                </a:solidFill>
              </a:rPr>
              <a:t>Physician</a:t>
            </a:r>
            <a:r>
              <a:rPr spc="-15" dirty="0">
                <a:solidFill>
                  <a:schemeClr val="bg1"/>
                </a:solidFill>
              </a:rPr>
              <a:t> </a:t>
            </a:r>
            <a:r>
              <a:rPr dirty="0">
                <a:solidFill>
                  <a:schemeClr val="bg1"/>
                </a:solidFill>
              </a:rPr>
              <a:t>Compensation</a:t>
            </a:r>
            <a:r>
              <a:rPr spc="45" dirty="0">
                <a:solidFill>
                  <a:schemeClr val="bg1"/>
                </a:solidFill>
              </a:rPr>
              <a:t> </a:t>
            </a:r>
            <a:r>
              <a:rPr spc="-15" dirty="0">
                <a:solidFill>
                  <a:schemeClr val="bg1"/>
                </a:solidFill>
              </a:rPr>
              <a:t>Increases </a:t>
            </a:r>
            <a:r>
              <a:rPr dirty="0">
                <a:solidFill>
                  <a:schemeClr val="bg1"/>
                </a:solidFill>
              </a:rPr>
              <a:t>for</a:t>
            </a:r>
            <a:r>
              <a:rPr spc="-15" dirty="0">
                <a:solidFill>
                  <a:schemeClr val="bg1"/>
                </a:solidFill>
              </a:rPr>
              <a:t> </a:t>
            </a:r>
            <a:r>
              <a:rPr dirty="0">
                <a:solidFill>
                  <a:schemeClr val="bg1"/>
                </a:solidFill>
              </a:rPr>
              <a:t>Many</a:t>
            </a:r>
            <a:r>
              <a:rPr spc="-38" dirty="0">
                <a:solidFill>
                  <a:schemeClr val="bg1"/>
                </a:solidFill>
              </a:rPr>
              <a:t> </a:t>
            </a:r>
            <a:r>
              <a:rPr spc="-15" dirty="0">
                <a:solidFill>
                  <a:schemeClr val="bg1"/>
                </a:solidFill>
              </a:rPr>
              <a:t>Specialties</a:t>
            </a:r>
          </a:p>
        </p:txBody>
      </p:sp>
      <p:sp>
        <p:nvSpPr>
          <p:cNvPr id="7" name="object 7"/>
          <p:cNvSpPr txBox="1"/>
          <p:nvPr/>
        </p:nvSpPr>
        <p:spPr>
          <a:xfrm>
            <a:off x="704697" y="3307957"/>
            <a:ext cx="8911590" cy="387607"/>
          </a:xfrm>
          <a:prstGeom prst="rect">
            <a:avLst/>
          </a:prstGeom>
        </p:spPr>
        <p:txBody>
          <a:bodyPr vert="horz" wrap="square" lIns="0" tIns="18098" rIns="0" bIns="0" rtlCol="0">
            <a:spAutoFit/>
          </a:bodyPr>
          <a:lstStyle/>
          <a:p>
            <a:pPr marL="19050">
              <a:spcBef>
                <a:spcPts val="143"/>
              </a:spcBef>
            </a:pPr>
            <a:r>
              <a:rPr sz="2400" i="1" dirty="0">
                <a:solidFill>
                  <a:schemeClr val="bg1"/>
                </a:solidFill>
                <a:latin typeface="Arial"/>
                <a:cs typeface="Arial"/>
              </a:rPr>
              <a:t>Year</a:t>
            </a:r>
            <a:r>
              <a:rPr sz="2400" i="1" spc="-30" dirty="0">
                <a:solidFill>
                  <a:schemeClr val="bg1"/>
                </a:solidFill>
                <a:latin typeface="Arial"/>
                <a:cs typeface="Arial"/>
              </a:rPr>
              <a:t> </a:t>
            </a:r>
            <a:r>
              <a:rPr sz="2400" i="1" dirty="0">
                <a:solidFill>
                  <a:schemeClr val="bg1"/>
                </a:solidFill>
                <a:latin typeface="Arial"/>
                <a:cs typeface="Arial"/>
              </a:rPr>
              <a:t>over</a:t>
            </a:r>
            <a:r>
              <a:rPr sz="2400" i="1" spc="-30" dirty="0">
                <a:solidFill>
                  <a:schemeClr val="bg1"/>
                </a:solidFill>
                <a:latin typeface="Arial"/>
                <a:cs typeface="Arial"/>
              </a:rPr>
              <a:t> </a:t>
            </a:r>
            <a:r>
              <a:rPr sz="2400" i="1" dirty="0">
                <a:solidFill>
                  <a:schemeClr val="bg1"/>
                </a:solidFill>
                <a:latin typeface="Arial"/>
                <a:cs typeface="Arial"/>
              </a:rPr>
              <a:t>year</a:t>
            </a:r>
            <a:r>
              <a:rPr sz="2400" i="1" spc="-53" dirty="0">
                <a:solidFill>
                  <a:schemeClr val="bg1"/>
                </a:solidFill>
                <a:latin typeface="Arial"/>
                <a:cs typeface="Arial"/>
              </a:rPr>
              <a:t> </a:t>
            </a:r>
            <a:r>
              <a:rPr sz="2400" i="1" dirty="0">
                <a:solidFill>
                  <a:schemeClr val="bg1"/>
                </a:solidFill>
                <a:latin typeface="Arial"/>
                <a:cs typeface="Arial"/>
              </a:rPr>
              <a:t>compensation</a:t>
            </a:r>
            <a:r>
              <a:rPr sz="2400" i="1" spc="-30" dirty="0">
                <a:solidFill>
                  <a:schemeClr val="bg1"/>
                </a:solidFill>
                <a:latin typeface="Arial"/>
                <a:cs typeface="Arial"/>
              </a:rPr>
              <a:t> </a:t>
            </a:r>
            <a:r>
              <a:rPr sz="2400" i="1" dirty="0">
                <a:solidFill>
                  <a:schemeClr val="bg1"/>
                </a:solidFill>
                <a:latin typeface="Arial"/>
                <a:cs typeface="Arial"/>
              </a:rPr>
              <a:t>change</a:t>
            </a:r>
            <a:r>
              <a:rPr sz="2400" i="1" spc="-45" dirty="0">
                <a:solidFill>
                  <a:schemeClr val="bg1"/>
                </a:solidFill>
                <a:latin typeface="Arial"/>
                <a:cs typeface="Arial"/>
              </a:rPr>
              <a:t> </a:t>
            </a:r>
            <a:r>
              <a:rPr sz="2400" i="1" dirty="0">
                <a:solidFill>
                  <a:schemeClr val="bg1"/>
                </a:solidFill>
                <a:latin typeface="Arial"/>
                <a:cs typeface="Arial"/>
              </a:rPr>
              <a:t>for</a:t>
            </a:r>
            <a:r>
              <a:rPr sz="2400" i="1" spc="-15" dirty="0">
                <a:solidFill>
                  <a:schemeClr val="bg1"/>
                </a:solidFill>
                <a:latin typeface="Arial"/>
                <a:cs typeface="Arial"/>
              </a:rPr>
              <a:t> </a:t>
            </a:r>
            <a:r>
              <a:rPr sz="2400" i="1" dirty="0">
                <a:solidFill>
                  <a:schemeClr val="bg1"/>
                </a:solidFill>
                <a:latin typeface="Arial"/>
                <a:cs typeface="Arial"/>
              </a:rPr>
              <a:t>US</a:t>
            </a:r>
            <a:r>
              <a:rPr sz="2400" i="1" spc="-45" dirty="0">
                <a:solidFill>
                  <a:schemeClr val="bg1"/>
                </a:solidFill>
                <a:latin typeface="Arial"/>
                <a:cs typeface="Arial"/>
              </a:rPr>
              <a:t> </a:t>
            </a:r>
            <a:r>
              <a:rPr sz="2400" i="1" dirty="0">
                <a:solidFill>
                  <a:schemeClr val="bg1"/>
                </a:solidFill>
                <a:latin typeface="Arial"/>
                <a:cs typeface="Arial"/>
              </a:rPr>
              <a:t>physician</a:t>
            </a:r>
            <a:r>
              <a:rPr sz="2400" i="1" spc="-98" dirty="0">
                <a:solidFill>
                  <a:schemeClr val="bg1"/>
                </a:solidFill>
                <a:latin typeface="Arial"/>
                <a:cs typeface="Arial"/>
              </a:rPr>
              <a:t> </a:t>
            </a:r>
            <a:r>
              <a:rPr sz="2400" i="1" spc="-15" dirty="0">
                <a:solidFill>
                  <a:schemeClr val="bg1"/>
                </a:solidFill>
                <a:latin typeface="Arial"/>
                <a:cs typeface="Arial"/>
              </a:rPr>
              <a:t>specialties</a:t>
            </a:r>
            <a:endParaRPr sz="2400">
              <a:solidFill>
                <a:schemeClr val="bg1"/>
              </a:solidFill>
              <a:latin typeface="Arial"/>
              <a:cs typeface="Arial"/>
            </a:endParaRPr>
          </a:p>
        </p:txBody>
      </p:sp>
      <p:grpSp>
        <p:nvGrpSpPr>
          <p:cNvPr id="8" name="object 8"/>
          <p:cNvGrpSpPr/>
          <p:nvPr/>
        </p:nvGrpSpPr>
        <p:grpSpPr>
          <a:xfrm>
            <a:off x="8661653" y="3936491"/>
            <a:ext cx="7909560" cy="5219700"/>
            <a:chOff x="5774435" y="2624327"/>
            <a:chExt cx="5273040" cy="3479800"/>
          </a:xfrm>
        </p:grpSpPr>
        <p:sp>
          <p:nvSpPr>
            <p:cNvPr id="9" name="object 9"/>
            <p:cNvSpPr/>
            <p:nvPr/>
          </p:nvSpPr>
          <p:spPr>
            <a:xfrm>
              <a:off x="5774436" y="2703575"/>
              <a:ext cx="5273040" cy="3319779"/>
            </a:xfrm>
            <a:custGeom>
              <a:avLst/>
              <a:gdLst/>
              <a:ahLst/>
              <a:cxnLst/>
              <a:rect l="l" t="t" r="r" b="b"/>
              <a:pathLst>
                <a:path w="5273040" h="3319779">
                  <a:moveTo>
                    <a:pt x="1845564" y="3230880"/>
                  </a:moveTo>
                  <a:lnTo>
                    <a:pt x="0" y="3230880"/>
                  </a:lnTo>
                  <a:lnTo>
                    <a:pt x="0" y="3319272"/>
                  </a:lnTo>
                  <a:lnTo>
                    <a:pt x="1845564" y="3319272"/>
                  </a:lnTo>
                  <a:lnTo>
                    <a:pt x="1845564" y="3230880"/>
                  </a:lnTo>
                  <a:close/>
                </a:path>
                <a:path w="5273040" h="3319779">
                  <a:moveTo>
                    <a:pt x="1845564" y="2982468"/>
                  </a:moveTo>
                  <a:lnTo>
                    <a:pt x="263652" y="2982468"/>
                  </a:lnTo>
                  <a:lnTo>
                    <a:pt x="263652" y="3070860"/>
                  </a:lnTo>
                  <a:lnTo>
                    <a:pt x="1845564" y="3070860"/>
                  </a:lnTo>
                  <a:lnTo>
                    <a:pt x="1845564" y="2982468"/>
                  </a:lnTo>
                  <a:close/>
                </a:path>
                <a:path w="5273040" h="3319779">
                  <a:moveTo>
                    <a:pt x="1845564" y="2734056"/>
                  </a:moveTo>
                  <a:lnTo>
                    <a:pt x="527304" y="2734056"/>
                  </a:lnTo>
                  <a:lnTo>
                    <a:pt x="527304" y="2822448"/>
                  </a:lnTo>
                  <a:lnTo>
                    <a:pt x="1845564" y="2822448"/>
                  </a:lnTo>
                  <a:lnTo>
                    <a:pt x="1845564" y="2734056"/>
                  </a:lnTo>
                  <a:close/>
                </a:path>
                <a:path w="5273040" h="3319779">
                  <a:moveTo>
                    <a:pt x="1845564" y="2485644"/>
                  </a:moveTo>
                  <a:lnTo>
                    <a:pt x="1054608" y="2485644"/>
                  </a:lnTo>
                  <a:lnTo>
                    <a:pt x="1054608" y="2574036"/>
                  </a:lnTo>
                  <a:lnTo>
                    <a:pt x="1845564" y="2574036"/>
                  </a:lnTo>
                  <a:lnTo>
                    <a:pt x="1845564" y="2485644"/>
                  </a:lnTo>
                  <a:close/>
                </a:path>
                <a:path w="5273040" h="3319779">
                  <a:moveTo>
                    <a:pt x="2109216" y="1988820"/>
                  </a:moveTo>
                  <a:lnTo>
                    <a:pt x="1845564" y="1988820"/>
                  </a:lnTo>
                  <a:lnTo>
                    <a:pt x="1845564" y="2077212"/>
                  </a:lnTo>
                  <a:lnTo>
                    <a:pt x="2109216" y="2077212"/>
                  </a:lnTo>
                  <a:lnTo>
                    <a:pt x="2109216" y="1988820"/>
                  </a:lnTo>
                  <a:close/>
                </a:path>
                <a:path w="5273040" h="3319779">
                  <a:moveTo>
                    <a:pt x="2372868" y="1740408"/>
                  </a:moveTo>
                  <a:lnTo>
                    <a:pt x="1845564" y="1740408"/>
                  </a:lnTo>
                  <a:lnTo>
                    <a:pt x="1845564" y="1828800"/>
                  </a:lnTo>
                  <a:lnTo>
                    <a:pt x="2372868" y="1828800"/>
                  </a:lnTo>
                  <a:lnTo>
                    <a:pt x="2372868" y="1740408"/>
                  </a:lnTo>
                  <a:close/>
                </a:path>
                <a:path w="5273040" h="3319779">
                  <a:moveTo>
                    <a:pt x="2636520" y="1491996"/>
                  </a:moveTo>
                  <a:lnTo>
                    <a:pt x="1845564" y="1491996"/>
                  </a:lnTo>
                  <a:lnTo>
                    <a:pt x="1845564" y="1580388"/>
                  </a:lnTo>
                  <a:lnTo>
                    <a:pt x="2636520" y="1580388"/>
                  </a:lnTo>
                  <a:lnTo>
                    <a:pt x="2636520" y="1491996"/>
                  </a:lnTo>
                  <a:close/>
                </a:path>
                <a:path w="5273040" h="3319779">
                  <a:moveTo>
                    <a:pt x="2900172" y="1243584"/>
                  </a:moveTo>
                  <a:lnTo>
                    <a:pt x="1845564" y="1243584"/>
                  </a:lnTo>
                  <a:lnTo>
                    <a:pt x="1845564" y="1331976"/>
                  </a:lnTo>
                  <a:lnTo>
                    <a:pt x="2900172" y="1331976"/>
                  </a:lnTo>
                  <a:lnTo>
                    <a:pt x="2900172" y="1243584"/>
                  </a:lnTo>
                  <a:close/>
                </a:path>
                <a:path w="5273040" h="3319779">
                  <a:moveTo>
                    <a:pt x="3691128" y="995172"/>
                  </a:moveTo>
                  <a:lnTo>
                    <a:pt x="1845564" y="995172"/>
                  </a:lnTo>
                  <a:lnTo>
                    <a:pt x="1845564" y="1082040"/>
                  </a:lnTo>
                  <a:lnTo>
                    <a:pt x="3691128" y="1082040"/>
                  </a:lnTo>
                  <a:lnTo>
                    <a:pt x="3691128" y="995172"/>
                  </a:lnTo>
                  <a:close/>
                </a:path>
                <a:path w="5273040" h="3319779">
                  <a:moveTo>
                    <a:pt x="3954780" y="746760"/>
                  </a:moveTo>
                  <a:lnTo>
                    <a:pt x="1845564" y="746760"/>
                  </a:lnTo>
                  <a:lnTo>
                    <a:pt x="1845564" y="833628"/>
                  </a:lnTo>
                  <a:lnTo>
                    <a:pt x="3954780" y="833628"/>
                  </a:lnTo>
                  <a:lnTo>
                    <a:pt x="3954780" y="746760"/>
                  </a:lnTo>
                  <a:close/>
                </a:path>
                <a:path w="5273040" h="3319779">
                  <a:moveTo>
                    <a:pt x="4482084" y="498348"/>
                  </a:moveTo>
                  <a:lnTo>
                    <a:pt x="1845564" y="498348"/>
                  </a:lnTo>
                  <a:lnTo>
                    <a:pt x="1845564" y="585216"/>
                  </a:lnTo>
                  <a:lnTo>
                    <a:pt x="4482084" y="585216"/>
                  </a:lnTo>
                  <a:lnTo>
                    <a:pt x="4482084" y="498348"/>
                  </a:lnTo>
                  <a:close/>
                </a:path>
                <a:path w="5273040" h="3319779">
                  <a:moveTo>
                    <a:pt x="4745736" y="249936"/>
                  </a:moveTo>
                  <a:lnTo>
                    <a:pt x="1845564" y="249936"/>
                  </a:lnTo>
                  <a:lnTo>
                    <a:pt x="1845564" y="336804"/>
                  </a:lnTo>
                  <a:lnTo>
                    <a:pt x="4745736" y="336804"/>
                  </a:lnTo>
                  <a:lnTo>
                    <a:pt x="4745736" y="249936"/>
                  </a:lnTo>
                  <a:close/>
                </a:path>
                <a:path w="5273040" h="3319779">
                  <a:moveTo>
                    <a:pt x="5273040" y="0"/>
                  </a:moveTo>
                  <a:lnTo>
                    <a:pt x="1845564" y="0"/>
                  </a:lnTo>
                  <a:lnTo>
                    <a:pt x="1845564" y="88392"/>
                  </a:lnTo>
                  <a:lnTo>
                    <a:pt x="5273040" y="88392"/>
                  </a:lnTo>
                  <a:lnTo>
                    <a:pt x="5273040" y="0"/>
                  </a:lnTo>
                  <a:close/>
                </a:path>
              </a:pathLst>
            </a:custGeom>
            <a:solidFill>
              <a:srgbClr val="4471C4"/>
            </a:solidFill>
          </p:spPr>
          <p:txBody>
            <a:bodyPr wrap="square" lIns="0" tIns="0" rIns="0" bIns="0" rtlCol="0"/>
            <a:lstStyle/>
            <a:p>
              <a:endParaRPr sz="2700">
                <a:solidFill>
                  <a:schemeClr val="bg1"/>
                </a:solidFill>
              </a:endParaRPr>
            </a:p>
          </p:txBody>
        </p:sp>
        <p:sp>
          <p:nvSpPr>
            <p:cNvPr id="10" name="object 10"/>
            <p:cNvSpPr/>
            <p:nvPr/>
          </p:nvSpPr>
          <p:spPr>
            <a:xfrm>
              <a:off x="7620000" y="2624327"/>
              <a:ext cx="0" cy="3479800"/>
            </a:xfrm>
            <a:custGeom>
              <a:avLst/>
              <a:gdLst/>
              <a:ahLst/>
              <a:cxnLst/>
              <a:rect l="l" t="t" r="r" b="b"/>
              <a:pathLst>
                <a:path h="3479800">
                  <a:moveTo>
                    <a:pt x="0" y="3479292"/>
                  </a:moveTo>
                  <a:lnTo>
                    <a:pt x="0"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11" name="object 11"/>
          <p:cNvSpPr txBox="1"/>
          <p:nvPr/>
        </p:nvSpPr>
        <p:spPr>
          <a:xfrm>
            <a:off x="8179497" y="8799881"/>
            <a:ext cx="390525" cy="296235"/>
          </a:xfrm>
          <a:prstGeom prst="rect">
            <a:avLst/>
          </a:prstGeom>
        </p:spPr>
        <p:txBody>
          <a:bodyPr vert="horz" wrap="square" lIns="0" tIns="19050" rIns="0" bIns="0" rtlCol="0">
            <a:spAutoFit/>
          </a:bodyPr>
          <a:lstStyle/>
          <a:p>
            <a:pPr marL="19050">
              <a:spcBef>
                <a:spcPts val="150"/>
              </a:spcBef>
            </a:pPr>
            <a:r>
              <a:rPr spc="-68" dirty="0">
                <a:solidFill>
                  <a:schemeClr val="bg1"/>
                </a:solidFill>
                <a:latin typeface="Arial"/>
                <a:cs typeface="Arial"/>
              </a:rPr>
              <a:t>-</a:t>
            </a:r>
            <a:r>
              <a:rPr spc="-150" dirty="0">
                <a:solidFill>
                  <a:schemeClr val="bg1"/>
                </a:solidFill>
                <a:latin typeface="Arial"/>
                <a:cs typeface="Arial"/>
              </a:rPr>
              <a:t>7%</a:t>
            </a:r>
            <a:endParaRPr>
              <a:solidFill>
                <a:schemeClr val="bg1"/>
              </a:solidFill>
              <a:latin typeface="Arial"/>
              <a:cs typeface="Arial"/>
            </a:endParaRPr>
          </a:p>
        </p:txBody>
      </p:sp>
      <p:sp>
        <p:nvSpPr>
          <p:cNvPr id="12" name="object 12"/>
          <p:cNvSpPr txBox="1"/>
          <p:nvPr/>
        </p:nvSpPr>
        <p:spPr>
          <a:xfrm>
            <a:off x="8574977" y="8427263"/>
            <a:ext cx="390525" cy="296235"/>
          </a:xfrm>
          <a:prstGeom prst="rect">
            <a:avLst/>
          </a:prstGeom>
        </p:spPr>
        <p:txBody>
          <a:bodyPr vert="horz" wrap="square" lIns="0" tIns="19050" rIns="0" bIns="0" rtlCol="0">
            <a:spAutoFit/>
          </a:bodyPr>
          <a:lstStyle/>
          <a:p>
            <a:pPr marL="19050">
              <a:spcBef>
                <a:spcPts val="150"/>
              </a:spcBef>
            </a:pPr>
            <a:r>
              <a:rPr spc="-68" dirty="0">
                <a:solidFill>
                  <a:schemeClr val="bg1"/>
                </a:solidFill>
                <a:latin typeface="Arial"/>
                <a:cs typeface="Arial"/>
              </a:rPr>
              <a:t>-</a:t>
            </a:r>
            <a:r>
              <a:rPr spc="-150" dirty="0">
                <a:solidFill>
                  <a:schemeClr val="bg1"/>
                </a:solidFill>
                <a:latin typeface="Arial"/>
                <a:cs typeface="Arial"/>
              </a:rPr>
              <a:t>6%</a:t>
            </a:r>
            <a:endParaRPr>
              <a:solidFill>
                <a:schemeClr val="bg1"/>
              </a:solidFill>
              <a:latin typeface="Arial"/>
              <a:cs typeface="Arial"/>
            </a:endParaRPr>
          </a:p>
        </p:txBody>
      </p:sp>
      <p:sp>
        <p:nvSpPr>
          <p:cNvPr id="13" name="object 13"/>
          <p:cNvSpPr txBox="1"/>
          <p:nvPr/>
        </p:nvSpPr>
        <p:spPr>
          <a:xfrm>
            <a:off x="8970455" y="8054150"/>
            <a:ext cx="390525" cy="296235"/>
          </a:xfrm>
          <a:prstGeom prst="rect">
            <a:avLst/>
          </a:prstGeom>
        </p:spPr>
        <p:txBody>
          <a:bodyPr vert="horz" wrap="square" lIns="0" tIns="19050" rIns="0" bIns="0" rtlCol="0">
            <a:spAutoFit/>
          </a:bodyPr>
          <a:lstStyle/>
          <a:p>
            <a:pPr marL="19050">
              <a:spcBef>
                <a:spcPts val="150"/>
              </a:spcBef>
            </a:pPr>
            <a:r>
              <a:rPr spc="-68" dirty="0">
                <a:solidFill>
                  <a:schemeClr val="bg1"/>
                </a:solidFill>
                <a:latin typeface="Arial"/>
                <a:cs typeface="Arial"/>
              </a:rPr>
              <a:t>-</a:t>
            </a:r>
            <a:r>
              <a:rPr spc="-150" dirty="0">
                <a:solidFill>
                  <a:schemeClr val="bg1"/>
                </a:solidFill>
                <a:latin typeface="Arial"/>
                <a:cs typeface="Arial"/>
              </a:rPr>
              <a:t>5%</a:t>
            </a:r>
            <a:endParaRPr>
              <a:solidFill>
                <a:schemeClr val="bg1"/>
              </a:solidFill>
              <a:latin typeface="Arial"/>
              <a:cs typeface="Arial"/>
            </a:endParaRPr>
          </a:p>
        </p:txBody>
      </p:sp>
      <p:sp>
        <p:nvSpPr>
          <p:cNvPr id="14" name="object 14"/>
          <p:cNvSpPr txBox="1"/>
          <p:nvPr/>
        </p:nvSpPr>
        <p:spPr>
          <a:xfrm>
            <a:off x="9761409" y="7681532"/>
            <a:ext cx="390525" cy="296235"/>
          </a:xfrm>
          <a:prstGeom prst="rect">
            <a:avLst/>
          </a:prstGeom>
        </p:spPr>
        <p:txBody>
          <a:bodyPr vert="horz" wrap="square" lIns="0" tIns="19050" rIns="0" bIns="0" rtlCol="0">
            <a:spAutoFit/>
          </a:bodyPr>
          <a:lstStyle/>
          <a:p>
            <a:pPr marL="19050">
              <a:spcBef>
                <a:spcPts val="150"/>
              </a:spcBef>
            </a:pPr>
            <a:r>
              <a:rPr spc="-68" dirty="0">
                <a:solidFill>
                  <a:schemeClr val="bg1"/>
                </a:solidFill>
                <a:latin typeface="Arial"/>
                <a:cs typeface="Arial"/>
              </a:rPr>
              <a:t>-</a:t>
            </a:r>
            <a:r>
              <a:rPr spc="-150" dirty="0">
                <a:solidFill>
                  <a:schemeClr val="bg1"/>
                </a:solidFill>
                <a:latin typeface="Arial"/>
                <a:cs typeface="Arial"/>
              </a:rPr>
              <a:t>3%</a:t>
            </a:r>
            <a:endParaRPr>
              <a:solidFill>
                <a:schemeClr val="bg1"/>
              </a:solidFill>
              <a:latin typeface="Arial"/>
              <a:cs typeface="Arial"/>
            </a:endParaRPr>
          </a:p>
        </p:txBody>
      </p:sp>
      <p:sp>
        <p:nvSpPr>
          <p:cNvPr id="15" name="object 15"/>
          <p:cNvSpPr txBox="1"/>
          <p:nvPr/>
        </p:nvSpPr>
        <p:spPr>
          <a:xfrm>
            <a:off x="11527154" y="7308531"/>
            <a:ext cx="319088" cy="296235"/>
          </a:xfrm>
          <a:prstGeom prst="rect">
            <a:avLst/>
          </a:prstGeom>
        </p:spPr>
        <p:txBody>
          <a:bodyPr vert="horz" wrap="square" lIns="0" tIns="19050" rIns="0" bIns="0" rtlCol="0">
            <a:spAutoFit/>
          </a:bodyPr>
          <a:lstStyle/>
          <a:p>
            <a:pPr marL="19050">
              <a:spcBef>
                <a:spcPts val="150"/>
              </a:spcBef>
            </a:pPr>
            <a:r>
              <a:rPr spc="-150" dirty="0">
                <a:solidFill>
                  <a:schemeClr val="bg1"/>
                </a:solidFill>
                <a:latin typeface="Arial"/>
                <a:cs typeface="Arial"/>
              </a:rPr>
              <a:t>0%</a:t>
            </a:r>
            <a:endParaRPr>
              <a:solidFill>
                <a:schemeClr val="bg1"/>
              </a:solidFill>
              <a:latin typeface="Arial"/>
              <a:cs typeface="Arial"/>
            </a:endParaRPr>
          </a:p>
        </p:txBody>
      </p:sp>
      <p:sp>
        <p:nvSpPr>
          <p:cNvPr id="16" name="object 16"/>
          <p:cNvSpPr txBox="1"/>
          <p:nvPr/>
        </p:nvSpPr>
        <p:spPr>
          <a:xfrm>
            <a:off x="11922632" y="6935913"/>
            <a:ext cx="319088" cy="296235"/>
          </a:xfrm>
          <a:prstGeom prst="rect">
            <a:avLst/>
          </a:prstGeom>
        </p:spPr>
        <p:txBody>
          <a:bodyPr vert="horz" wrap="square" lIns="0" tIns="19050" rIns="0" bIns="0" rtlCol="0">
            <a:spAutoFit/>
          </a:bodyPr>
          <a:lstStyle/>
          <a:p>
            <a:pPr marL="19050">
              <a:spcBef>
                <a:spcPts val="150"/>
              </a:spcBef>
            </a:pPr>
            <a:r>
              <a:rPr spc="-150" dirty="0">
                <a:solidFill>
                  <a:schemeClr val="bg1"/>
                </a:solidFill>
                <a:latin typeface="Arial"/>
                <a:cs typeface="Arial"/>
              </a:rPr>
              <a:t>1%</a:t>
            </a:r>
            <a:endParaRPr>
              <a:solidFill>
                <a:schemeClr val="bg1"/>
              </a:solidFill>
              <a:latin typeface="Arial"/>
              <a:cs typeface="Arial"/>
            </a:endParaRPr>
          </a:p>
        </p:txBody>
      </p:sp>
      <p:sp>
        <p:nvSpPr>
          <p:cNvPr id="17" name="object 17"/>
          <p:cNvSpPr txBox="1"/>
          <p:nvPr/>
        </p:nvSpPr>
        <p:spPr>
          <a:xfrm>
            <a:off x="12318110" y="6562268"/>
            <a:ext cx="319088" cy="296235"/>
          </a:xfrm>
          <a:prstGeom prst="rect">
            <a:avLst/>
          </a:prstGeom>
        </p:spPr>
        <p:txBody>
          <a:bodyPr vert="horz" wrap="square" lIns="0" tIns="19050" rIns="0" bIns="0" rtlCol="0">
            <a:spAutoFit/>
          </a:bodyPr>
          <a:lstStyle/>
          <a:p>
            <a:pPr marL="19050">
              <a:spcBef>
                <a:spcPts val="150"/>
              </a:spcBef>
            </a:pPr>
            <a:r>
              <a:rPr spc="-150" dirty="0">
                <a:solidFill>
                  <a:schemeClr val="bg1"/>
                </a:solidFill>
                <a:latin typeface="Arial"/>
                <a:cs typeface="Arial"/>
              </a:rPr>
              <a:t>2%</a:t>
            </a:r>
            <a:endParaRPr>
              <a:solidFill>
                <a:schemeClr val="bg1"/>
              </a:solidFill>
              <a:latin typeface="Arial"/>
              <a:cs typeface="Arial"/>
            </a:endParaRPr>
          </a:p>
        </p:txBody>
      </p:sp>
      <p:sp>
        <p:nvSpPr>
          <p:cNvPr id="18" name="object 18"/>
          <p:cNvSpPr txBox="1"/>
          <p:nvPr/>
        </p:nvSpPr>
        <p:spPr>
          <a:xfrm>
            <a:off x="12713590" y="6190107"/>
            <a:ext cx="319088" cy="296235"/>
          </a:xfrm>
          <a:prstGeom prst="rect">
            <a:avLst/>
          </a:prstGeom>
        </p:spPr>
        <p:txBody>
          <a:bodyPr vert="horz" wrap="square" lIns="0" tIns="19050" rIns="0" bIns="0" rtlCol="0">
            <a:spAutoFit/>
          </a:bodyPr>
          <a:lstStyle/>
          <a:p>
            <a:pPr marL="19050">
              <a:spcBef>
                <a:spcPts val="150"/>
              </a:spcBef>
            </a:pPr>
            <a:r>
              <a:rPr spc="-150" dirty="0">
                <a:solidFill>
                  <a:schemeClr val="bg1"/>
                </a:solidFill>
                <a:latin typeface="Arial"/>
                <a:cs typeface="Arial"/>
              </a:rPr>
              <a:t>3%</a:t>
            </a:r>
            <a:endParaRPr>
              <a:solidFill>
                <a:schemeClr val="bg1"/>
              </a:solidFill>
              <a:latin typeface="Arial"/>
              <a:cs typeface="Arial"/>
            </a:endParaRPr>
          </a:p>
        </p:txBody>
      </p:sp>
      <p:sp>
        <p:nvSpPr>
          <p:cNvPr id="19" name="object 19"/>
          <p:cNvSpPr txBox="1"/>
          <p:nvPr/>
        </p:nvSpPr>
        <p:spPr>
          <a:xfrm>
            <a:off x="13109068" y="5817489"/>
            <a:ext cx="319088" cy="296235"/>
          </a:xfrm>
          <a:prstGeom prst="rect">
            <a:avLst/>
          </a:prstGeom>
        </p:spPr>
        <p:txBody>
          <a:bodyPr vert="horz" wrap="square" lIns="0" tIns="19050" rIns="0" bIns="0" rtlCol="0">
            <a:spAutoFit/>
          </a:bodyPr>
          <a:lstStyle/>
          <a:p>
            <a:pPr marL="19050">
              <a:spcBef>
                <a:spcPts val="150"/>
              </a:spcBef>
            </a:pPr>
            <a:r>
              <a:rPr spc="-150" dirty="0">
                <a:solidFill>
                  <a:schemeClr val="bg1"/>
                </a:solidFill>
                <a:latin typeface="Arial"/>
                <a:cs typeface="Arial"/>
              </a:rPr>
              <a:t>4%</a:t>
            </a:r>
            <a:endParaRPr>
              <a:solidFill>
                <a:schemeClr val="bg1"/>
              </a:solidFill>
              <a:latin typeface="Arial"/>
              <a:cs typeface="Arial"/>
            </a:endParaRPr>
          </a:p>
        </p:txBody>
      </p:sp>
      <p:sp>
        <p:nvSpPr>
          <p:cNvPr id="20" name="object 20"/>
          <p:cNvSpPr txBox="1"/>
          <p:nvPr/>
        </p:nvSpPr>
        <p:spPr>
          <a:xfrm>
            <a:off x="14295500" y="5444489"/>
            <a:ext cx="319088" cy="296235"/>
          </a:xfrm>
          <a:prstGeom prst="rect">
            <a:avLst/>
          </a:prstGeom>
        </p:spPr>
        <p:txBody>
          <a:bodyPr vert="horz" wrap="square" lIns="0" tIns="19050" rIns="0" bIns="0" rtlCol="0">
            <a:spAutoFit/>
          </a:bodyPr>
          <a:lstStyle/>
          <a:p>
            <a:pPr marL="19050">
              <a:spcBef>
                <a:spcPts val="150"/>
              </a:spcBef>
            </a:pPr>
            <a:r>
              <a:rPr spc="-150" dirty="0">
                <a:solidFill>
                  <a:schemeClr val="bg1"/>
                </a:solidFill>
                <a:latin typeface="Arial"/>
                <a:cs typeface="Arial"/>
              </a:rPr>
              <a:t>7%</a:t>
            </a:r>
            <a:endParaRPr>
              <a:solidFill>
                <a:schemeClr val="bg1"/>
              </a:solidFill>
              <a:latin typeface="Arial"/>
              <a:cs typeface="Arial"/>
            </a:endParaRPr>
          </a:p>
        </p:txBody>
      </p:sp>
      <p:sp>
        <p:nvSpPr>
          <p:cNvPr id="21" name="object 21"/>
          <p:cNvSpPr txBox="1"/>
          <p:nvPr/>
        </p:nvSpPr>
        <p:spPr>
          <a:xfrm>
            <a:off x="14690408" y="5071871"/>
            <a:ext cx="320040" cy="296235"/>
          </a:xfrm>
          <a:prstGeom prst="rect">
            <a:avLst/>
          </a:prstGeom>
        </p:spPr>
        <p:txBody>
          <a:bodyPr vert="horz" wrap="square" lIns="0" tIns="19050" rIns="0" bIns="0" rtlCol="0">
            <a:spAutoFit/>
          </a:bodyPr>
          <a:lstStyle/>
          <a:p>
            <a:pPr marL="19050">
              <a:spcBef>
                <a:spcPts val="150"/>
              </a:spcBef>
            </a:pPr>
            <a:r>
              <a:rPr spc="-158" dirty="0">
                <a:solidFill>
                  <a:schemeClr val="bg1"/>
                </a:solidFill>
                <a:latin typeface="Arial"/>
                <a:cs typeface="Arial"/>
              </a:rPr>
              <a:t>8%</a:t>
            </a:r>
            <a:endParaRPr>
              <a:solidFill>
                <a:schemeClr val="bg1"/>
              </a:solidFill>
              <a:latin typeface="Arial"/>
              <a:cs typeface="Arial"/>
            </a:endParaRPr>
          </a:p>
        </p:txBody>
      </p:sp>
      <p:sp>
        <p:nvSpPr>
          <p:cNvPr id="22" name="object 22"/>
          <p:cNvSpPr txBox="1"/>
          <p:nvPr/>
        </p:nvSpPr>
        <p:spPr>
          <a:xfrm>
            <a:off x="15480029" y="4698873"/>
            <a:ext cx="436245" cy="296235"/>
          </a:xfrm>
          <a:prstGeom prst="rect">
            <a:avLst/>
          </a:prstGeom>
        </p:spPr>
        <p:txBody>
          <a:bodyPr vert="horz" wrap="square" lIns="0" tIns="19050" rIns="0" bIns="0" rtlCol="0">
            <a:spAutoFit/>
          </a:bodyPr>
          <a:lstStyle/>
          <a:p>
            <a:pPr marL="19050">
              <a:spcBef>
                <a:spcPts val="150"/>
              </a:spcBef>
            </a:pPr>
            <a:r>
              <a:rPr spc="-135" dirty="0">
                <a:solidFill>
                  <a:schemeClr val="bg1"/>
                </a:solidFill>
                <a:latin typeface="Arial"/>
                <a:cs typeface="Arial"/>
              </a:rPr>
              <a:t>10%</a:t>
            </a:r>
            <a:endParaRPr>
              <a:solidFill>
                <a:schemeClr val="bg1"/>
              </a:solidFill>
              <a:latin typeface="Arial"/>
              <a:cs typeface="Arial"/>
            </a:endParaRPr>
          </a:p>
        </p:txBody>
      </p:sp>
      <p:sp>
        <p:nvSpPr>
          <p:cNvPr id="23" name="object 23"/>
          <p:cNvSpPr txBox="1"/>
          <p:nvPr/>
        </p:nvSpPr>
        <p:spPr>
          <a:xfrm>
            <a:off x="15875507" y="4326255"/>
            <a:ext cx="436245" cy="296235"/>
          </a:xfrm>
          <a:prstGeom prst="rect">
            <a:avLst/>
          </a:prstGeom>
        </p:spPr>
        <p:txBody>
          <a:bodyPr vert="horz" wrap="square" lIns="0" tIns="19050" rIns="0" bIns="0" rtlCol="0">
            <a:spAutoFit/>
          </a:bodyPr>
          <a:lstStyle/>
          <a:p>
            <a:pPr marL="19050">
              <a:spcBef>
                <a:spcPts val="150"/>
              </a:spcBef>
            </a:pPr>
            <a:r>
              <a:rPr spc="-135" dirty="0">
                <a:solidFill>
                  <a:schemeClr val="bg1"/>
                </a:solidFill>
                <a:latin typeface="Arial"/>
                <a:cs typeface="Arial"/>
              </a:rPr>
              <a:t>11%</a:t>
            </a:r>
            <a:endParaRPr>
              <a:solidFill>
                <a:schemeClr val="bg1"/>
              </a:solidFill>
              <a:latin typeface="Arial"/>
              <a:cs typeface="Arial"/>
            </a:endParaRPr>
          </a:p>
        </p:txBody>
      </p:sp>
      <p:sp>
        <p:nvSpPr>
          <p:cNvPr id="24" name="object 24"/>
          <p:cNvSpPr txBox="1"/>
          <p:nvPr/>
        </p:nvSpPr>
        <p:spPr>
          <a:xfrm>
            <a:off x="16666464" y="3952608"/>
            <a:ext cx="436245" cy="296235"/>
          </a:xfrm>
          <a:prstGeom prst="rect">
            <a:avLst/>
          </a:prstGeom>
        </p:spPr>
        <p:txBody>
          <a:bodyPr vert="horz" wrap="square" lIns="0" tIns="19050" rIns="0" bIns="0" rtlCol="0">
            <a:spAutoFit/>
          </a:bodyPr>
          <a:lstStyle/>
          <a:p>
            <a:pPr marL="19050">
              <a:spcBef>
                <a:spcPts val="150"/>
              </a:spcBef>
            </a:pPr>
            <a:r>
              <a:rPr spc="-135" dirty="0">
                <a:solidFill>
                  <a:schemeClr val="bg1"/>
                </a:solidFill>
                <a:latin typeface="Arial"/>
                <a:cs typeface="Arial"/>
              </a:rPr>
              <a:t>13%</a:t>
            </a:r>
            <a:endParaRPr>
              <a:solidFill>
                <a:schemeClr val="bg1"/>
              </a:solidFill>
              <a:latin typeface="Arial"/>
              <a:cs typeface="Arial"/>
            </a:endParaRPr>
          </a:p>
        </p:txBody>
      </p:sp>
      <p:sp>
        <p:nvSpPr>
          <p:cNvPr id="25" name="object 25"/>
          <p:cNvSpPr txBox="1"/>
          <p:nvPr/>
        </p:nvSpPr>
        <p:spPr>
          <a:xfrm>
            <a:off x="440437" y="3842384"/>
            <a:ext cx="6845618" cy="5243487"/>
          </a:xfrm>
          <a:prstGeom prst="rect">
            <a:avLst/>
          </a:prstGeom>
        </p:spPr>
        <p:txBody>
          <a:bodyPr vert="horz" wrap="square" lIns="0" tIns="19050" rIns="0" bIns="0" rtlCol="0">
            <a:spAutoFit/>
          </a:bodyPr>
          <a:lstStyle/>
          <a:p>
            <a:pPr marL="5194935" marR="8573" indent="755333" algn="r">
              <a:lnSpc>
                <a:spcPct val="135800"/>
              </a:lnSpc>
              <a:spcBef>
                <a:spcPts val="150"/>
              </a:spcBef>
            </a:pPr>
            <a:r>
              <a:rPr spc="-105" dirty="0">
                <a:solidFill>
                  <a:schemeClr val="bg1"/>
                </a:solidFill>
                <a:latin typeface="Arial"/>
                <a:cs typeface="Arial"/>
              </a:rPr>
              <a:t>Oncology </a:t>
            </a:r>
            <a:r>
              <a:rPr spc="-75" dirty="0">
                <a:solidFill>
                  <a:schemeClr val="bg1"/>
                </a:solidFill>
                <a:latin typeface="Arial"/>
                <a:cs typeface="Arial"/>
              </a:rPr>
              <a:t>Gastroenterology</a:t>
            </a:r>
            <a:endParaRPr>
              <a:solidFill>
                <a:schemeClr val="bg1"/>
              </a:solidFill>
              <a:latin typeface="Arial"/>
              <a:cs typeface="Arial"/>
            </a:endParaRPr>
          </a:p>
          <a:p>
            <a:pPr marR="13335" algn="r">
              <a:spcBef>
                <a:spcPts val="780"/>
              </a:spcBef>
            </a:pPr>
            <a:r>
              <a:rPr spc="-90" dirty="0">
                <a:solidFill>
                  <a:schemeClr val="bg1"/>
                </a:solidFill>
                <a:latin typeface="Arial"/>
                <a:cs typeface="Arial"/>
              </a:rPr>
              <a:t>Anesthesiology;</a:t>
            </a:r>
            <a:r>
              <a:rPr spc="-23" dirty="0">
                <a:solidFill>
                  <a:schemeClr val="bg1"/>
                </a:solidFill>
                <a:latin typeface="Arial"/>
                <a:cs typeface="Arial"/>
              </a:rPr>
              <a:t> </a:t>
            </a:r>
            <a:r>
              <a:rPr spc="-98" dirty="0">
                <a:solidFill>
                  <a:schemeClr val="bg1"/>
                </a:solidFill>
                <a:latin typeface="Arial"/>
                <a:cs typeface="Arial"/>
              </a:rPr>
              <a:t>Radiology;</a:t>
            </a:r>
            <a:r>
              <a:rPr spc="-15" dirty="0">
                <a:solidFill>
                  <a:schemeClr val="bg1"/>
                </a:solidFill>
                <a:latin typeface="Arial"/>
                <a:cs typeface="Arial"/>
              </a:rPr>
              <a:t> </a:t>
            </a:r>
            <a:r>
              <a:rPr spc="-68" dirty="0">
                <a:solidFill>
                  <a:schemeClr val="bg1"/>
                </a:solidFill>
                <a:latin typeface="Arial"/>
                <a:cs typeface="Arial"/>
              </a:rPr>
              <a:t>Critical</a:t>
            </a:r>
            <a:r>
              <a:rPr dirty="0">
                <a:solidFill>
                  <a:schemeClr val="bg1"/>
                </a:solidFill>
                <a:latin typeface="Arial"/>
                <a:cs typeface="Arial"/>
              </a:rPr>
              <a:t> </a:t>
            </a:r>
            <a:r>
              <a:rPr spc="-120" dirty="0">
                <a:solidFill>
                  <a:schemeClr val="bg1"/>
                </a:solidFill>
                <a:latin typeface="Arial"/>
                <a:cs typeface="Arial"/>
              </a:rPr>
              <a:t>Care;</a:t>
            </a:r>
            <a:r>
              <a:rPr spc="-23" dirty="0">
                <a:solidFill>
                  <a:schemeClr val="bg1"/>
                </a:solidFill>
                <a:latin typeface="Arial"/>
                <a:cs typeface="Arial"/>
              </a:rPr>
              <a:t> </a:t>
            </a:r>
            <a:r>
              <a:rPr spc="-15" dirty="0">
                <a:solidFill>
                  <a:schemeClr val="bg1"/>
                </a:solidFill>
                <a:latin typeface="Arial"/>
                <a:cs typeface="Arial"/>
              </a:rPr>
              <a:t>Urology</a:t>
            </a:r>
            <a:endParaRPr>
              <a:solidFill>
                <a:schemeClr val="bg1"/>
              </a:solidFill>
              <a:latin typeface="Arial"/>
              <a:cs typeface="Arial"/>
            </a:endParaRPr>
          </a:p>
          <a:p>
            <a:pPr marL="3430905" marR="9525" indent="2443163" algn="r">
              <a:lnSpc>
                <a:spcPts val="2940"/>
              </a:lnSpc>
              <a:spcBef>
                <a:spcPts val="217"/>
              </a:spcBef>
            </a:pPr>
            <a:r>
              <a:rPr spc="-98" dirty="0">
                <a:solidFill>
                  <a:schemeClr val="bg1"/>
                </a:solidFill>
                <a:latin typeface="Arial"/>
                <a:cs typeface="Arial"/>
              </a:rPr>
              <a:t>Psychiatry Plastic</a:t>
            </a:r>
            <a:r>
              <a:rPr spc="-45" dirty="0">
                <a:solidFill>
                  <a:schemeClr val="bg1"/>
                </a:solidFill>
                <a:latin typeface="Arial"/>
                <a:cs typeface="Arial"/>
              </a:rPr>
              <a:t> </a:t>
            </a:r>
            <a:r>
              <a:rPr spc="-105" dirty="0">
                <a:solidFill>
                  <a:schemeClr val="bg1"/>
                </a:solidFill>
                <a:latin typeface="Arial"/>
                <a:cs typeface="Arial"/>
              </a:rPr>
              <a:t>Surgery;</a:t>
            </a:r>
            <a:r>
              <a:rPr spc="-38" dirty="0">
                <a:solidFill>
                  <a:schemeClr val="bg1"/>
                </a:solidFill>
                <a:latin typeface="Arial"/>
                <a:cs typeface="Arial"/>
              </a:rPr>
              <a:t> </a:t>
            </a:r>
            <a:r>
              <a:rPr spc="-90" dirty="0">
                <a:solidFill>
                  <a:schemeClr val="bg1"/>
                </a:solidFill>
                <a:latin typeface="Arial"/>
                <a:cs typeface="Arial"/>
              </a:rPr>
              <a:t>Pulmonary</a:t>
            </a:r>
            <a:r>
              <a:rPr spc="-30" dirty="0">
                <a:solidFill>
                  <a:schemeClr val="bg1"/>
                </a:solidFill>
                <a:latin typeface="Arial"/>
                <a:cs typeface="Arial"/>
              </a:rPr>
              <a:t> </a:t>
            </a:r>
            <a:r>
              <a:rPr spc="-38" dirty="0">
                <a:solidFill>
                  <a:schemeClr val="bg1"/>
                </a:solidFill>
                <a:latin typeface="Arial"/>
                <a:cs typeface="Arial"/>
              </a:rPr>
              <a:t>Medicine</a:t>
            </a:r>
            <a:endParaRPr>
              <a:solidFill>
                <a:schemeClr val="bg1"/>
              </a:solidFill>
              <a:latin typeface="Arial"/>
              <a:cs typeface="Arial"/>
            </a:endParaRPr>
          </a:p>
          <a:p>
            <a:pPr marR="17145" algn="r">
              <a:spcBef>
                <a:spcPts val="548"/>
              </a:spcBef>
            </a:pPr>
            <a:r>
              <a:rPr spc="-75" dirty="0">
                <a:solidFill>
                  <a:schemeClr val="bg1"/>
                </a:solidFill>
                <a:latin typeface="Arial"/>
                <a:cs typeface="Arial"/>
              </a:rPr>
              <a:t>Neurology;</a:t>
            </a:r>
            <a:r>
              <a:rPr spc="-8" dirty="0">
                <a:solidFill>
                  <a:schemeClr val="bg1"/>
                </a:solidFill>
                <a:latin typeface="Arial"/>
                <a:cs typeface="Arial"/>
              </a:rPr>
              <a:t> </a:t>
            </a:r>
            <a:r>
              <a:rPr spc="-83" dirty="0">
                <a:solidFill>
                  <a:schemeClr val="bg1"/>
                </a:solidFill>
                <a:latin typeface="Arial"/>
                <a:cs typeface="Arial"/>
              </a:rPr>
              <a:t>Endocrinology;</a:t>
            </a:r>
            <a:r>
              <a:rPr dirty="0">
                <a:solidFill>
                  <a:schemeClr val="bg1"/>
                </a:solidFill>
                <a:latin typeface="Arial"/>
                <a:cs typeface="Arial"/>
              </a:rPr>
              <a:t> </a:t>
            </a:r>
            <a:r>
              <a:rPr spc="-45" dirty="0">
                <a:solidFill>
                  <a:schemeClr val="bg1"/>
                </a:solidFill>
                <a:latin typeface="Arial"/>
                <a:cs typeface="Arial"/>
              </a:rPr>
              <a:t>Internal</a:t>
            </a:r>
            <a:r>
              <a:rPr spc="-8" dirty="0">
                <a:solidFill>
                  <a:schemeClr val="bg1"/>
                </a:solidFill>
                <a:latin typeface="Arial"/>
                <a:cs typeface="Arial"/>
              </a:rPr>
              <a:t> </a:t>
            </a:r>
            <a:r>
              <a:rPr spc="-60" dirty="0">
                <a:solidFill>
                  <a:schemeClr val="bg1"/>
                </a:solidFill>
                <a:latin typeface="Arial"/>
                <a:cs typeface="Arial"/>
              </a:rPr>
              <a:t>Medicine;</a:t>
            </a:r>
            <a:r>
              <a:rPr dirty="0">
                <a:solidFill>
                  <a:schemeClr val="bg1"/>
                </a:solidFill>
                <a:latin typeface="Arial"/>
                <a:cs typeface="Arial"/>
              </a:rPr>
              <a:t> </a:t>
            </a:r>
            <a:r>
              <a:rPr spc="-75" dirty="0">
                <a:solidFill>
                  <a:schemeClr val="bg1"/>
                </a:solidFill>
                <a:latin typeface="Arial"/>
                <a:cs typeface="Arial"/>
              </a:rPr>
              <a:t>Otolaryngology;</a:t>
            </a:r>
            <a:r>
              <a:rPr spc="-8" dirty="0">
                <a:solidFill>
                  <a:schemeClr val="bg1"/>
                </a:solidFill>
                <a:latin typeface="Arial"/>
                <a:cs typeface="Arial"/>
              </a:rPr>
              <a:t> </a:t>
            </a:r>
            <a:r>
              <a:rPr spc="-38" dirty="0">
                <a:solidFill>
                  <a:schemeClr val="bg1"/>
                </a:solidFill>
                <a:latin typeface="Arial"/>
                <a:cs typeface="Arial"/>
              </a:rPr>
              <a:t>Cardiology</a:t>
            </a:r>
            <a:endParaRPr>
              <a:solidFill>
                <a:schemeClr val="bg1"/>
              </a:solidFill>
              <a:latin typeface="Arial"/>
              <a:cs typeface="Arial"/>
            </a:endParaRPr>
          </a:p>
          <a:p>
            <a:pPr marR="14288" algn="r">
              <a:spcBef>
                <a:spcPts val="773"/>
              </a:spcBef>
            </a:pPr>
            <a:r>
              <a:rPr spc="-75" dirty="0">
                <a:solidFill>
                  <a:schemeClr val="bg1"/>
                </a:solidFill>
                <a:latin typeface="Arial"/>
                <a:cs typeface="Arial"/>
              </a:rPr>
              <a:t>Orthopedics;</a:t>
            </a:r>
            <a:r>
              <a:rPr spc="-53" dirty="0">
                <a:solidFill>
                  <a:schemeClr val="bg1"/>
                </a:solidFill>
                <a:latin typeface="Arial"/>
                <a:cs typeface="Arial"/>
              </a:rPr>
              <a:t> </a:t>
            </a:r>
            <a:r>
              <a:rPr spc="-83" dirty="0">
                <a:solidFill>
                  <a:schemeClr val="bg1"/>
                </a:solidFill>
                <a:latin typeface="Arial"/>
                <a:cs typeface="Arial"/>
              </a:rPr>
              <a:t>Pediatrics;</a:t>
            </a:r>
            <a:r>
              <a:rPr spc="-45" dirty="0">
                <a:solidFill>
                  <a:schemeClr val="bg1"/>
                </a:solidFill>
                <a:latin typeface="Arial"/>
                <a:cs typeface="Arial"/>
              </a:rPr>
              <a:t> </a:t>
            </a:r>
            <a:r>
              <a:rPr spc="-90" dirty="0">
                <a:solidFill>
                  <a:schemeClr val="bg1"/>
                </a:solidFill>
                <a:latin typeface="Arial"/>
                <a:cs typeface="Arial"/>
              </a:rPr>
              <a:t>Public</a:t>
            </a:r>
            <a:r>
              <a:rPr spc="-45" dirty="0">
                <a:solidFill>
                  <a:schemeClr val="bg1"/>
                </a:solidFill>
                <a:latin typeface="Arial"/>
                <a:cs typeface="Arial"/>
              </a:rPr>
              <a:t> </a:t>
            </a:r>
            <a:r>
              <a:rPr spc="-68" dirty="0">
                <a:solidFill>
                  <a:schemeClr val="bg1"/>
                </a:solidFill>
                <a:latin typeface="Arial"/>
                <a:cs typeface="Arial"/>
              </a:rPr>
              <a:t>Health</a:t>
            </a:r>
            <a:r>
              <a:rPr spc="-23" dirty="0">
                <a:solidFill>
                  <a:schemeClr val="bg1"/>
                </a:solidFill>
                <a:latin typeface="Arial"/>
                <a:cs typeface="Arial"/>
              </a:rPr>
              <a:t> </a:t>
            </a:r>
            <a:r>
              <a:rPr dirty="0">
                <a:solidFill>
                  <a:schemeClr val="bg1"/>
                </a:solidFill>
                <a:latin typeface="Arial"/>
                <a:cs typeface="Arial"/>
              </a:rPr>
              <a:t>&amp;</a:t>
            </a:r>
            <a:r>
              <a:rPr spc="-53" dirty="0">
                <a:solidFill>
                  <a:schemeClr val="bg1"/>
                </a:solidFill>
                <a:latin typeface="Arial"/>
                <a:cs typeface="Arial"/>
              </a:rPr>
              <a:t> </a:t>
            </a:r>
            <a:r>
              <a:rPr spc="-68" dirty="0">
                <a:solidFill>
                  <a:schemeClr val="bg1"/>
                </a:solidFill>
                <a:latin typeface="Arial"/>
                <a:cs typeface="Arial"/>
              </a:rPr>
              <a:t>Preventative</a:t>
            </a:r>
            <a:r>
              <a:rPr spc="-30" dirty="0">
                <a:solidFill>
                  <a:schemeClr val="bg1"/>
                </a:solidFill>
                <a:latin typeface="Arial"/>
                <a:cs typeface="Arial"/>
              </a:rPr>
              <a:t> </a:t>
            </a:r>
            <a:r>
              <a:rPr spc="-15" dirty="0">
                <a:solidFill>
                  <a:schemeClr val="bg1"/>
                </a:solidFill>
                <a:latin typeface="Arial"/>
                <a:cs typeface="Arial"/>
              </a:rPr>
              <a:t>Medicine</a:t>
            </a:r>
            <a:endParaRPr>
              <a:solidFill>
                <a:schemeClr val="bg1"/>
              </a:solidFill>
              <a:latin typeface="Arial"/>
              <a:cs typeface="Arial"/>
            </a:endParaRPr>
          </a:p>
          <a:p>
            <a:pPr marL="3735705" marR="7620" indent="493395" algn="r">
              <a:lnSpc>
                <a:spcPct val="135900"/>
              </a:lnSpc>
            </a:pPr>
            <a:r>
              <a:rPr spc="-113" dirty="0">
                <a:solidFill>
                  <a:schemeClr val="bg1"/>
                </a:solidFill>
                <a:latin typeface="Arial"/>
                <a:cs typeface="Arial"/>
              </a:rPr>
              <a:t>Surgery,</a:t>
            </a:r>
            <a:r>
              <a:rPr spc="-15" dirty="0">
                <a:solidFill>
                  <a:schemeClr val="bg1"/>
                </a:solidFill>
                <a:latin typeface="Arial"/>
                <a:cs typeface="Arial"/>
              </a:rPr>
              <a:t> </a:t>
            </a:r>
            <a:r>
              <a:rPr spc="-90" dirty="0">
                <a:solidFill>
                  <a:schemeClr val="bg1"/>
                </a:solidFill>
                <a:latin typeface="Arial"/>
                <a:cs typeface="Arial"/>
              </a:rPr>
              <a:t>General;</a:t>
            </a:r>
            <a:r>
              <a:rPr spc="-30" dirty="0">
                <a:solidFill>
                  <a:schemeClr val="bg1"/>
                </a:solidFill>
                <a:latin typeface="Arial"/>
                <a:cs typeface="Arial"/>
              </a:rPr>
              <a:t> </a:t>
            </a:r>
            <a:r>
              <a:rPr spc="-75" dirty="0">
                <a:solidFill>
                  <a:schemeClr val="bg1"/>
                </a:solidFill>
                <a:latin typeface="Arial"/>
                <a:cs typeface="Arial"/>
              </a:rPr>
              <a:t>Pathology Dermatology;</a:t>
            </a:r>
            <a:r>
              <a:rPr spc="38" dirty="0">
                <a:solidFill>
                  <a:schemeClr val="bg1"/>
                </a:solidFill>
                <a:latin typeface="Arial"/>
                <a:cs typeface="Arial"/>
              </a:rPr>
              <a:t> </a:t>
            </a:r>
            <a:r>
              <a:rPr spc="-68" dirty="0">
                <a:solidFill>
                  <a:schemeClr val="bg1"/>
                </a:solidFill>
                <a:latin typeface="Arial"/>
                <a:cs typeface="Arial"/>
              </a:rPr>
              <a:t>Infectious</a:t>
            </a:r>
            <a:r>
              <a:rPr spc="15" dirty="0">
                <a:solidFill>
                  <a:schemeClr val="bg1"/>
                </a:solidFill>
                <a:latin typeface="Arial"/>
                <a:cs typeface="Arial"/>
              </a:rPr>
              <a:t> </a:t>
            </a:r>
            <a:r>
              <a:rPr spc="-127" dirty="0">
                <a:solidFill>
                  <a:schemeClr val="bg1"/>
                </a:solidFill>
                <a:latin typeface="Arial"/>
                <a:cs typeface="Arial"/>
              </a:rPr>
              <a:t>Diseases </a:t>
            </a:r>
            <a:r>
              <a:rPr spc="-83" dirty="0">
                <a:solidFill>
                  <a:schemeClr val="bg1"/>
                </a:solidFill>
                <a:latin typeface="Arial"/>
                <a:cs typeface="Arial"/>
              </a:rPr>
              <a:t>Ob/Gyn;</a:t>
            </a:r>
            <a:r>
              <a:rPr spc="-53" dirty="0">
                <a:solidFill>
                  <a:schemeClr val="bg1"/>
                </a:solidFill>
                <a:latin typeface="Arial"/>
                <a:cs typeface="Arial"/>
              </a:rPr>
              <a:t> </a:t>
            </a:r>
            <a:r>
              <a:rPr spc="-105" dirty="0">
                <a:solidFill>
                  <a:schemeClr val="bg1"/>
                </a:solidFill>
                <a:latin typeface="Arial"/>
                <a:cs typeface="Arial"/>
              </a:rPr>
              <a:t>Family</a:t>
            </a:r>
            <a:r>
              <a:rPr spc="-53" dirty="0">
                <a:solidFill>
                  <a:schemeClr val="bg1"/>
                </a:solidFill>
                <a:latin typeface="Arial"/>
                <a:cs typeface="Arial"/>
              </a:rPr>
              <a:t> </a:t>
            </a:r>
            <a:r>
              <a:rPr spc="-15" dirty="0">
                <a:solidFill>
                  <a:schemeClr val="bg1"/>
                </a:solidFill>
                <a:latin typeface="Arial"/>
                <a:cs typeface="Arial"/>
              </a:rPr>
              <a:t>Medicine</a:t>
            </a:r>
            <a:endParaRPr>
              <a:solidFill>
                <a:schemeClr val="bg1"/>
              </a:solidFill>
              <a:latin typeface="Arial"/>
              <a:cs typeface="Arial"/>
            </a:endParaRPr>
          </a:p>
          <a:p>
            <a:pPr marR="8573" algn="r">
              <a:spcBef>
                <a:spcPts val="773"/>
              </a:spcBef>
            </a:pPr>
            <a:r>
              <a:rPr spc="-15" dirty="0">
                <a:solidFill>
                  <a:schemeClr val="bg1"/>
                </a:solidFill>
                <a:latin typeface="Arial"/>
                <a:cs typeface="Arial"/>
              </a:rPr>
              <a:t>Rheumatology</a:t>
            </a:r>
            <a:endParaRPr>
              <a:solidFill>
                <a:schemeClr val="bg1"/>
              </a:solidFill>
              <a:latin typeface="Arial"/>
              <a:cs typeface="Arial"/>
            </a:endParaRPr>
          </a:p>
          <a:p>
            <a:pPr marR="13335" algn="r">
              <a:spcBef>
                <a:spcPts val="780"/>
              </a:spcBef>
            </a:pPr>
            <a:r>
              <a:rPr spc="-120" dirty="0">
                <a:solidFill>
                  <a:schemeClr val="bg1"/>
                </a:solidFill>
                <a:latin typeface="Arial"/>
                <a:cs typeface="Arial"/>
              </a:rPr>
              <a:t>Physical</a:t>
            </a:r>
            <a:r>
              <a:rPr spc="-45" dirty="0">
                <a:solidFill>
                  <a:schemeClr val="bg1"/>
                </a:solidFill>
                <a:latin typeface="Arial"/>
                <a:cs typeface="Arial"/>
              </a:rPr>
              <a:t> </a:t>
            </a:r>
            <a:r>
              <a:rPr spc="-60" dirty="0">
                <a:solidFill>
                  <a:schemeClr val="bg1"/>
                </a:solidFill>
                <a:latin typeface="Arial"/>
                <a:cs typeface="Arial"/>
              </a:rPr>
              <a:t>Medicine</a:t>
            </a:r>
            <a:r>
              <a:rPr spc="-38" dirty="0">
                <a:solidFill>
                  <a:schemeClr val="bg1"/>
                </a:solidFill>
                <a:latin typeface="Arial"/>
                <a:cs typeface="Arial"/>
              </a:rPr>
              <a:t> </a:t>
            </a:r>
            <a:r>
              <a:rPr dirty="0">
                <a:solidFill>
                  <a:schemeClr val="bg1"/>
                </a:solidFill>
                <a:latin typeface="Arial"/>
                <a:cs typeface="Arial"/>
              </a:rPr>
              <a:t>&amp;</a:t>
            </a:r>
            <a:r>
              <a:rPr spc="-30" dirty="0">
                <a:solidFill>
                  <a:schemeClr val="bg1"/>
                </a:solidFill>
                <a:latin typeface="Arial"/>
                <a:cs typeface="Arial"/>
              </a:rPr>
              <a:t> </a:t>
            </a:r>
            <a:r>
              <a:rPr spc="-60" dirty="0">
                <a:solidFill>
                  <a:schemeClr val="bg1"/>
                </a:solidFill>
                <a:latin typeface="Arial"/>
                <a:cs typeface="Arial"/>
              </a:rPr>
              <a:t>Rehabilitation;</a:t>
            </a:r>
            <a:r>
              <a:rPr spc="-23" dirty="0">
                <a:solidFill>
                  <a:schemeClr val="bg1"/>
                </a:solidFill>
                <a:latin typeface="Arial"/>
                <a:cs typeface="Arial"/>
              </a:rPr>
              <a:t> </a:t>
            </a:r>
            <a:r>
              <a:rPr spc="-75" dirty="0">
                <a:solidFill>
                  <a:schemeClr val="bg1"/>
                </a:solidFill>
                <a:latin typeface="Arial"/>
                <a:cs typeface="Arial"/>
              </a:rPr>
              <a:t>Nephrology;</a:t>
            </a:r>
            <a:r>
              <a:rPr spc="-38" dirty="0">
                <a:solidFill>
                  <a:schemeClr val="bg1"/>
                </a:solidFill>
                <a:latin typeface="Arial"/>
                <a:cs typeface="Arial"/>
              </a:rPr>
              <a:t> </a:t>
            </a:r>
            <a:r>
              <a:rPr spc="-75" dirty="0">
                <a:solidFill>
                  <a:schemeClr val="bg1"/>
                </a:solidFill>
                <a:latin typeface="Arial"/>
                <a:cs typeface="Arial"/>
              </a:rPr>
              <a:t>Allergy</a:t>
            </a:r>
            <a:r>
              <a:rPr spc="-30" dirty="0">
                <a:solidFill>
                  <a:schemeClr val="bg1"/>
                </a:solidFill>
                <a:latin typeface="Arial"/>
                <a:cs typeface="Arial"/>
              </a:rPr>
              <a:t> </a:t>
            </a:r>
            <a:r>
              <a:rPr dirty="0">
                <a:solidFill>
                  <a:schemeClr val="bg1"/>
                </a:solidFill>
                <a:latin typeface="Arial"/>
                <a:cs typeface="Arial"/>
              </a:rPr>
              <a:t>&amp;</a:t>
            </a:r>
            <a:r>
              <a:rPr spc="-30" dirty="0">
                <a:solidFill>
                  <a:schemeClr val="bg1"/>
                </a:solidFill>
                <a:latin typeface="Arial"/>
                <a:cs typeface="Arial"/>
              </a:rPr>
              <a:t> </a:t>
            </a:r>
            <a:r>
              <a:rPr spc="-15" dirty="0">
                <a:solidFill>
                  <a:schemeClr val="bg1"/>
                </a:solidFill>
                <a:latin typeface="Arial"/>
                <a:cs typeface="Arial"/>
              </a:rPr>
              <a:t>Immunology</a:t>
            </a:r>
            <a:endParaRPr>
              <a:solidFill>
                <a:schemeClr val="bg1"/>
              </a:solidFill>
              <a:latin typeface="Arial"/>
              <a:cs typeface="Arial"/>
            </a:endParaRPr>
          </a:p>
          <a:p>
            <a:pPr marL="5386388" marR="9525" indent="-508635" algn="r">
              <a:lnSpc>
                <a:spcPct val="135800"/>
              </a:lnSpc>
            </a:pPr>
            <a:r>
              <a:rPr spc="-127" dirty="0">
                <a:solidFill>
                  <a:schemeClr val="bg1"/>
                </a:solidFill>
                <a:latin typeface="Arial"/>
                <a:cs typeface="Arial"/>
              </a:rPr>
              <a:t>Emergency</a:t>
            </a:r>
            <a:r>
              <a:rPr spc="-30" dirty="0">
                <a:solidFill>
                  <a:schemeClr val="bg1"/>
                </a:solidFill>
                <a:latin typeface="Arial"/>
                <a:cs typeface="Arial"/>
              </a:rPr>
              <a:t> </a:t>
            </a:r>
            <a:r>
              <a:rPr spc="-53" dirty="0">
                <a:solidFill>
                  <a:schemeClr val="bg1"/>
                </a:solidFill>
                <a:latin typeface="Arial"/>
                <a:cs typeface="Arial"/>
              </a:rPr>
              <a:t>Medicine </a:t>
            </a:r>
            <a:r>
              <a:rPr spc="-75" dirty="0">
                <a:solidFill>
                  <a:schemeClr val="bg1"/>
                </a:solidFill>
                <a:latin typeface="Arial"/>
                <a:cs typeface="Arial"/>
              </a:rPr>
              <a:t>Ophthalmology</a:t>
            </a:r>
            <a:endParaRPr>
              <a:solidFill>
                <a:schemeClr val="bg1"/>
              </a:solidFill>
              <a:latin typeface="Arial"/>
              <a:cs typeface="Arial"/>
            </a:endParaRPr>
          </a:p>
        </p:txBody>
      </p:sp>
      <p:sp>
        <p:nvSpPr>
          <p:cNvPr id="26" name="object 2">
            <a:extLst>
              <a:ext uri="{FF2B5EF4-FFF2-40B4-BE49-F238E27FC236}">
                <a16:creationId xmlns:a16="http://schemas.microsoft.com/office/drawing/2014/main" id="{95377A96-902B-89B2-2162-6041DE52132E}"/>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27" name="object 4">
            <a:extLst>
              <a:ext uri="{FF2B5EF4-FFF2-40B4-BE49-F238E27FC236}">
                <a16:creationId xmlns:a16="http://schemas.microsoft.com/office/drawing/2014/main" id="{7AE54BC5-4C93-9C9B-3BF5-B5D5C033FCE3}"/>
              </a:ext>
            </a:extLst>
          </p:cNvPr>
          <p:cNvPicPr/>
          <p:nvPr/>
        </p:nvPicPr>
        <p:blipFill>
          <a:blip r:embed="rId3" cstate="print"/>
          <a:stretch>
            <a:fillRect/>
          </a:stretch>
        </p:blipFill>
        <p:spPr>
          <a:xfrm>
            <a:off x="914400" y="9721182"/>
            <a:ext cx="3479292" cy="17830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94972" y="8597772"/>
            <a:ext cx="8311515" cy="800540"/>
          </a:xfrm>
          <a:prstGeom prst="rect">
            <a:avLst/>
          </a:prstGeom>
        </p:spPr>
        <p:txBody>
          <a:bodyPr vert="horz" wrap="square" lIns="0" tIns="18098" rIns="0" bIns="0" rtlCol="0">
            <a:spAutoFit/>
          </a:bodyPr>
          <a:lstStyle/>
          <a:p>
            <a:pPr marL="19050">
              <a:spcBef>
                <a:spcPts val="143"/>
              </a:spcBef>
              <a:tabLst>
                <a:tab pos="1764030" algn="l"/>
                <a:tab pos="3175635" algn="l"/>
              </a:tabLst>
            </a:pPr>
            <a:r>
              <a:rPr sz="1500" spc="-30" dirty="0">
                <a:solidFill>
                  <a:schemeClr val="bg1"/>
                </a:solidFill>
                <a:latin typeface="Arial"/>
                <a:cs typeface="Arial"/>
              </a:rPr>
              <a:t>2021</a:t>
            </a:r>
            <a:r>
              <a:rPr sz="1500" dirty="0">
                <a:solidFill>
                  <a:schemeClr val="bg1"/>
                </a:solidFill>
                <a:latin typeface="Arial"/>
                <a:cs typeface="Arial"/>
              </a:rPr>
              <a:t>	</a:t>
            </a:r>
            <a:r>
              <a:rPr sz="1500" spc="-30" dirty="0">
                <a:solidFill>
                  <a:schemeClr val="bg1"/>
                </a:solidFill>
                <a:latin typeface="Arial"/>
                <a:cs typeface="Arial"/>
              </a:rPr>
              <a:t>2022</a:t>
            </a:r>
            <a:r>
              <a:rPr sz="1500" dirty="0">
                <a:solidFill>
                  <a:schemeClr val="bg1"/>
                </a:solidFill>
                <a:latin typeface="Arial"/>
                <a:cs typeface="Arial"/>
              </a:rPr>
              <a:t>	</a:t>
            </a:r>
            <a:r>
              <a:rPr sz="1500" spc="-75" dirty="0">
                <a:solidFill>
                  <a:schemeClr val="bg1"/>
                </a:solidFill>
                <a:latin typeface="Arial"/>
                <a:cs typeface="Arial"/>
              </a:rPr>
              <a:t>2023</a:t>
            </a:r>
            <a:r>
              <a:rPr sz="1500" spc="-30" dirty="0">
                <a:solidFill>
                  <a:schemeClr val="bg1"/>
                </a:solidFill>
                <a:latin typeface="Arial"/>
                <a:cs typeface="Arial"/>
              </a:rPr>
              <a:t> </a:t>
            </a:r>
            <a:r>
              <a:rPr sz="1500" spc="-98" dirty="0">
                <a:solidFill>
                  <a:schemeClr val="bg1"/>
                </a:solidFill>
                <a:latin typeface="Arial"/>
                <a:cs typeface="Arial"/>
              </a:rPr>
              <a:t>(Q1-</a:t>
            </a:r>
            <a:r>
              <a:rPr sz="1500" spc="-38" dirty="0">
                <a:solidFill>
                  <a:schemeClr val="bg1"/>
                </a:solidFill>
                <a:latin typeface="Arial"/>
                <a:cs typeface="Arial"/>
              </a:rPr>
              <a:t>Q3)</a:t>
            </a:r>
            <a:endParaRPr sz="1500" dirty="0">
              <a:solidFill>
                <a:schemeClr val="bg1"/>
              </a:solidFill>
              <a:latin typeface="Arial"/>
              <a:cs typeface="Arial"/>
            </a:endParaRPr>
          </a:p>
          <a:p>
            <a:pPr>
              <a:spcBef>
                <a:spcPts val="443"/>
              </a:spcBef>
            </a:pPr>
            <a:endParaRPr sz="1500" dirty="0">
              <a:solidFill>
                <a:schemeClr val="bg1"/>
              </a:solidFill>
              <a:latin typeface="Arial"/>
              <a:cs typeface="Arial"/>
            </a:endParaRPr>
          </a:p>
          <a:p>
            <a:pPr marL="4202430">
              <a:spcBef>
                <a:spcPts val="306"/>
              </a:spcBef>
            </a:pPr>
            <a:r>
              <a:rPr sz="1500" i="1" dirty="0">
                <a:solidFill>
                  <a:schemeClr val="bg1"/>
                </a:solidFill>
                <a:latin typeface="Times New Roman"/>
                <a:cs typeface="Times New Roman"/>
              </a:rPr>
              <a:t>Source:</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Centers</a:t>
            </a:r>
            <a:r>
              <a:rPr sz="1500" i="1" spc="-30" dirty="0">
                <a:solidFill>
                  <a:schemeClr val="bg1"/>
                </a:solidFill>
                <a:latin typeface="Times New Roman"/>
                <a:cs typeface="Times New Roman"/>
              </a:rPr>
              <a:t> </a:t>
            </a:r>
            <a:r>
              <a:rPr sz="1500" i="1" dirty="0">
                <a:solidFill>
                  <a:schemeClr val="bg1"/>
                </a:solidFill>
                <a:latin typeface="Times New Roman"/>
                <a:cs typeface="Times New Roman"/>
              </a:rPr>
              <a:t>for</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Medicare and</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Medicaid</a:t>
            </a:r>
            <a:r>
              <a:rPr sz="1500" i="1" spc="-23" dirty="0">
                <a:solidFill>
                  <a:schemeClr val="bg1"/>
                </a:solidFill>
                <a:latin typeface="Times New Roman"/>
                <a:cs typeface="Times New Roman"/>
              </a:rPr>
              <a:t> </a:t>
            </a:r>
            <a:r>
              <a:rPr sz="1500" i="1" spc="-15" dirty="0">
                <a:solidFill>
                  <a:schemeClr val="bg1"/>
                </a:solidFill>
                <a:latin typeface="Times New Roman"/>
                <a:cs typeface="Times New Roman"/>
              </a:rPr>
              <a:t>Services</a:t>
            </a:r>
            <a:endParaRPr sz="1500" dirty="0">
              <a:solidFill>
                <a:schemeClr val="bg1"/>
              </a:solidFill>
              <a:latin typeface="Times New Roman"/>
              <a:cs typeface="Times New Roman"/>
            </a:endParaRPr>
          </a:p>
        </p:txBody>
      </p:sp>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pic>
        <p:nvPicPr>
          <p:cNvPr id="5" name="object 5"/>
          <p:cNvPicPr/>
          <p:nvPr/>
        </p:nvPicPr>
        <p:blipFill>
          <a:blip r:embed="rId2" cstate="print"/>
          <a:stretch>
            <a:fillRect/>
          </a:stretch>
        </p:blipFill>
        <p:spPr>
          <a:xfrm>
            <a:off x="15636239" y="640079"/>
            <a:ext cx="2194560" cy="1273301"/>
          </a:xfrm>
          <a:prstGeom prst="rect">
            <a:avLst/>
          </a:prstGeom>
        </p:spPr>
      </p:pic>
      <p:sp>
        <p:nvSpPr>
          <p:cNvPr id="6" name="object 6"/>
          <p:cNvSpPr txBox="1">
            <a:spLocks noGrp="1"/>
          </p:cNvSpPr>
          <p:nvPr>
            <p:ph type="title" idx="4294967295"/>
          </p:nvPr>
        </p:nvSpPr>
        <p:spPr>
          <a:xfrm>
            <a:off x="718820" y="815119"/>
            <a:ext cx="12066588" cy="2049462"/>
          </a:xfrm>
          <a:prstGeom prst="rect">
            <a:avLst/>
          </a:prstGeom>
        </p:spPr>
        <p:txBody>
          <a:bodyPr vert="horz" wrap="square" lIns="0" tIns="18098" rIns="0" bIns="0" rtlCol="0" anchor="ctr">
            <a:spAutoFit/>
          </a:bodyPr>
          <a:lstStyle/>
          <a:p>
            <a:pPr marL="19050" marR="7620" algn="l">
              <a:lnSpc>
                <a:spcPct val="100499"/>
              </a:lnSpc>
              <a:spcBef>
                <a:spcPts val="143"/>
              </a:spcBef>
            </a:pPr>
            <a:r>
              <a:rPr dirty="0">
                <a:solidFill>
                  <a:schemeClr val="bg1"/>
                </a:solidFill>
              </a:rPr>
              <a:t>Shift to Telehealth</a:t>
            </a:r>
            <a:r>
              <a:rPr spc="15" dirty="0">
                <a:solidFill>
                  <a:schemeClr val="bg1"/>
                </a:solidFill>
              </a:rPr>
              <a:t> </a:t>
            </a:r>
            <a:r>
              <a:rPr dirty="0">
                <a:solidFill>
                  <a:schemeClr val="bg1"/>
                </a:solidFill>
              </a:rPr>
              <a:t>May </a:t>
            </a:r>
            <a:r>
              <a:rPr spc="-15" dirty="0">
                <a:solidFill>
                  <a:schemeClr val="bg1"/>
                </a:solidFill>
              </a:rPr>
              <a:t>Expand </a:t>
            </a:r>
            <a:r>
              <a:rPr dirty="0">
                <a:solidFill>
                  <a:schemeClr val="bg1"/>
                </a:solidFill>
              </a:rPr>
              <a:t>Supply</a:t>
            </a:r>
            <a:r>
              <a:rPr spc="-8" dirty="0">
                <a:solidFill>
                  <a:schemeClr val="bg1"/>
                </a:solidFill>
              </a:rPr>
              <a:t> </a:t>
            </a:r>
            <a:r>
              <a:rPr dirty="0">
                <a:solidFill>
                  <a:schemeClr val="bg1"/>
                </a:solidFill>
              </a:rPr>
              <a:t>of</a:t>
            </a:r>
            <a:r>
              <a:rPr spc="-15" dirty="0">
                <a:solidFill>
                  <a:schemeClr val="bg1"/>
                </a:solidFill>
              </a:rPr>
              <a:t> </a:t>
            </a:r>
            <a:r>
              <a:rPr dirty="0">
                <a:solidFill>
                  <a:schemeClr val="bg1"/>
                </a:solidFill>
              </a:rPr>
              <a:t>Locums</a:t>
            </a:r>
            <a:r>
              <a:rPr spc="-8" dirty="0">
                <a:solidFill>
                  <a:schemeClr val="bg1"/>
                </a:solidFill>
              </a:rPr>
              <a:t> </a:t>
            </a:r>
            <a:r>
              <a:rPr spc="-15" dirty="0">
                <a:solidFill>
                  <a:schemeClr val="bg1"/>
                </a:solidFill>
              </a:rPr>
              <a:t>Candidates</a:t>
            </a:r>
          </a:p>
        </p:txBody>
      </p:sp>
      <p:sp>
        <p:nvSpPr>
          <p:cNvPr id="7" name="object 7"/>
          <p:cNvSpPr txBox="1"/>
          <p:nvPr/>
        </p:nvSpPr>
        <p:spPr>
          <a:xfrm>
            <a:off x="4655819" y="3271836"/>
            <a:ext cx="4322445" cy="985206"/>
          </a:xfrm>
          <a:prstGeom prst="rect">
            <a:avLst/>
          </a:prstGeom>
        </p:spPr>
        <p:txBody>
          <a:bodyPr vert="horz" wrap="square" lIns="0" tIns="18098" rIns="0" bIns="0" rtlCol="0">
            <a:spAutoFit/>
          </a:bodyPr>
          <a:lstStyle/>
          <a:p>
            <a:pPr marL="19050">
              <a:spcBef>
                <a:spcPts val="143"/>
              </a:spcBef>
            </a:pPr>
            <a:r>
              <a:rPr sz="2400" i="1" dirty="0">
                <a:solidFill>
                  <a:schemeClr val="bg1"/>
                </a:solidFill>
                <a:latin typeface="Arial"/>
                <a:cs typeface="Arial"/>
              </a:rPr>
              <a:t>US</a:t>
            </a:r>
            <a:r>
              <a:rPr sz="2400" i="1" spc="-53" dirty="0">
                <a:solidFill>
                  <a:schemeClr val="bg1"/>
                </a:solidFill>
                <a:latin typeface="Arial"/>
                <a:cs typeface="Arial"/>
              </a:rPr>
              <a:t> </a:t>
            </a:r>
            <a:r>
              <a:rPr sz="2400" i="1" dirty="0">
                <a:solidFill>
                  <a:schemeClr val="bg1"/>
                </a:solidFill>
                <a:latin typeface="Arial"/>
                <a:cs typeface="Arial"/>
              </a:rPr>
              <a:t>telehealth</a:t>
            </a:r>
            <a:r>
              <a:rPr sz="2400" i="1" spc="-68" dirty="0">
                <a:solidFill>
                  <a:schemeClr val="bg1"/>
                </a:solidFill>
                <a:latin typeface="Arial"/>
                <a:cs typeface="Arial"/>
              </a:rPr>
              <a:t> </a:t>
            </a:r>
            <a:r>
              <a:rPr sz="2400" i="1" dirty="0">
                <a:solidFill>
                  <a:schemeClr val="bg1"/>
                </a:solidFill>
                <a:latin typeface="Arial"/>
                <a:cs typeface="Arial"/>
              </a:rPr>
              <a:t>users,</a:t>
            </a:r>
            <a:r>
              <a:rPr sz="2400" i="1" spc="-23" dirty="0">
                <a:solidFill>
                  <a:schemeClr val="bg1"/>
                </a:solidFill>
                <a:latin typeface="Arial"/>
                <a:cs typeface="Arial"/>
              </a:rPr>
              <a:t> </a:t>
            </a:r>
            <a:r>
              <a:rPr sz="2400" i="1" spc="-15" dirty="0">
                <a:solidFill>
                  <a:schemeClr val="bg1"/>
                </a:solidFill>
                <a:latin typeface="Arial"/>
                <a:cs typeface="Arial"/>
              </a:rPr>
              <a:t>2019-</a:t>
            </a:r>
            <a:r>
              <a:rPr sz="2400" i="1" spc="-30" dirty="0">
                <a:solidFill>
                  <a:schemeClr val="bg1"/>
                </a:solidFill>
                <a:latin typeface="Arial"/>
                <a:cs typeface="Arial"/>
              </a:rPr>
              <a:t>2023</a:t>
            </a:r>
            <a:endParaRPr sz="2400">
              <a:solidFill>
                <a:schemeClr val="bg1"/>
              </a:solidFill>
              <a:latin typeface="Arial"/>
              <a:cs typeface="Arial"/>
            </a:endParaRPr>
          </a:p>
          <a:p>
            <a:pPr marL="2370773">
              <a:spcBef>
                <a:spcPts val="2453"/>
              </a:spcBef>
            </a:pPr>
            <a:r>
              <a:rPr spc="-15" dirty="0">
                <a:solidFill>
                  <a:schemeClr val="bg1"/>
                </a:solidFill>
                <a:latin typeface="Arial"/>
                <a:cs typeface="Arial"/>
              </a:rPr>
              <a:t>14,826,931</a:t>
            </a:r>
            <a:endParaRPr>
              <a:solidFill>
                <a:schemeClr val="bg1"/>
              </a:solidFill>
              <a:latin typeface="Arial"/>
              <a:cs typeface="Arial"/>
            </a:endParaRPr>
          </a:p>
        </p:txBody>
      </p:sp>
      <p:grpSp>
        <p:nvGrpSpPr>
          <p:cNvPr id="8" name="object 8"/>
          <p:cNvGrpSpPr/>
          <p:nvPr/>
        </p:nvGrpSpPr>
        <p:grpSpPr>
          <a:xfrm>
            <a:off x="4933187" y="4343400"/>
            <a:ext cx="8723948" cy="4442460"/>
            <a:chOff x="3288791" y="2895600"/>
            <a:chExt cx="5815965" cy="2961640"/>
          </a:xfrm>
        </p:grpSpPr>
        <p:sp>
          <p:nvSpPr>
            <p:cNvPr id="9" name="object 9"/>
            <p:cNvSpPr/>
            <p:nvPr/>
          </p:nvSpPr>
          <p:spPr>
            <a:xfrm>
              <a:off x="3688080" y="2895599"/>
              <a:ext cx="5017135" cy="2957195"/>
            </a:xfrm>
            <a:custGeom>
              <a:avLst/>
              <a:gdLst/>
              <a:ahLst/>
              <a:cxnLst/>
              <a:rect l="l" t="t" r="r" b="b"/>
              <a:pathLst>
                <a:path w="5017134" h="2957195">
                  <a:moveTo>
                    <a:pt x="364236" y="2775204"/>
                  </a:moveTo>
                  <a:lnTo>
                    <a:pt x="0" y="2775204"/>
                  </a:lnTo>
                  <a:lnTo>
                    <a:pt x="0" y="2956560"/>
                  </a:lnTo>
                  <a:lnTo>
                    <a:pt x="364236" y="2956560"/>
                  </a:lnTo>
                  <a:lnTo>
                    <a:pt x="364236" y="2775204"/>
                  </a:lnTo>
                  <a:close/>
                </a:path>
                <a:path w="5017134" h="2957195">
                  <a:moveTo>
                    <a:pt x="1527048" y="0"/>
                  </a:moveTo>
                  <a:lnTo>
                    <a:pt x="1162812" y="0"/>
                  </a:lnTo>
                  <a:lnTo>
                    <a:pt x="1162812" y="2956560"/>
                  </a:lnTo>
                  <a:lnTo>
                    <a:pt x="1527048" y="2956572"/>
                  </a:lnTo>
                  <a:lnTo>
                    <a:pt x="1527048" y="0"/>
                  </a:lnTo>
                  <a:close/>
                </a:path>
                <a:path w="5017134" h="2957195">
                  <a:moveTo>
                    <a:pt x="2691384" y="912876"/>
                  </a:moveTo>
                  <a:lnTo>
                    <a:pt x="2327148" y="912876"/>
                  </a:lnTo>
                  <a:lnTo>
                    <a:pt x="2327148" y="2956560"/>
                  </a:lnTo>
                  <a:lnTo>
                    <a:pt x="2691384" y="2956572"/>
                  </a:lnTo>
                  <a:lnTo>
                    <a:pt x="2691384" y="912876"/>
                  </a:lnTo>
                  <a:close/>
                </a:path>
                <a:path w="5017134" h="2957195">
                  <a:moveTo>
                    <a:pt x="3854196" y="1260348"/>
                  </a:moveTo>
                  <a:lnTo>
                    <a:pt x="3489960" y="1260348"/>
                  </a:lnTo>
                  <a:lnTo>
                    <a:pt x="3489960" y="2956560"/>
                  </a:lnTo>
                  <a:lnTo>
                    <a:pt x="3854196" y="2956572"/>
                  </a:lnTo>
                  <a:lnTo>
                    <a:pt x="3854196" y="1260348"/>
                  </a:lnTo>
                  <a:close/>
                </a:path>
                <a:path w="5017134" h="2957195">
                  <a:moveTo>
                    <a:pt x="5017008" y="1197864"/>
                  </a:moveTo>
                  <a:lnTo>
                    <a:pt x="4652772" y="1197864"/>
                  </a:lnTo>
                  <a:lnTo>
                    <a:pt x="4652772" y="2956560"/>
                  </a:lnTo>
                  <a:lnTo>
                    <a:pt x="5017008" y="2956572"/>
                  </a:lnTo>
                  <a:lnTo>
                    <a:pt x="5017008" y="1197864"/>
                  </a:lnTo>
                  <a:close/>
                </a:path>
              </a:pathLst>
            </a:custGeom>
            <a:solidFill>
              <a:srgbClr val="4471C4"/>
            </a:solidFill>
          </p:spPr>
          <p:txBody>
            <a:bodyPr wrap="square" lIns="0" tIns="0" rIns="0" bIns="0" rtlCol="0"/>
            <a:lstStyle/>
            <a:p>
              <a:endParaRPr sz="2700">
                <a:solidFill>
                  <a:schemeClr val="bg1"/>
                </a:solidFill>
              </a:endParaRPr>
            </a:p>
          </p:txBody>
        </p:sp>
        <p:sp>
          <p:nvSpPr>
            <p:cNvPr id="10" name="object 10"/>
            <p:cNvSpPr/>
            <p:nvPr/>
          </p:nvSpPr>
          <p:spPr>
            <a:xfrm>
              <a:off x="3288791" y="5852160"/>
              <a:ext cx="5815965" cy="0"/>
            </a:xfrm>
            <a:custGeom>
              <a:avLst/>
              <a:gdLst/>
              <a:ahLst/>
              <a:cxnLst/>
              <a:rect l="l" t="t" r="r" b="b"/>
              <a:pathLst>
                <a:path w="5815965">
                  <a:moveTo>
                    <a:pt x="0" y="0"/>
                  </a:moveTo>
                  <a:lnTo>
                    <a:pt x="5815584"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11" name="object 11"/>
          <p:cNvSpPr txBox="1"/>
          <p:nvPr/>
        </p:nvSpPr>
        <p:spPr>
          <a:xfrm>
            <a:off x="5407532" y="8112632"/>
            <a:ext cx="793433" cy="296235"/>
          </a:xfrm>
          <a:prstGeom prst="rect">
            <a:avLst/>
          </a:prstGeom>
        </p:spPr>
        <p:txBody>
          <a:bodyPr vert="horz" wrap="square" lIns="0" tIns="19050" rIns="0" bIns="0" rtlCol="0">
            <a:spAutoFit/>
          </a:bodyPr>
          <a:lstStyle/>
          <a:p>
            <a:pPr marL="19050">
              <a:spcBef>
                <a:spcPts val="150"/>
              </a:spcBef>
            </a:pPr>
            <a:r>
              <a:rPr spc="-75" dirty="0">
                <a:solidFill>
                  <a:schemeClr val="bg1"/>
                </a:solidFill>
                <a:latin typeface="Arial"/>
                <a:cs typeface="Arial"/>
              </a:rPr>
              <a:t>910,490</a:t>
            </a:r>
            <a:endParaRPr>
              <a:solidFill>
                <a:schemeClr val="bg1"/>
              </a:solidFill>
              <a:latin typeface="Arial"/>
              <a:cs typeface="Arial"/>
            </a:endParaRPr>
          </a:p>
        </p:txBody>
      </p:sp>
      <p:sp>
        <p:nvSpPr>
          <p:cNvPr id="12" name="object 12"/>
          <p:cNvSpPr txBox="1"/>
          <p:nvPr/>
        </p:nvSpPr>
        <p:spPr>
          <a:xfrm>
            <a:off x="8753666" y="5317350"/>
            <a:ext cx="1083945" cy="296235"/>
          </a:xfrm>
          <a:prstGeom prst="rect">
            <a:avLst/>
          </a:prstGeom>
        </p:spPr>
        <p:txBody>
          <a:bodyPr vert="horz" wrap="square" lIns="0" tIns="19050" rIns="0" bIns="0" rtlCol="0">
            <a:spAutoFit/>
          </a:bodyPr>
          <a:lstStyle/>
          <a:p>
            <a:pPr marL="19050">
              <a:spcBef>
                <a:spcPts val="150"/>
              </a:spcBef>
            </a:pPr>
            <a:r>
              <a:rPr spc="-75" dirty="0">
                <a:solidFill>
                  <a:schemeClr val="bg1"/>
                </a:solidFill>
                <a:latin typeface="Arial"/>
                <a:cs typeface="Arial"/>
              </a:rPr>
              <a:t>10,249,770</a:t>
            </a:r>
            <a:endParaRPr>
              <a:solidFill>
                <a:schemeClr val="bg1"/>
              </a:solidFill>
              <a:latin typeface="Arial"/>
              <a:cs typeface="Arial"/>
            </a:endParaRPr>
          </a:p>
        </p:txBody>
      </p:sp>
      <p:sp>
        <p:nvSpPr>
          <p:cNvPr id="13" name="object 13"/>
          <p:cNvSpPr txBox="1"/>
          <p:nvPr/>
        </p:nvSpPr>
        <p:spPr>
          <a:xfrm>
            <a:off x="10555985" y="5840349"/>
            <a:ext cx="969645" cy="296235"/>
          </a:xfrm>
          <a:prstGeom prst="rect">
            <a:avLst/>
          </a:prstGeom>
        </p:spPr>
        <p:txBody>
          <a:bodyPr vert="horz" wrap="square" lIns="0" tIns="19050" rIns="0" bIns="0" rtlCol="0">
            <a:spAutoFit/>
          </a:bodyPr>
          <a:lstStyle/>
          <a:p>
            <a:pPr marL="19050">
              <a:spcBef>
                <a:spcPts val="150"/>
              </a:spcBef>
            </a:pPr>
            <a:r>
              <a:rPr spc="-75" dirty="0">
                <a:solidFill>
                  <a:schemeClr val="bg1"/>
                </a:solidFill>
                <a:latin typeface="Arial"/>
                <a:cs typeface="Arial"/>
              </a:rPr>
              <a:t>8,504,383</a:t>
            </a:r>
            <a:endParaRPr>
              <a:solidFill>
                <a:schemeClr val="bg1"/>
              </a:solidFill>
              <a:latin typeface="Arial"/>
              <a:cs typeface="Arial"/>
            </a:endParaRPr>
          </a:p>
        </p:txBody>
      </p:sp>
      <p:sp>
        <p:nvSpPr>
          <p:cNvPr id="14" name="object 14"/>
          <p:cNvSpPr txBox="1"/>
          <p:nvPr/>
        </p:nvSpPr>
        <p:spPr>
          <a:xfrm>
            <a:off x="12301538" y="5746623"/>
            <a:ext cx="967740" cy="296235"/>
          </a:xfrm>
          <a:prstGeom prst="rect">
            <a:avLst/>
          </a:prstGeom>
        </p:spPr>
        <p:txBody>
          <a:bodyPr vert="horz" wrap="square" lIns="0" tIns="19050" rIns="0" bIns="0" rtlCol="0">
            <a:spAutoFit/>
          </a:bodyPr>
          <a:lstStyle/>
          <a:p>
            <a:pPr marL="19050">
              <a:spcBef>
                <a:spcPts val="150"/>
              </a:spcBef>
            </a:pPr>
            <a:r>
              <a:rPr spc="-75" dirty="0">
                <a:solidFill>
                  <a:schemeClr val="bg1"/>
                </a:solidFill>
                <a:latin typeface="Arial"/>
                <a:cs typeface="Arial"/>
              </a:rPr>
              <a:t>8,817,111</a:t>
            </a:r>
            <a:endParaRPr>
              <a:solidFill>
                <a:schemeClr val="bg1"/>
              </a:solidFill>
              <a:latin typeface="Arial"/>
              <a:cs typeface="Arial"/>
            </a:endParaRPr>
          </a:p>
        </p:txBody>
      </p:sp>
      <p:sp>
        <p:nvSpPr>
          <p:cNvPr id="15" name="object 15"/>
          <p:cNvSpPr txBox="1"/>
          <p:nvPr/>
        </p:nvSpPr>
        <p:spPr>
          <a:xfrm>
            <a:off x="5144071" y="8873489"/>
            <a:ext cx="1279208" cy="249107"/>
          </a:xfrm>
          <a:prstGeom prst="rect">
            <a:avLst/>
          </a:prstGeom>
        </p:spPr>
        <p:txBody>
          <a:bodyPr vert="horz" wrap="square" lIns="0" tIns="18098" rIns="0" bIns="0" rtlCol="0">
            <a:spAutoFit/>
          </a:bodyPr>
          <a:lstStyle/>
          <a:p>
            <a:pPr marL="19050">
              <a:spcBef>
                <a:spcPts val="143"/>
              </a:spcBef>
            </a:pPr>
            <a:r>
              <a:rPr sz="1500" spc="-75" dirty="0">
                <a:solidFill>
                  <a:schemeClr val="bg1"/>
                </a:solidFill>
                <a:latin typeface="Arial"/>
                <a:cs typeface="Arial"/>
              </a:rPr>
              <a:t>2019</a:t>
            </a:r>
            <a:r>
              <a:rPr sz="1500" spc="-68" dirty="0">
                <a:solidFill>
                  <a:schemeClr val="bg1"/>
                </a:solidFill>
                <a:latin typeface="Arial"/>
                <a:cs typeface="Arial"/>
              </a:rPr>
              <a:t> </a:t>
            </a:r>
            <a:r>
              <a:rPr sz="1500" spc="-53" dirty="0">
                <a:solidFill>
                  <a:schemeClr val="bg1"/>
                </a:solidFill>
                <a:latin typeface="Arial"/>
                <a:cs typeface="Arial"/>
              </a:rPr>
              <a:t>-</a:t>
            </a:r>
            <a:r>
              <a:rPr sz="1500" spc="-75" dirty="0">
                <a:solidFill>
                  <a:schemeClr val="bg1"/>
                </a:solidFill>
                <a:latin typeface="Arial"/>
                <a:cs typeface="Arial"/>
              </a:rPr>
              <a:t> </a:t>
            </a:r>
            <a:r>
              <a:rPr sz="1500" spc="-135" dirty="0">
                <a:solidFill>
                  <a:schemeClr val="bg1"/>
                </a:solidFill>
                <a:latin typeface="Arial"/>
                <a:cs typeface="Arial"/>
              </a:rPr>
              <a:t>Feb</a:t>
            </a:r>
            <a:r>
              <a:rPr sz="1500" spc="-60" dirty="0">
                <a:solidFill>
                  <a:schemeClr val="bg1"/>
                </a:solidFill>
                <a:latin typeface="Arial"/>
                <a:cs typeface="Arial"/>
              </a:rPr>
              <a:t> </a:t>
            </a:r>
            <a:r>
              <a:rPr sz="1500" spc="-38" dirty="0">
                <a:solidFill>
                  <a:schemeClr val="bg1"/>
                </a:solidFill>
                <a:latin typeface="Arial"/>
                <a:cs typeface="Arial"/>
              </a:rPr>
              <a:t>2020</a:t>
            </a:r>
            <a:endParaRPr sz="1500">
              <a:solidFill>
                <a:schemeClr val="bg1"/>
              </a:solidFill>
              <a:latin typeface="Arial"/>
              <a:cs typeface="Arial"/>
            </a:endParaRPr>
          </a:p>
        </p:txBody>
      </p:sp>
      <p:sp>
        <p:nvSpPr>
          <p:cNvPr id="16" name="object 16"/>
          <p:cNvSpPr txBox="1"/>
          <p:nvPr/>
        </p:nvSpPr>
        <p:spPr>
          <a:xfrm>
            <a:off x="7339203" y="8873489"/>
            <a:ext cx="424815" cy="249107"/>
          </a:xfrm>
          <a:prstGeom prst="rect">
            <a:avLst/>
          </a:prstGeom>
        </p:spPr>
        <p:txBody>
          <a:bodyPr vert="horz" wrap="square" lIns="0" tIns="18098" rIns="0" bIns="0" rtlCol="0">
            <a:spAutoFit/>
          </a:bodyPr>
          <a:lstStyle/>
          <a:p>
            <a:pPr marL="19050">
              <a:spcBef>
                <a:spcPts val="143"/>
              </a:spcBef>
            </a:pPr>
            <a:r>
              <a:rPr sz="1500" spc="-45" dirty="0">
                <a:solidFill>
                  <a:schemeClr val="bg1"/>
                </a:solidFill>
                <a:latin typeface="Arial"/>
                <a:cs typeface="Arial"/>
              </a:rPr>
              <a:t>2020</a:t>
            </a:r>
            <a:endParaRPr sz="1500">
              <a:solidFill>
                <a:schemeClr val="bg1"/>
              </a:solidFill>
              <a:latin typeface="Arial"/>
              <a:cs typeface="Arial"/>
            </a:endParaRPr>
          </a:p>
        </p:txBody>
      </p:sp>
      <p:sp>
        <p:nvSpPr>
          <p:cNvPr id="17" name="object 2">
            <a:extLst>
              <a:ext uri="{FF2B5EF4-FFF2-40B4-BE49-F238E27FC236}">
                <a16:creationId xmlns:a16="http://schemas.microsoft.com/office/drawing/2014/main" id="{7B19ABD8-60A3-2D16-8762-0686617981E9}"/>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18" name="object 4">
            <a:extLst>
              <a:ext uri="{FF2B5EF4-FFF2-40B4-BE49-F238E27FC236}">
                <a16:creationId xmlns:a16="http://schemas.microsoft.com/office/drawing/2014/main" id="{7F4F54ED-2DE3-54C5-7B92-CAA1858B7DF0}"/>
              </a:ext>
            </a:extLst>
          </p:cNvPr>
          <p:cNvPicPr/>
          <p:nvPr/>
        </p:nvPicPr>
        <p:blipFill>
          <a:blip r:embed="rId3" cstate="print"/>
          <a:stretch>
            <a:fillRect/>
          </a:stretch>
        </p:blipFill>
        <p:spPr>
          <a:xfrm>
            <a:off x="914400" y="9721182"/>
            <a:ext cx="3479292" cy="17830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36239" y="640079"/>
            <a:ext cx="2194560" cy="1273301"/>
          </a:xfrm>
          <a:prstGeom prst="rect">
            <a:avLst/>
          </a:prstGeom>
        </p:spPr>
      </p:pic>
      <p:sp>
        <p:nvSpPr>
          <p:cNvPr id="3" name="object 3"/>
          <p:cNvSpPr txBox="1">
            <a:spLocks noGrp="1"/>
          </p:cNvSpPr>
          <p:nvPr>
            <p:ph type="title" idx="4294967295"/>
          </p:nvPr>
        </p:nvSpPr>
        <p:spPr>
          <a:xfrm>
            <a:off x="692727" y="733379"/>
            <a:ext cx="13609638" cy="2049462"/>
          </a:xfrm>
          <a:prstGeom prst="rect">
            <a:avLst/>
          </a:prstGeom>
        </p:spPr>
        <p:txBody>
          <a:bodyPr vert="horz" wrap="square" lIns="0" tIns="18098" rIns="0" bIns="0" rtlCol="0" anchor="ctr">
            <a:spAutoFit/>
          </a:bodyPr>
          <a:lstStyle/>
          <a:p>
            <a:pPr marL="19050" marR="7620" algn="l">
              <a:lnSpc>
                <a:spcPct val="100499"/>
              </a:lnSpc>
              <a:spcBef>
                <a:spcPts val="143"/>
              </a:spcBef>
            </a:pPr>
            <a:r>
              <a:rPr dirty="0">
                <a:solidFill>
                  <a:schemeClr val="bg1"/>
                </a:solidFill>
              </a:rPr>
              <a:t>Projected</a:t>
            </a:r>
            <a:r>
              <a:rPr spc="8" dirty="0">
                <a:solidFill>
                  <a:schemeClr val="bg1"/>
                </a:solidFill>
              </a:rPr>
              <a:t> </a:t>
            </a:r>
            <a:r>
              <a:rPr dirty="0">
                <a:solidFill>
                  <a:schemeClr val="bg1"/>
                </a:solidFill>
              </a:rPr>
              <a:t>Employment:</a:t>
            </a:r>
            <a:r>
              <a:rPr spc="30" dirty="0">
                <a:solidFill>
                  <a:schemeClr val="bg1"/>
                </a:solidFill>
              </a:rPr>
              <a:t> </a:t>
            </a:r>
            <a:r>
              <a:rPr spc="-15" dirty="0">
                <a:solidFill>
                  <a:schemeClr val="bg1"/>
                </a:solidFill>
              </a:rPr>
              <a:t>Physicians </a:t>
            </a:r>
            <a:r>
              <a:rPr dirty="0">
                <a:solidFill>
                  <a:schemeClr val="bg1"/>
                </a:solidFill>
              </a:rPr>
              <a:t>and</a:t>
            </a:r>
            <a:r>
              <a:rPr spc="-15" dirty="0">
                <a:solidFill>
                  <a:schemeClr val="bg1"/>
                </a:solidFill>
              </a:rPr>
              <a:t> Surgeons</a:t>
            </a:r>
          </a:p>
        </p:txBody>
      </p:sp>
      <p:graphicFrame>
        <p:nvGraphicFramePr>
          <p:cNvPr id="4" name="object 4"/>
          <p:cNvGraphicFramePr>
            <a:graphicFrameLocks noGrp="1"/>
          </p:cNvGraphicFramePr>
          <p:nvPr>
            <p:extLst>
              <p:ext uri="{D42A27DB-BD31-4B8C-83A1-F6EECF244321}">
                <p14:modId xmlns:p14="http://schemas.microsoft.com/office/powerpoint/2010/main" val="2731414608"/>
              </p:ext>
            </p:extLst>
          </p:nvPr>
        </p:nvGraphicFramePr>
        <p:xfrm>
          <a:off x="2992755" y="2962656"/>
          <a:ext cx="11888148" cy="6398896"/>
        </p:xfrm>
        <a:graphic>
          <a:graphicData uri="http://schemas.openxmlformats.org/drawingml/2006/table">
            <a:tbl>
              <a:tblPr firstRow="1" bandRow="1">
                <a:tableStyleId>{2D5ABB26-0587-4C30-8999-92F81FD0307C}</a:tableStyleId>
              </a:tblPr>
              <a:tblGrid>
                <a:gridCol w="5507355">
                  <a:extLst>
                    <a:ext uri="{9D8B030D-6E8A-4147-A177-3AD203B41FA5}">
                      <a16:colId xmlns:a16="http://schemas.microsoft.com/office/drawing/2014/main" val="20000"/>
                    </a:ext>
                  </a:extLst>
                </a:gridCol>
                <a:gridCol w="2126931">
                  <a:extLst>
                    <a:ext uri="{9D8B030D-6E8A-4147-A177-3AD203B41FA5}">
                      <a16:colId xmlns:a16="http://schemas.microsoft.com/office/drawing/2014/main" val="20001"/>
                    </a:ext>
                  </a:extLst>
                </a:gridCol>
                <a:gridCol w="2126931">
                  <a:extLst>
                    <a:ext uri="{9D8B030D-6E8A-4147-A177-3AD203B41FA5}">
                      <a16:colId xmlns:a16="http://schemas.microsoft.com/office/drawing/2014/main" val="20002"/>
                    </a:ext>
                  </a:extLst>
                </a:gridCol>
                <a:gridCol w="2126931">
                  <a:extLst>
                    <a:ext uri="{9D8B030D-6E8A-4147-A177-3AD203B41FA5}">
                      <a16:colId xmlns:a16="http://schemas.microsoft.com/office/drawing/2014/main" val="20003"/>
                    </a:ext>
                  </a:extLst>
                </a:gridCol>
              </a:tblGrid>
              <a:tr h="609600">
                <a:tc>
                  <a:txBody>
                    <a:bodyPr/>
                    <a:lstStyle/>
                    <a:p>
                      <a:pPr marL="635" algn="ctr">
                        <a:lnSpc>
                          <a:spcPct val="100000"/>
                        </a:lnSpc>
                        <a:spcBef>
                          <a:spcPts val="750"/>
                        </a:spcBef>
                      </a:pPr>
                      <a:r>
                        <a:rPr sz="2000" b="1" spc="-20" dirty="0">
                          <a:solidFill>
                            <a:schemeClr val="bg1"/>
                          </a:solidFill>
                          <a:latin typeface="Arial"/>
                          <a:cs typeface="Arial"/>
                        </a:rPr>
                        <a:t>Occupation</a:t>
                      </a:r>
                      <a:endParaRPr sz="2000">
                        <a:solidFill>
                          <a:schemeClr val="bg1"/>
                        </a:solidFill>
                        <a:latin typeface="Arial"/>
                        <a:cs typeface="Arial"/>
                      </a:endParaRPr>
                    </a:p>
                  </a:txBody>
                  <a:tcPr marL="0" marR="0" marT="1428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ct val="100000"/>
                        </a:lnSpc>
                        <a:spcBef>
                          <a:spcPts val="750"/>
                        </a:spcBef>
                      </a:pPr>
                      <a:r>
                        <a:rPr sz="2000" b="1" spc="-100" dirty="0">
                          <a:solidFill>
                            <a:schemeClr val="bg1"/>
                          </a:solidFill>
                          <a:latin typeface="Arial"/>
                          <a:cs typeface="Arial"/>
                        </a:rPr>
                        <a:t>Employment,</a:t>
                      </a:r>
                      <a:r>
                        <a:rPr sz="2000" b="1" spc="10" dirty="0">
                          <a:solidFill>
                            <a:schemeClr val="bg1"/>
                          </a:solidFill>
                          <a:latin typeface="Arial"/>
                          <a:cs typeface="Arial"/>
                        </a:rPr>
                        <a:t> </a:t>
                      </a:r>
                      <a:r>
                        <a:rPr sz="2000" b="1" spc="-20" dirty="0">
                          <a:solidFill>
                            <a:schemeClr val="bg1"/>
                          </a:solidFill>
                          <a:latin typeface="Arial"/>
                          <a:cs typeface="Arial"/>
                        </a:rPr>
                        <a:t>2022</a:t>
                      </a:r>
                      <a:endParaRPr sz="2000">
                        <a:solidFill>
                          <a:schemeClr val="bg1"/>
                        </a:solidFill>
                        <a:latin typeface="Arial"/>
                        <a:cs typeface="Arial"/>
                      </a:endParaRPr>
                    </a:p>
                  </a:txBody>
                  <a:tcPr marL="0" marR="0" marT="1428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ct val="100000"/>
                        </a:lnSpc>
                        <a:spcBef>
                          <a:spcPts val="750"/>
                        </a:spcBef>
                      </a:pPr>
                      <a:r>
                        <a:rPr sz="2000" b="1" spc="-100" dirty="0">
                          <a:solidFill>
                            <a:schemeClr val="bg1"/>
                          </a:solidFill>
                          <a:latin typeface="Arial"/>
                          <a:cs typeface="Arial"/>
                        </a:rPr>
                        <a:t>Employment,</a:t>
                      </a:r>
                      <a:r>
                        <a:rPr sz="2000" b="1" spc="10" dirty="0">
                          <a:solidFill>
                            <a:schemeClr val="bg1"/>
                          </a:solidFill>
                          <a:latin typeface="Arial"/>
                          <a:cs typeface="Arial"/>
                        </a:rPr>
                        <a:t> </a:t>
                      </a:r>
                      <a:r>
                        <a:rPr sz="2000" b="1" spc="-20" dirty="0">
                          <a:solidFill>
                            <a:schemeClr val="bg1"/>
                          </a:solidFill>
                          <a:latin typeface="Arial"/>
                          <a:cs typeface="Arial"/>
                        </a:rPr>
                        <a:t>2032</a:t>
                      </a:r>
                      <a:endParaRPr sz="2000">
                        <a:solidFill>
                          <a:schemeClr val="bg1"/>
                        </a:solidFill>
                        <a:latin typeface="Arial"/>
                        <a:cs typeface="Arial"/>
                      </a:endParaRPr>
                    </a:p>
                  </a:txBody>
                  <a:tcPr marL="0" marR="0" marT="1428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marL="146685" marR="139065" indent="43815">
                        <a:lnSpc>
                          <a:spcPts val="1560"/>
                        </a:lnSpc>
                      </a:pPr>
                      <a:r>
                        <a:rPr sz="2000" b="1" spc="-105" dirty="0">
                          <a:solidFill>
                            <a:schemeClr val="bg1"/>
                          </a:solidFill>
                          <a:latin typeface="Arial"/>
                          <a:cs typeface="Arial"/>
                        </a:rPr>
                        <a:t>Employment</a:t>
                      </a:r>
                      <a:r>
                        <a:rPr sz="2000" b="1" spc="-20" dirty="0">
                          <a:solidFill>
                            <a:schemeClr val="bg1"/>
                          </a:solidFill>
                          <a:latin typeface="Arial"/>
                          <a:cs typeface="Arial"/>
                        </a:rPr>
                        <a:t> </a:t>
                      </a:r>
                      <a:r>
                        <a:rPr sz="2000" b="1" spc="-50" dirty="0">
                          <a:solidFill>
                            <a:schemeClr val="bg1"/>
                          </a:solidFill>
                          <a:latin typeface="Arial"/>
                          <a:cs typeface="Arial"/>
                        </a:rPr>
                        <a:t>% </a:t>
                      </a:r>
                      <a:r>
                        <a:rPr sz="2000" b="1" spc="-125" dirty="0">
                          <a:solidFill>
                            <a:schemeClr val="bg1"/>
                          </a:solidFill>
                          <a:latin typeface="Arial"/>
                          <a:cs typeface="Arial"/>
                        </a:rPr>
                        <a:t>change,</a:t>
                      </a:r>
                      <a:r>
                        <a:rPr sz="2000" b="1" spc="45" dirty="0">
                          <a:solidFill>
                            <a:schemeClr val="bg1"/>
                          </a:solidFill>
                          <a:latin typeface="Arial"/>
                          <a:cs typeface="Arial"/>
                        </a:rPr>
                        <a:t> </a:t>
                      </a:r>
                      <a:r>
                        <a:rPr sz="2000" b="1" spc="-70" dirty="0">
                          <a:solidFill>
                            <a:schemeClr val="bg1"/>
                          </a:solidFill>
                          <a:latin typeface="Arial"/>
                          <a:cs typeface="Arial"/>
                        </a:rPr>
                        <a:t>2022-</a:t>
                      </a:r>
                      <a:r>
                        <a:rPr sz="2000" b="1" spc="-55" dirty="0">
                          <a:solidFill>
                            <a:schemeClr val="bg1"/>
                          </a:solidFill>
                          <a:latin typeface="Arial"/>
                          <a:cs typeface="Arial"/>
                        </a:rPr>
                        <a:t>32</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extLst>
                  <a:ext uri="{0D108BD9-81ED-4DB2-BD59-A6C34878D82A}">
                    <a16:rowId xmlns:a16="http://schemas.microsoft.com/office/drawing/2014/main" val="10000"/>
                  </a:ext>
                </a:extLst>
              </a:tr>
              <a:tr h="304800">
                <a:tc>
                  <a:txBody>
                    <a:bodyPr/>
                    <a:lstStyle/>
                    <a:p>
                      <a:pPr marL="228600">
                        <a:lnSpc>
                          <a:spcPts val="1500"/>
                        </a:lnSpc>
                      </a:pPr>
                      <a:r>
                        <a:rPr sz="2000" b="1" spc="-40" dirty="0">
                          <a:solidFill>
                            <a:schemeClr val="bg1"/>
                          </a:solidFill>
                          <a:latin typeface="Arial"/>
                          <a:cs typeface="Arial"/>
                        </a:rPr>
                        <a:t>Physicians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500"/>
                        </a:lnSpc>
                      </a:pPr>
                      <a:r>
                        <a:rPr sz="2000" spc="-10" dirty="0">
                          <a:solidFill>
                            <a:schemeClr val="bg1"/>
                          </a:solidFill>
                          <a:latin typeface="Arial"/>
                          <a:cs typeface="Arial"/>
                        </a:rPr>
                        <a:t>757.4</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500"/>
                        </a:lnSpc>
                      </a:pPr>
                      <a:r>
                        <a:rPr sz="2000" spc="-10" dirty="0">
                          <a:solidFill>
                            <a:schemeClr val="bg1"/>
                          </a:solidFill>
                          <a:latin typeface="Arial"/>
                          <a:cs typeface="Arial"/>
                        </a:rPr>
                        <a:t>780.9</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3.1%</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DEB84"/>
                    </a:solidFill>
                  </a:tcPr>
                </a:tc>
                <a:extLst>
                  <a:ext uri="{0D108BD9-81ED-4DB2-BD59-A6C34878D82A}">
                    <a16:rowId xmlns:a16="http://schemas.microsoft.com/office/drawing/2014/main" val="10001"/>
                  </a:ext>
                </a:extLst>
              </a:tr>
              <a:tr h="304800">
                <a:tc>
                  <a:txBody>
                    <a:bodyPr/>
                    <a:lstStyle/>
                    <a:p>
                      <a:pPr marL="304800">
                        <a:lnSpc>
                          <a:spcPts val="1500"/>
                        </a:lnSpc>
                      </a:pPr>
                      <a:r>
                        <a:rPr sz="2000" spc="-10" dirty="0">
                          <a:solidFill>
                            <a:schemeClr val="bg1"/>
                          </a:solidFill>
                          <a:latin typeface="Arial"/>
                          <a:cs typeface="Arial"/>
                        </a:rPr>
                        <a:t>Anesthesiologists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40.0</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41.1</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2.8%</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CD780"/>
                    </a:solidFill>
                  </a:tcPr>
                </a:tc>
                <a:extLst>
                  <a:ext uri="{0D108BD9-81ED-4DB2-BD59-A6C34878D82A}">
                    <a16:rowId xmlns:a16="http://schemas.microsoft.com/office/drawing/2014/main" val="10002"/>
                  </a:ext>
                </a:extLst>
              </a:tr>
              <a:tr h="304800">
                <a:tc>
                  <a:txBody>
                    <a:bodyPr/>
                    <a:lstStyle/>
                    <a:p>
                      <a:pPr marL="304800">
                        <a:lnSpc>
                          <a:spcPts val="1500"/>
                        </a:lnSpc>
                      </a:pPr>
                      <a:r>
                        <a:rPr sz="2000" spc="-10" dirty="0">
                          <a:solidFill>
                            <a:schemeClr val="bg1"/>
                          </a:solidFill>
                          <a:latin typeface="Arial"/>
                          <a:cs typeface="Arial"/>
                        </a:rPr>
                        <a:t>Cardiologists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18.0</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18.6</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3.3%</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4E884"/>
                    </a:solidFill>
                  </a:tcPr>
                </a:tc>
                <a:extLst>
                  <a:ext uri="{0D108BD9-81ED-4DB2-BD59-A6C34878D82A}">
                    <a16:rowId xmlns:a16="http://schemas.microsoft.com/office/drawing/2014/main" val="10003"/>
                  </a:ext>
                </a:extLst>
              </a:tr>
              <a:tr h="304800">
                <a:tc>
                  <a:txBody>
                    <a:bodyPr/>
                    <a:lstStyle/>
                    <a:p>
                      <a:pPr marL="304800">
                        <a:lnSpc>
                          <a:spcPts val="1500"/>
                        </a:lnSpc>
                      </a:pPr>
                      <a:r>
                        <a:rPr sz="2000" spc="-10" dirty="0">
                          <a:solidFill>
                            <a:schemeClr val="bg1"/>
                          </a:solidFill>
                          <a:latin typeface="Arial"/>
                          <a:cs typeface="Arial"/>
                        </a:rPr>
                        <a:t>Dermatologists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12.4</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12.8</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3.2%</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8EA84"/>
                    </a:solidFill>
                  </a:tcPr>
                </a:tc>
                <a:extLst>
                  <a:ext uri="{0D108BD9-81ED-4DB2-BD59-A6C34878D82A}">
                    <a16:rowId xmlns:a16="http://schemas.microsoft.com/office/drawing/2014/main" val="10004"/>
                  </a:ext>
                </a:extLst>
              </a:tr>
              <a:tr h="304800">
                <a:tc>
                  <a:txBody>
                    <a:bodyPr/>
                    <a:lstStyle/>
                    <a:p>
                      <a:pPr marL="304800">
                        <a:lnSpc>
                          <a:spcPts val="1500"/>
                        </a:lnSpc>
                      </a:pPr>
                      <a:r>
                        <a:rPr sz="2000" spc="-90" dirty="0">
                          <a:solidFill>
                            <a:schemeClr val="bg1"/>
                          </a:solidFill>
                          <a:latin typeface="Arial"/>
                          <a:cs typeface="Arial"/>
                        </a:rPr>
                        <a:t>Emergency</a:t>
                      </a:r>
                      <a:r>
                        <a:rPr sz="2000" spc="-20" dirty="0">
                          <a:solidFill>
                            <a:schemeClr val="bg1"/>
                          </a:solidFill>
                          <a:latin typeface="Arial"/>
                          <a:cs typeface="Arial"/>
                        </a:rPr>
                        <a:t> </a:t>
                      </a:r>
                      <a:r>
                        <a:rPr sz="2000" spc="-55" dirty="0">
                          <a:solidFill>
                            <a:schemeClr val="bg1"/>
                          </a:solidFill>
                          <a:latin typeface="Arial"/>
                          <a:cs typeface="Arial"/>
                        </a:rPr>
                        <a:t>medicine</a:t>
                      </a:r>
                      <a:r>
                        <a:rPr sz="2000" spc="-20" dirty="0">
                          <a:solidFill>
                            <a:schemeClr val="bg1"/>
                          </a:solidFill>
                          <a:latin typeface="Arial"/>
                          <a:cs typeface="Arial"/>
                        </a:rPr>
                        <a:t> </a:t>
                      </a:r>
                      <a:r>
                        <a:rPr sz="2000" spc="-10" dirty="0">
                          <a:solidFill>
                            <a:schemeClr val="bg1"/>
                          </a:solidFill>
                          <a:latin typeface="Arial"/>
                          <a:cs typeface="Arial"/>
                        </a:rPr>
                        <a:t>physicians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31.3</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32.2</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gn="ctr">
                        <a:lnSpc>
                          <a:spcPts val="1500"/>
                        </a:lnSpc>
                      </a:pPr>
                      <a:r>
                        <a:rPr sz="2000" spc="-20" dirty="0">
                          <a:solidFill>
                            <a:schemeClr val="bg1"/>
                          </a:solidFill>
                          <a:latin typeface="Arial"/>
                          <a:cs typeface="Arial"/>
                        </a:rPr>
                        <a:t>2.9%</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DDF81"/>
                    </a:solidFill>
                  </a:tcPr>
                </a:tc>
                <a:extLst>
                  <a:ext uri="{0D108BD9-81ED-4DB2-BD59-A6C34878D82A}">
                    <a16:rowId xmlns:a16="http://schemas.microsoft.com/office/drawing/2014/main" val="10005"/>
                  </a:ext>
                </a:extLst>
              </a:tr>
              <a:tr h="304800">
                <a:tc>
                  <a:txBody>
                    <a:bodyPr/>
                    <a:lstStyle/>
                    <a:p>
                      <a:pPr marL="304800">
                        <a:lnSpc>
                          <a:spcPts val="1500"/>
                        </a:lnSpc>
                      </a:pPr>
                      <a:r>
                        <a:rPr sz="2000" spc="-75" dirty="0">
                          <a:solidFill>
                            <a:schemeClr val="bg1"/>
                          </a:solidFill>
                          <a:latin typeface="Arial"/>
                          <a:cs typeface="Arial"/>
                        </a:rPr>
                        <a:t>Family</a:t>
                      </a:r>
                      <a:r>
                        <a:rPr sz="2000" spc="-45" dirty="0">
                          <a:solidFill>
                            <a:schemeClr val="bg1"/>
                          </a:solidFill>
                          <a:latin typeface="Arial"/>
                          <a:cs typeface="Arial"/>
                        </a:rPr>
                        <a:t> </a:t>
                      </a:r>
                      <a:r>
                        <a:rPr sz="2000" spc="-50" dirty="0">
                          <a:solidFill>
                            <a:schemeClr val="bg1"/>
                          </a:solidFill>
                          <a:latin typeface="Arial"/>
                          <a:cs typeface="Arial"/>
                        </a:rPr>
                        <a:t>medicine</a:t>
                      </a:r>
                      <a:r>
                        <a:rPr sz="2000" spc="-15" dirty="0">
                          <a:solidFill>
                            <a:schemeClr val="bg1"/>
                          </a:solidFill>
                          <a:latin typeface="Arial"/>
                          <a:cs typeface="Arial"/>
                        </a:rPr>
                        <a:t> </a:t>
                      </a:r>
                      <a:r>
                        <a:rPr sz="2000" spc="-10" dirty="0">
                          <a:solidFill>
                            <a:schemeClr val="bg1"/>
                          </a:solidFill>
                          <a:latin typeface="Arial"/>
                          <a:cs typeface="Arial"/>
                        </a:rPr>
                        <a:t>physicians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500"/>
                        </a:lnSpc>
                      </a:pPr>
                      <a:r>
                        <a:rPr sz="2000" spc="-10" dirty="0">
                          <a:solidFill>
                            <a:schemeClr val="bg1"/>
                          </a:solidFill>
                          <a:latin typeface="Arial"/>
                          <a:cs typeface="Arial"/>
                        </a:rPr>
                        <a:t>108.0</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500"/>
                        </a:lnSpc>
                      </a:pPr>
                      <a:r>
                        <a:rPr sz="2000" spc="-10" dirty="0">
                          <a:solidFill>
                            <a:schemeClr val="bg1"/>
                          </a:solidFill>
                          <a:latin typeface="Arial"/>
                          <a:cs typeface="Arial"/>
                        </a:rPr>
                        <a:t>112.0</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3.7%</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3E383"/>
                    </a:solidFill>
                  </a:tcPr>
                </a:tc>
                <a:extLst>
                  <a:ext uri="{0D108BD9-81ED-4DB2-BD59-A6C34878D82A}">
                    <a16:rowId xmlns:a16="http://schemas.microsoft.com/office/drawing/2014/main" val="10006"/>
                  </a:ext>
                </a:extLst>
              </a:tr>
              <a:tr h="304800">
                <a:tc>
                  <a:txBody>
                    <a:bodyPr/>
                    <a:lstStyle/>
                    <a:p>
                      <a:pPr marL="304800">
                        <a:lnSpc>
                          <a:spcPts val="1500"/>
                        </a:lnSpc>
                      </a:pPr>
                      <a:r>
                        <a:rPr sz="2000" spc="-75" dirty="0">
                          <a:solidFill>
                            <a:schemeClr val="bg1"/>
                          </a:solidFill>
                          <a:latin typeface="Arial"/>
                          <a:cs typeface="Arial"/>
                        </a:rPr>
                        <a:t>General</a:t>
                      </a:r>
                      <a:r>
                        <a:rPr sz="2000" spc="-40" dirty="0">
                          <a:solidFill>
                            <a:schemeClr val="bg1"/>
                          </a:solidFill>
                          <a:latin typeface="Arial"/>
                          <a:cs typeface="Arial"/>
                        </a:rPr>
                        <a:t> </a:t>
                      </a:r>
                      <a:r>
                        <a:rPr sz="2000" spc="-25" dirty="0">
                          <a:solidFill>
                            <a:schemeClr val="bg1"/>
                          </a:solidFill>
                          <a:latin typeface="Arial"/>
                          <a:cs typeface="Arial"/>
                        </a:rPr>
                        <a:t>internal</a:t>
                      </a:r>
                      <a:r>
                        <a:rPr sz="2000" spc="-35" dirty="0">
                          <a:solidFill>
                            <a:schemeClr val="bg1"/>
                          </a:solidFill>
                          <a:latin typeface="Arial"/>
                          <a:cs typeface="Arial"/>
                        </a:rPr>
                        <a:t> </a:t>
                      </a:r>
                      <a:r>
                        <a:rPr sz="2000" spc="-50" dirty="0">
                          <a:solidFill>
                            <a:schemeClr val="bg1"/>
                          </a:solidFill>
                          <a:latin typeface="Arial"/>
                          <a:cs typeface="Arial"/>
                        </a:rPr>
                        <a:t>medicine</a:t>
                      </a:r>
                      <a:r>
                        <a:rPr sz="2000" spc="-30" dirty="0">
                          <a:solidFill>
                            <a:schemeClr val="bg1"/>
                          </a:solidFill>
                          <a:latin typeface="Arial"/>
                          <a:cs typeface="Arial"/>
                        </a:rPr>
                        <a:t> </a:t>
                      </a:r>
                      <a:r>
                        <a:rPr sz="2000" spc="-10" dirty="0">
                          <a:solidFill>
                            <a:schemeClr val="bg1"/>
                          </a:solidFill>
                          <a:latin typeface="Arial"/>
                          <a:cs typeface="Arial"/>
                        </a:rPr>
                        <a:t>physicians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72.6</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74.4</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2.5%</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CC77C"/>
                    </a:solidFill>
                  </a:tcPr>
                </a:tc>
                <a:extLst>
                  <a:ext uri="{0D108BD9-81ED-4DB2-BD59-A6C34878D82A}">
                    <a16:rowId xmlns:a16="http://schemas.microsoft.com/office/drawing/2014/main" val="10007"/>
                  </a:ext>
                </a:extLst>
              </a:tr>
              <a:tr h="304800">
                <a:tc>
                  <a:txBody>
                    <a:bodyPr/>
                    <a:lstStyle/>
                    <a:p>
                      <a:pPr marL="304800">
                        <a:lnSpc>
                          <a:spcPts val="1500"/>
                        </a:lnSpc>
                      </a:pPr>
                      <a:r>
                        <a:rPr sz="2000" spc="-10" dirty="0">
                          <a:solidFill>
                            <a:schemeClr val="bg1"/>
                          </a:solidFill>
                          <a:latin typeface="Arial"/>
                          <a:cs typeface="Arial"/>
                        </a:rPr>
                        <a:t>Neurologists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12.2</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12.5</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2.5%</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CC67C"/>
                    </a:solidFill>
                  </a:tcPr>
                </a:tc>
                <a:extLst>
                  <a:ext uri="{0D108BD9-81ED-4DB2-BD59-A6C34878D82A}">
                    <a16:rowId xmlns:a16="http://schemas.microsoft.com/office/drawing/2014/main" val="10008"/>
                  </a:ext>
                </a:extLst>
              </a:tr>
              <a:tr h="304800">
                <a:tc>
                  <a:txBody>
                    <a:bodyPr/>
                    <a:lstStyle/>
                    <a:p>
                      <a:pPr marL="304800">
                        <a:lnSpc>
                          <a:spcPts val="1500"/>
                        </a:lnSpc>
                      </a:pPr>
                      <a:r>
                        <a:rPr sz="2000" spc="-55" dirty="0">
                          <a:solidFill>
                            <a:schemeClr val="bg1"/>
                          </a:solidFill>
                          <a:latin typeface="Arial"/>
                          <a:cs typeface="Arial"/>
                        </a:rPr>
                        <a:t>Obstetricians</a:t>
                      </a:r>
                      <a:r>
                        <a:rPr sz="2000" spc="-15" dirty="0">
                          <a:solidFill>
                            <a:schemeClr val="bg1"/>
                          </a:solidFill>
                          <a:latin typeface="Arial"/>
                          <a:cs typeface="Arial"/>
                        </a:rPr>
                        <a:t> </a:t>
                      </a:r>
                      <a:r>
                        <a:rPr sz="2000" spc="-80" dirty="0">
                          <a:solidFill>
                            <a:schemeClr val="bg1"/>
                          </a:solidFill>
                          <a:latin typeface="Arial"/>
                          <a:cs typeface="Arial"/>
                        </a:rPr>
                        <a:t>and</a:t>
                      </a:r>
                      <a:r>
                        <a:rPr sz="2000" spc="-15" dirty="0">
                          <a:solidFill>
                            <a:schemeClr val="bg1"/>
                          </a:solidFill>
                          <a:latin typeface="Arial"/>
                          <a:cs typeface="Arial"/>
                        </a:rPr>
                        <a:t> </a:t>
                      </a:r>
                      <a:r>
                        <a:rPr sz="2000" spc="-10" dirty="0">
                          <a:solidFill>
                            <a:schemeClr val="bg1"/>
                          </a:solidFill>
                          <a:latin typeface="Arial"/>
                          <a:cs typeface="Arial"/>
                        </a:rPr>
                        <a:t>gynecologists</a:t>
                      </a:r>
                      <a:endParaRPr sz="2000" dirty="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22.9</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23.4</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2.2%</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BB779"/>
                    </a:solidFill>
                  </a:tcPr>
                </a:tc>
                <a:extLst>
                  <a:ext uri="{0D108BD9-81ED-4DB2-BD59-A6C34878D82A}">
                    <a16:rowId xmlns:a16="http://schemas.microsoft.com/office/drawing/2014/main" val="10009"/>
                  </a:ext>
                </a:extLst>
              </a:tr>
              <a:tr h="304800">
                <a:tc>
                  <a:txBody>
                    <a:bodyPr/>
                    <a:lstStyle/>
                    <a:p>
                      <a:pPr marL="304800">
                        <a:lnSpc>
                          <a:spcPts val="1500"/>
                        </a:lnSpc>
                      </a:pPr>
                      <a:r>
                        <a:rPr sz="2000" spc="-60" dirty="0">
                          <a:solidFill>
                            <a:schemeClr val="bg1"/>
                          </a:solidFill>
                          <a:latin typeface="Arial"/>
                          <a:cs typeface="Arial"/>
                        </a:rPr>
                        <a:t>Pediatricians,</a:t>
                      </a:r>
                      <a:r>
                        <a:rPr sz="2000" spc="20" dirty="0">
                          <a:solidFill>
                            <a:schemeClr val="bg1"/>
                          </a:solidFill>
                          <a:latin typeface="Arial"/>
                          <a:cs typeface="Arial"/>
                        </a:rPr>
                        <a:t> </a:t>
                      </a:r>
                      <a:r>
                        <a:rPr sz="2000" spc="-10" dirty="0">
                          <a:solidFill>
                            <a:schemeClr val="bg1"/>
                          </a:solidFill>
                          <a:latin typeface="Arial"/>
                          <a:cs typeface="Arial"/>
                        </a:rPr>
                        <a:t>general</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35.9</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36.2</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gn="ctr">
                        <a:lnSpc>
                          <a:spcPts val="1500"/>
                        </a:lnSpc>
                      </a:pPr>
                      <a:r>
                        <a:rPr sz="2000" spc="-20" dirty="0">
                          <a:solidFill>
                            <a:schemeClr val="bg1"/>
                          </a:solidFill>
                          <a:latin typeface="Arial"/>
                          <a:cs typeface="Arial"/>
                        </a:rPr>
                        <a:t>0.8%</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8696B"/>
                    </a:solidFill>
                  </a:tcPr>
                </a:tc>
                <a:extLst>
                  <a:ext uri="{0D108BD9-81ED-4DB2-BD59-A6C34878D82A}">
                    <a16:rowId xmlns:a16="http://schemas.microsoft.com/office/drawing/2014/main" val="10010"/>
                  </a:ext>
                </a:extLst>
              </a:tr>
              <a:tr h="304800">
                <a:tc>
                  <a:txBody>
                    <a:bodyPr/>
                    <a:lstStyle/>
                    <a:p>
                      <a:pPr marL="304800">
                        <a:lnSpc>
                          <a:spcPts val="1500"/>
                        </a:lnSpc>
                      </a:pPr>
                      <a:r>
                        <a:rPr sz="2000" spc="-85" dirty="0">
                          <a:solidFill>
                            <a:schemeClr val="bg1"/>
                          </a:solidFill>
                          <a:latin typeface="Arial"/>
                          <a:cs typeface="Arial"/>
                        </a:rPr>
                        <a:t>Physicians,</a:t>
                      </a:r>
                      <a:r>
                        <a:rPr sz="2000" spc="-5" dirty="0">
                          <a:solidFill>
                            <a:schemeClr val="bg1"/>
                          </a:solidFill>
                          <a:latin typeface="Arial"/>
                          <a:cs typeface="Arial"/>
                        </a:rPr>
                        <a:t> </a:t>
                      </a:r>
                      <a:r>
                        <a:rPr sz="2000" spc="-10" dirty="0">
                          <a:solidFill>
                            <a:schemeClr val="bg1"/>
                          </a:solidFill>
                          <a:latin typeface="Arial"/>
                          <a:cs typeface="Arial"/>
                        </a:rPr>
                        <a:t>pathologists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13.2</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13.9</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5.3%</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9ECF7E"/>
                    </a:solidFill>
                  </a:tcPr>
                </a:tc>
                <a:extLst>
                  <a:ext uri="{0D108BD9-81ED-4DB2-BD59-A6C34878D82A}">
                    <a16:rowId xmlns:a16="http://schemas.microsoft.com/office/drawing/2014/main" val="10011"/>
                  </a:ext>
                </a:extLst>
              </a:tr>
              <a:tr h="304800">
                <a:tc>
                  <a:txBody>
                    <a:bodyPr/>
                    <a:lstStyle/>
                    <a:p>
                      <a:pPr marL="304800">
                        <a:lnSpc>
                          <a:spcPts val="1500"/>
                        </a:lnSpc>
                      </a:pPr>
                      <a:r>
                        <a:rPr sz="2000" spc="-10" dirty="0">
                          <a:solidFill>
                            <a:schemeClr val="bg1"/>
                          </a:solidFill>
                          <a:latin typeface="Arial"/>
                          <a:cs typeface="Arial"/>
                        </a:rPr>
                        <a:t>Psychiatrists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28.6</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30.5</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6.6%</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BD7A"/>
                    </a:solidFill>
                  </a:tcPr>
                </a:tc>
                <a:extLst>
                  <a:ext uri="{0D108BD9-81ED-4DB2-BD59-A6C34878D82A}">
                    <a16:rowId xmlns:a16="http://schemas.microsoft.com/office/drawing/2014/main" val="10012"/>
                  </a:ext>
                </a:extLst>
              </a:tr>
              <a:tr h="304800">
                <a:tc>
                  <a:txBody>
                    <a:bodyPr/>
                    <a:lstStyle/>
                    <a:p>
                      <a:pPr marL="304800">
                        <a:lnSpc>
                          <a:spcPts val="1500"/>
                        </a:lnSpc>
                      </a:pPr>
                      <a:r>
                        <a:rPr sz="2000" spc="-10" dirty="0">
                          <a:solidFill>
                            <a:schemeClr val="bg1"/>
                          </a:solidFill>
                          <a:latin typeface="Arial"/>
                          <a:cs typeface="Arial"/>
                        </a:rPr>
                        <a:t>Radiologists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31.2</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32.4</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3.8%</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EE183"/>
                    </a:solidFill>
                  </a:tcPr>
                </a:tc>
                <a:extLst>
                  <a:ext uri="{0D108BD9-81ED-4DB2-BD59-A6C34878D82A}">
                    <a16:rowId xmlns:a16="http://schemas.microsoft.com/office/drawing/2014/main" val="10013"/>
                  </a:ext>
                </a:extLst>
              </a:tr>
              <a:tr h="304800">
                <a:tc>
                  <a:txBody>
                    <a:bodyPr/>
                    <a:lstStyle/>
                    <a:p>
                      <a:pPr marL="304800">
                        <a:lnSpc>
                          <a:spcPts val="1500"/>
                        </a:lnSpc>
                      </a:pPr>
                      <a:r>
                        <a:rPr sz="2000" spc="-85" dirty="0">
                          <a:solidFill>
                            <a:schemeClr val="bg1"/>
                          </a:solidFill>
                          <a:latin typeface="Arial"/>
                          <a:cs typeface="Arial"/>
                        </a:rPr>
                        <a:t>Physicians,</a:t>
                      </a:r>
                      <a:r>
                        <a:rPr sz="2000" spc="-10" dirty="0">
                          <a:solidFill>
                            <a:schemeClr val="bg1"/>
                          </a:solidFill>
                          <a:latin typeface="Arial"/>
                          <a:cs typeface="Arial"/>
                        </a:rPr>
                        <a:t> </a:t>
                      </a:r>
                      <a:r>
                        <a:rPr sz="2000" spc="-40" dirty="0">
                          <a:solidFill>
                            <a:schemeClr val="bg1"/>
                          </a:solidFill>
                          <a:latin typeface="Arial"/>
                          <a:cs typeface="Arial"/>
                        </a:rPr>
                        <a:t>all</a:t>
                      </a:r>
                      <a:r>
                        <a:rPr sz="2000" spc="-30" dirty="0">
                          <a:solidFill>
                            <a:schemeClr val="bg1"/>
                          </a:solidFill>
                          <a:latin typeface="Arial"/>
                          <a:cs typeface="Arial"/>
                        </a:rPr>
                        <a:t> </a:t>
                      </a:r>
                      <a:r>
                        <a:rPr sz="2000" spc="-20" dirty="0">
                          <a:solidFill>
                            <a:schemeClr val="bg1"/>
                          </a:solidFill>
                          <a:latin typeface="Arial"/>
                          <a:cs typeface="Arial"/>
                        </a:rPr>
                        <a:t>other</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500"/>
                        </a:lnSpc>
                      </a:pPr>
                      <a:r>
                        <a:rPr sz="2000" spc="-10" dirty="0">
                          <a:solidFill>
                            <a:schemeClr val="bg1"/>
                          </a:solidFill>
                          <a:latin typeface="Arial"/>
                          <a:cs typeface="Arial"/>
                        </a:rPr>
                        <a:t>330.9</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500"/>
                        </a:lnSpc>
                      </a:pPr>
                      <a:r>
                        <a:rPr sz="2000" spc="-10" dirty="0">
                          <a:solidFill>
                            <a:schemeClr val="bg1"/>
                          </a:solidFill>
                          <a:latin typeface="Arial"/>
                          <a:cs typeface="Arial"/>
                        </a:rPr>
                        <a:t>341.0</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3.1%</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DE983"/>
                    </a:solidFill>
                  </a:tcPr>
                </a:tc>
                <a:extLst>
                  <a:ext uri="{0D108BD9-81ED-4DB2-BD59-A6C34878D82A}">
                    <a16:rowId xmlns:a16="http://schemas.microsoft.com/office/drawing/2014/main" val="10014"/>
                  </a:ext>
                </a:extLst>
              </a:tr>
              <a:tr h="303848">
                <a:tc>
                  <a:txBody>
                    <a:bodyPr/>
                    <a:lstStyle/>
                    <a:p>
                      <a:pPr marL="228600">
                        <a:lnSpc>
                          <a:spcPts val="1500"/>
                        </a:lnSpc>
                      </a:pPr>
                      <a:r>
                        <a:rPr sz="2000" b="1" spc="-25" dirty="0">
                          <a:solidFill>
                            <a:schemeClr val="bg1"/>
                          </a:solidFill>
                          <a:latin typeface="Arial"/>
                          <a:cs typeface="Arial"/>
                        </a:rPr>
                        <a:t>Surgeons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59.6</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60.6</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gn="ctr">
                        <a:lnSpc>
                          <a:spcPts val="1500"/>
                        </a:lnSpc>
                      </a:pPr>
                      <a:r>
                        <a:rPr sz="2000" spc="-20" dirty="0">
                          <a:solidFill>
                            <a:schemeClr val="bg1"/>
                          </a:solidFill>
                          <a:latin typeface="Arial"/>
                          <a:cs typeface="Arial"/>
                        </a:rPr>
                        <a:t>1.7%</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7E984"/>
                    </a:solidFill>
                  </a:tcPr>
                </a:tc>
                <a:extLst>
                  <a:ext uri="{0D108BD9-81ED-4DB2-BD59-A6C34878D82A}">
                    <a16:rowId xmlns:a16="http://schemas.microsoft.com/office/drawing/2014/main" val="10015"/>
                  </a:ext>
                </a:extLst>
              </a:tr>
              <a:tr h="304800">
                <a:tc>
                  <a:txBody>
                    <a:bodyPr/>
                    <a:lstStyle/>
                    <a:p>
                      <a:pPr marL="304800">
                        <a:lnSpc>
                          <a:spcPts val="1500"/>
                        </a:lnSpc>
                      </a:pPr>
                      <a:r>
                        <a:rPr sz="2000" spc="-55" dirty="0">
                          <a:solidFill>
                            <a:schemeClr val="bg1"/>
                          </a:solidFill>
                          <a:latin typeface="Arial"/>
                          <a:cs typeface="Arial"/>
                        </a:rPr>
                        <a:t>Ophthalmologists,</a:t>
                      </a:r>
                      <a:r>
                        <a:rPr sz="2000" spc="10" dirty="0">
                          <a:solidFill>
                            <a:schemeClr val="bg1"/>
                          </a:solidFill>
                          <a:latin typeface="Arial"/>
                          <a:cs typeface="Arial"/>
                        </a:rPr>
                        <a:t> </a:t>
                      </a:r>
                      <a:r>
                        <a:rPr sz="2000" spc="-60" dirty="0">
                          <a:solidFill>
                            <a:schemeClr val="bg1"/>
                          </a:solidFill>
                          <a:latin typeface="Arial"/>
                          <a:cs typeface="Arial"/>
                        </a:rPr>
                        <a:t>except</a:t>
                      </a:r>
                      <a:r>
                        <a:rPr sz="2000" spc="-30" dirty="0">
                          <a:solidFill>
                            <a:schemeClr val="bg1"/>
                          </a:solidFill>
                          <a:latin typeface="Arial"/>
                          <a:cs typeface="Arial"/>
                        </a:rPr>
                        <a:t> </a:t>
                      </a:r>
                      <a:r>
                        <a:rPr sz="2000" spc="-10" dirty="0">
                          <a:solidFill>
                            <a:schemeClr val="bg1"/>
                          </a:solidFill>
                          <a:latin typeface="Arial"/>
                          <a:cs typeface="Arial"/>
                        </a:rPr>
                        <a:t>pediatric</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12.8</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13.3</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3.9%</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BD7A"/>
                    </a:solidFill>
                  </a:tcPr>
                </a:tc>
                <a:extLst>
                  <a:ext uri="{0D108BD9-81ED-4DB2-BD59-A6C34878D82A}">
                    <a16:rowId xmlns:a16="http://schemas.microsoft.com/office/drawing/2014/main" val="10016"/>
                  </a:ext>
                </a:extLst>
              </a:tr>
              <a:tr h="304800">
                <a:tc>
                  <a:txBody>
                    <a:bodyPr/>
                    <a:lstStyle/>
                    <a:p>
                      <a:pPr marL="304800">
                        <a:lnSpc>
                          <a:spcPts val="1500"/>
                        </a:lnSpc>
                      </a:pPr>
                      <a:r>
                        <a:rPr sz="2000" spc="-50" dirty="0">
                          <a:solidFill>
                            <a:schemeClr val="bg1"/>
                          </a:solidFill>
                          <a:latin typeface="Arial"/>
                          <a:cs typeface="Arial"/>
                        </a:rPr>
                        <a:t>Orthopedic</a:t>
                      </a:r>
                      <a:r>
                        <a:rPr sz="2000" spc="-30" dirty="0">
                          <a:solidFill>
                            <a:schemeClr val="bg1"/>
                          </a:solidFill>
                          <a:latin typeface="Arial"/>
                          <a:cs typeface="Arial"/>
                        </a:rPr>
                        <a:t> </a:t>
                      </a:r>
                      <a:r>
                        <a:rPr sz="2000" spc="-75" dirty="0">
                          <a:solidFill>
                            <a:schemeClr val="bg1"/>
                          </a:solidFill>
                          <a:latin typeface="Arial"/>
                          <a:cs typeface="Arial"/>
                        </a:rPr>
                        <a:t>surgeons,</a:t>
                      </a:r>
                      <a:r>
                        <a:rPr sz="2000" spc="-20" dirty="0">
                          <a:solidFill>
                            <a:schemeClr val="bg1"/>
                          </a:solidFill>
                          <a:latin typeface="Arial"/>
                          <a:cs typeface="Arial"/>
                        </a:rPr>
                        <a:t> </a:t>
                      </a:r>
                      <a:r>
                        <a:rPr sz="2000" spc="-60" dirty="0">
                          <a:solidFill>
                            <a:schemeClr val="bg1"/>
                          </a:solidFill>
                          <a:latin typeface="Arial"/>
                          <a:cs typeface="Arial"/>
                        </a:rPr>
                        <a:t>except</a:t>
                      </a:r>
                      <a:r>
                        <a:rPr sz="2000" spc="-30" dirty="0">
                          <a:solidFill>
                            <a:schemeClr val="bg1"/>
                          </a:solidFill>
                          <a:latin typeface="Arial"/>
                          <a:cs typeface="Arial"/>
                        </a:rPr>
                        <a:t> </a:t>
                      </a:r>
                      <a:r>
                        <a:rPr sz="2000" spc="-10" dirty="0">
                          <a:solidFill>
                            <a:schemeClr val="bg1"/>
                          </a:solidFill>
                          <a:latin typeface="Arial"/>
                          <a:cs typeface="Arial"/>
                        </a:rPr>
                        <a:t>pediatric</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19.4</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19.7</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1.5%</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EB84"/>
                    </a:solidFill>
                  </a:tcPr>
                </a:tc>
                <a:extLst>
                  <a:ext uri="{0D108BD9-81ED-4DB2-BD59-A6C34878D82A}">
                    <a16:rowId xmlns:a16="http://schemas.microsoft.com/office/drawing/2014/main" val="10017"/>
                  </a:ext>
                </a:extLst>
              </a:tr>
              <a:tr h="304800">
                <a:tc>
                  <a:txBody>
                    <a:bodyPr/>
                    <a:lstStyle/>
                    <a:p>
                      <a:pPr marL="304800">
                        <a:lnSpc>
                          <a:spcPts val="1500"/>
                        </a:lnSpc>
                      </a:pPr>
                      <a:r>
                        <a:rPr sz="2000" spc="-55" dirty="0">
                          <a:solidFill>
                            <a:schemeClr val="bg1"/>
                          </a:solidFill>
                          <a:latin typeface="Arial"/>
                          <a:cs typeface="Arial"/>
                        </a:rPr>
                        <a:t>Pediatric</a:t>
                      </a:r>
                      <a:r>
                        <a:rPr sz="2000" spc="-10" dirty="0">
                          <a:solidFill>
                            <a:schemeClr val="bg1"/>
                          </a:solidFill>
                          <a:latin typeface="Arial"/>
                          <a:cs typeface="Arial"/>
                        </a:rPr>
                        <a:t> surgeons</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500"/>
                        </a:lnSpc>
                      </a:pPr>
                      <a:r>
                        <a:rPr sz="2000" spc="-25" dirty="0">
                          <a:solidFill>
                            <a:schemeClr val="bg1"/>
                          </a:solidFill>
                          <a:latin typeface="Arial"/>
                          <a:cs typeface="Arial"/>
                        </a:rPr>
                        <a:t>0.8</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500"/>
                        </a:lnSpc>
                      </a:pPr>
                      <a:r>
                        <a:rPr sz="2000" spc="-25" dirty="0">
                          <a:solidFill>
                            <a:schemeClr val="bg1"/>
                          </a:solidFill>
                          <a:latin typeface="Arial"/>
                          <a:cs typeface="Arial"/>
                        </a:rPr>
                        <a:t>0.8</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0.0%</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8696B"/>
                    </a:solidFill>
                  </a:tcPr>
                </a:tc>
                <a:extLst>
                  <a:ext uri="{0D108BD9-81ED-4DB2-BD59-A6C34878D82A}">
                    <a16:rowId xmlns:a16="http://schemas.microsoft.com/office/drawing/2014/main" val="10018"/>
                  </a:ext>
                </a:extLst>
              </a:tr>
              <a:tr h="303848">
                <a:tc>
                  <a:txBody>
                    <a:bodyPr/>
                    <a:lstStyle/>
                    <a:p>
                      <a:pPr marL="304800">
                        <a:lnSpc>
                          <a:spcPts val="1500"/>
                        </a:lnSpc>
                      </a:pPr>
                      <a:r>
                        <a:rPr sz="2000" spc="-90" dirty="0">
                          <a:solidFill>
                            <a:schemeClr val="bg1"/>
                          </a:solidFill>
                          <a:latin typeface="Arial"/>
                          <a:cs typeface="Arial"/>
                        </a:rPr>
                        <a:t>Surgeons,</a:t>
                      </a:r>
                      <a:r>
                        <a:rPr sz="2000" spc="-25" dirty="0">
                          <a:solidFill>
                            <a:schemeClr val="bg1"/>
                          </a:solidFill>
                          <a:latin typeface="Arial"/>
                          <a:cs typeface="Arial"/>
                        </a:rPr>
                        <a:t> </a:t>
                      </a:r>
                      <a:r>
                        <a:rPr sz="2000" spc="-40" dirty="0">
                          <a:solidFill>
                            <a:schemeClr val="bg1"/>
                          </a:solidFill>
                          <a:latin typeface="Arial"/>
                          <a:cs typeface="Arial"/>
                        </a:rPr>
                        <a:t>all</a:t>
                      </a:r>
                      <a:r>
                        <a:rPr sz="2000" spc="-30" dirty="0">
                          <a:solidFill>
                            <a:schemeClr val="bg1"/>
                          </a:solidFill>
                          <a:latin typeface="Arial"/>
                          <a:cs typeface="Arial"/>
                        </a:rPr>
                        <a:t> </a:t>
                      </a:r>
                      <a:r>
                        <a:rPr sz="2000" spc="-10" dirty="0">
                          <a:solidFill>
                            <a:schemeClr val="bg1"/>
                          </a:solidFill>
                          <a:latin typeface="Arial"/>
                          <a:cs typeface="Arial"/>
                        </a:rPr>
                        <a:t>other</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500"/>
                        </a:lnSpc>
                      </a:pPr>
                      <a:r>
                        <a:rPr sz="2000" spc="-20" dirty="0">
                          <a:solidFill>
                            <a:schemeClr val="bg1"/>
                          </a:solidFill>
                          <a:latin typeface="Arial"/>
                          <a:cs typeface="Arial"/>
                        </a:rPr>
                        <a:t>26.5</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500"/>
                        </a:lnSpc>
                      </a:pPr>
                      <a:r>
                        <a:rPr sz="2000" spc="-20" dirty="0">
                          <a:solidFill>
                            <a:schemeClr val="bg1"/>
                          </a:solidFill>
                          <a:latin typeface="Arial"/>
                          <a:cs typeface="Arial"/>
                        </a:rPr>
                        <a:t>26.8</a:t>
                      </a:r>
                      <a:endParaRPr sz="200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500"/>
                        </a:lnSpc>
                      </a:pPr>
                      <a:r>
                        <a:rPr sz="2000" spc="-20" dirty="0">
                          <a:solidFill>
                            <a:schemeClr val="bg1"/>
                          </a:solidFill>
                          <a:latin typeface="Arial"/>
                          <a:cs typeface="Arial"/>
                        </a:rPr>
                        <a:t>1.1%</a:t>
                      </a:r>
                      <a:endParaRPr sz="2000" dirty="0">
                        <a:solidFill>
                          <a:schemeClr val="bg1"/>
                        </a:solidFill>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CC77C"/>
                    </a:solidFill>
                  </a:tcPr>
                </a:tc>
                <a:extLst>
                  <a:ext uri="{0D108BD9-81ED-4DB2-BD59-A6C34878D82A}">
                    <a16:rowId xmlns:a16="http://schemas.microsoft.com/office/drawing/2014/main" val="10019"/>
                  </a:ext>
                </a:extLst>
              </a:tr>
            </a:tbl>
          </a:graphicData>
        </a:graphic>
      </p:graphicFrame>
      <p:sp>
        <p:nvSpPr>
          <p:cNvPr id="5" name="object 5"/>
          <p:cNvSpPr txBox="1"/>
          <p:nvPr/>
        </p:nvSpPr>
        <p:spPr>
          <a:xfrm>
            <a:off x="9229726" y="9292064"/>
            <a:ext cx="8165783" cy="335669"/>
          </a:xfrm>
          <a:prstGeom prst="rect">
            <a:avLst/>
          </a:prstGeom>
        </p:spPr>
        <p:txBody>
          <a:bodyPr vert="horz" wrap="square" lIns="0" tIns="103823" rIns="0" bIns="0" rtlCol="0">
            <a:spAutoFit/>
          </a:bodyPr>
          <a:lstStyle/>
          <a:p>
            <a:pPr marL="2405063">
              <a:spcBef>
                <a:spcPts val="413"/>
              </a:spcBef>
            </a:pPr>
            <a:r>
              <a:rPr sz="1500" dirty="0">
                <a:solidFill>
                  <a:schemeClr val="bg1"/>
                </a:solidFill>
                <a:latin typeface="Times New Roman"/>
                <a:cs typeface="Times New Roman"/>
              </a:rPr>
              <a:t>Source:</a:t>
            </a:r>
            <a:r>
              <a:rPr sz="1500" spc="-15" dirty="0">
                <a:solidFill>
                  <a:schemeClr val="bg1"/>
                </a:solidFill>
                <a:latin typeface="Times New Roman"/>
                <a:cs typeface="Times New Roman"/>
              </a:rPr>
              <a:t> </a:t>
            </a:r>
            <a:r>
              <a:rPr sz="1500" i="1" dirty="0">
                <a:solidFill>
                  <a:schemeClr val="bg1"/>
                </a:solidFill>
                <a:latin typeface="Times New Roman"/>
                <a:cs typeface="Times New Roman"/>
              </a:rPr>
              <a:t>Bureau</a:t>
            </a:r>
            <a:r>
              <a:rPr sz="1500" i="1" spc="-30" dirty="0">
                <a:solidFill>
                  <a:schemeClr val="bg1"/>
                </a:solidFill>
                <a:latin typeface="Times New Roman"/>
                <a:cs typeface="Times New Roman"/>
              </a:rPr>
              <a:t> </a:t>
            </a:r>
            <a:r>
              <a:rPr sz="1500" i="1" dirty="0">
                <a:solidFill>
                  <a:schemeClr val="bg1"/>
                </a:solidFill>
                <a:latin typeface="Times New Roman"/>
                <a:cs typeface="Times New Roman"/>
              </a:rPr>
              <a:t>of</a:t>
            </a:r>
            <a:r>
              <a:rPr sz="1500" i="1" spc="-60" dirty="0">
                <a:solidFill>
                  <a:schemeClr val="bg1"/>
                </a:solidFill>
                <a:latin typeface="Times New Roman"/>
                <a:cs typeface="Times New Roman"/>
              </a:rPr>
              <a:t> </a:t>
            </a:r>
            <a:r>
              <a:rPr sz="1500" i="1" dirty="0">
                <a:solidFill>
                  <a:schemeClr val="bg1"/>
                </a:solidFill>
                <a:latin typeface="Times New Roman"/>
                <a:cs typeface="Times New Roman"/>
              </a:rPr>
              <a:t>Labor</a:t>
            </a:r>
            <a:r>
              <a:rPr sz="1500" i="1" spc="-53" dirty="0">
                <a:solidFill>
                  <a:schemeClr val="bg1"/>
                </a:solidFill>
                <a:latin typeface="Times New Roman"/>
                <a:cs typeface="Times New Roman"/>
              </a:rPr>
              <a:t> </a:t>
            </a:r>
            <a:r>
              <a:rPr sz="1500" i="1" dirty="0">
                <a:solidFill>
                  <a:schemeClr val="bg1"/>
                </a:solidFill>
                <a:latin typeface="Times New Roman"/>
                <a:cs typeface="Times New Roman"/>
              </a:rPr>
              <a:t>and</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Statistics,</a:t>
            </a:r>
            <a:r>
              <a:rPr sz="1500" i="1" spc="-30" dirty="0">
                <a:solidFill>
                  <a:schemeClr val="bg1"/>
                </a:solidFill>
                <a:latin typeface="Times New Roman"/>
                <a:cs typeface="Times New Roman"/>
              </a:rPr>
              <a:t> </a:t>
            </a:r>
            <a:r>
              <a:rPr sz="1500" i="1" dirty="0">
                <a:solidFill>
                  <a:schemeClr val="bg1"/>
                </a:solidFill>
                <a:latin typeface="Times New Roman"/>
                <a:cs typeface="Times New Roman"/>
              </a:rPr>
              <a:t>Employment</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Projections</a:t>
            </a:r>
            <a:r>
              <a:rPr sz="1500" i="1" spc="-45" dirty="0">
                <a:solidFill>
                  <a:schemeClr val="bg1"/>
                </a:solidFill>
                <a:latin typeface="Times New Roman"/>
                <a:cs typeface="Times New Roman"/>
              </a:rPr>
              <a:t> </a:t>
            </a:r>
            <a:r>
              <a:rPr sz="1500" i="1" spc="-15" dirty="0">
                <a:solidFill>
                  <a:schemeClr val="bg1"/>
                </a:solidFill>
                <a:latin typeface="Times New Roman"/>
                <a:cs typeface="Times New Roman"/>
              </a:rPr>
              <a:t>Program</a:t>
            </a:r>
            <a:endParaRPr sz="1500" dirty="0">
              <a:solidFill>
                <a:schemeClr val="bg1"/>
              </a:solidFill>
              <a:latin typeface="Times New Roman"/>
              <a:cs typeface="Times New Roman"/>
            </a:endParaRPr>
          </a:p>
        </p:txBody>
      </p:sp>
      <p:sp>
        <p:nvSpPr>
          <p:cNvPr id="6" name="object 3">
            <a:extLst>
              <a:ext uri="{FF2B5EF4-FFF2-40B4-BE49-F238E27FC236}">
                <a16:creationId xmlns:a16="http://schemas.microsoft.com/office/drawing/2014/main" id="{3798F2C5-07D0-D9BC-C097-870219D37CEF}"/>
              </a:ext>
            </a:extLst>
          </p:cNvPr>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sp>
        <p:nvSpPr>
          <p:cNvPr id="7" name="object 2">
            <a:extLst>
              <a:ext uri="{FF2B5EF4-FFF2-40B4-BE49-F238E27FC236}">
                <a16:creationId xmlns:a16="http://schemas.microsoft.com/office/drawing/2014/main" id="{AEF167B3-7BAB-3280-4C06-C5E15D9B0469}"/>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8" name="object 4">
            <a:extLst>
              <a:ext uri="{FF2B5EF4-FFF2-40B4-BE49-F238E27FC236}">
                <a16:creationId xmlns:a16="http://schemas.microsoft.com/office/drawing/2014/main" id="{59AB297E-C985-8405-37A4-F6B94055C7AF}"/>
              </a:ext>
            </a:extLst>
          </p:cNvPr>
          <p:cNvPicPr/>
          <p:nvPr/>
        </p:nvPicPr>
        <p:blipFill>
          <a:blip r:embed="rId3" cstate="print"/>
          <a:stretch>
            <a:fillRect/>
          </a:stretch>
        </p:blipFill>
        <p:spPr>
          <a:xfrm>
            <a:off x="914400" y="9721182"/>
            <a:ext cx="3479292" cy="17830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05434" y="8794957"/>
            <a:ext cx="8165783" cy="343364"/>
          </a:xfrm>
          <a:prstGeom prst="rect">
            <a:avLst/>
          </a:prstGeom>
        </p:spPr>
        <p:txBody>
          <a:bodyPr vert="horz" wrap="square" lIns="0" tIns="111443" rIns="0" bIns="0" rtlCol="0">
            <a:spAutoFit/>
          </a:bodyPr>
          <a:lstStyle/>
          <a:p>
            <a:pPr marL="5077778">
              <a:spcBef>
                <a:spcPts val="458"/>
              </a:spcBef>
            </a:pPr>
            <a:r>
              <a:rPr sz="1500" i="1" dirty="0">
                <a:solidFill>
                  <a:schemeClr val="bg1"/>
                </a:solidFill>
                <a:latin typeface="Times New Roman"/>
                <a:cs typeface="Times New Roman"/>
              </a:rPr>
              <a:t>Source:</a:t>
            </a:r>
            <a:r>
              <a:rPr sz="1500" i="1" spc="-23" dirty="0">
                <a:solidFill>
                  <a:schemeClr val="bg1"/>
                </a:solidFill>
                <a:latin typeface="Times New Roman"/>
                <a:cs typeface="Times New Roman"/>
              </a:rPr>
              <a:t> </a:t>
            </a:r>
            <a:r>
              <a:rPr sz="1500" i="1" dirty="0">
                <a:solidFill>
                  <a:schemeClr val="bg1"/>
                </a:solidFill>
                <a:latin typeface="Times New Roman"/>
                <a:cs typeface="Times New Roman"/>
              </a:rPr>
              <a:t>Bureau</a:t>
            </a:r>
            <a:r>
              <a:rPr sz="1500" i="1" spc="-15" dirty="0">
                <a:solidFill>
                  <a:schemeClr val="bg1"/>
                </a:solidFill>
                <a:latin typeface="Times New Roman"/>
                <a:cs typeface="Times New Roman"/>
              </a:rPr>
              <a:t> </a:t>
            </a:r>
            <a:r>
              <a:rPr sz="1500" i="1" dirty="0">
                <a:solidFill>
                  <a:schemeClr val="bg1"/>
                </a:solidFill>
                <a:latin typeface="Times New Roman"/>
                <a:cs typeface="Times New Roman"/>
              </a:rPr>
              <a:t>of</a:t>
            </a:r>
            <a:r>
              <a:rPr sz="1500" i="1" spc="-38" dirty="0">
                <a:solidFill>
                  <a:schemeClr val="bg1"/>
                </a:solidFill>
                <a:latin typeface="Times New Roman"/>
                <a:cs typeface="Times New Roman"/>
              </a:rPr>
              <a:t> </a:t>
            </a:r>
            <a:r>
              <a:rPr sz="1500" i="1" dirty="0">
                <a:solidFill>
                  <a:schemeClr val="bg1"/>
                </a:solidFill>
                <a:latin typeface="Times New Roman"/>
                <a:cs typeface="Times New Roman"/>
              </a:rPr>
              <a:t>Labor</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and</a:t>
            </a:r>
            <a:r>
              <a:rPr sz="1500" i="1" spc="-23" dirty="0">
                <a:solidFill>
                  <a:schemeClr val="bg1"/>
                </a:solidFill>
                <a:latin typeface="Times New Roman"/>
                <a:cs typeface="Times New Roman"/>
              </a:rPr>
              <a:t> </a:t>
            </a:r>
            <a:r>
              <a:rPr sz="1500" i="1" spc="-15" dirty="0">
                <a:solidFill>
                  <a:schemeClr val="bg1"/>
                </a:solidFill>
                <a:latin typeface="Times New Roman"/>
                <a:cs typeface="Times New Roman"/>
              </a:rPr>
              <a:t>Statistics</a:t>
            </a:r>
            <a:endParaRPr sz="1500" dirty="0">
              <a:solidFill>
                <a:schemeClr val="bg1"/>
              </a:solidFill>
              <a:latin typeface="Times New Roman"/>
              <a:cs typeface="Times New Roman"/>
            </a:endParaRPr>
          </a:p>
        </p:txBody>
      </p:sp>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pic>
        <p:nvPicPr>
          <p:cNvPr id="5" name="object 5"/>
          <p:cNvPicPr/>
          <p:nvPr/>
        </p:nvPicPr>
        <p:blipFill>
          <a:blip r:embed="rId2" cstate="print"/>
          <a:stretch>
            <a:fillRect/>
          </a:stretch>
        </p:blipFill>
        <p:spPr>
          <a:xfrm>
            <a:off x="15636239" y="640079"/>
            <a:ext cx="2194560" cy="1273301"/>
          </a:xfrm>
          <a:prstGeom prst="rect">
            <a:avLst/>
          </a:prstGeom>
        </p:spPr>
      </p:pic>
      <p:sp>
        <p:nvSpPr>
          <p:cNvPr id="6" name="object 6"/>
          <p:cNvSpPr txBox="1">
            <a:spLocks noGrp="1"/>
          </p:cNvSpPr>
          <p:nvPr>
            <p:ph type="title" idx="4294967295"/>
          </p:nvPr>
        </p:nvSpPr>
        <p:spPr>
          <a:xfrm>
            <a:off x="431500" y="778067"/>
            <a:ext cx="14330363" cy="3067186"/>
          </a:xfrm>
          <a:prstGeom prst="rect">
            <a:avLst/>
          </a:prstGeom>
        </p:spPr>
        <p:txBody>
          <a:bodyPr vert="horz" wrap="square" lIns="0" tIns="20003" rIns="0" bIns="0" rtlCol="0" anchor="ctr">
            <a:spAutoFit/>
          </a:bodyPr>
          <a:lstStyle/>
          <a:p>
            <a:pPr marL="19050" marR="7620" algn="l">
              <a:lnSpc>
                <a:spcPct val="100400"/>
              </a:lnSpc>
              <a:spcBef>
                <a:spcPts val="158"/>
              </a:spcBef>
            </a:pPr>
            <a:r>
              <a:rPr dirty="0">
                <a:solidFill>
                  <a:schemeClr val="bg1"/>
                </a:solidFill>
              </a:rPr>
              <a:t>Advanced</a:t>
            </a:r>
            <a:r>
              <a:rPr spc="-53" dirty="0">
                <a:solidFill>
                  <a:schemeClr val="bg1"/>
                </a:solidFill>
              </a:rPr>
              <a:t> </a:t>
            </a:r>
            <a:r>
              <a:rPr dirty="0">
                <a:solidFill>
                  <a:schemeClr val="bg1"/>
                </a:solidFill>
              </a:rPr>
              <a:t>Practice</a:t>
            </a:r>
            <a:r>
              <a:rPr spc="-45" dirty="0">
                <a:solidFill>
                  <a:schemeClr val="bg1"/>
                </a:solidFill>
              </a:rPr>
              <a:t> </a:t>
            </a:r>
            <a:r>
              <a:rPr dirty="0">
                <a:solidFill>
                  <a:schemeClr val="bg1"/>
                </a:solidFill>
              </a:rPr>
              <a:t>Providers</a:t>
            </a:r>
            <a:r>
              <a:rPr spc="-45" dirty="0">
                <a:solidFill>
                  <a:schemeClr val="bg1"/>
                </a:solidFill>
              </a:rPr>
              <a:t> </a:t>
            </a:r>
            <a:r>
              <a:rPr spc="-38" dirty="0">
                <a:solidFill>
                  <a:schemeClr val="bg1"/>
                </a:solidFill>
              </a:rPr>
              <a:t>Can </a:t>
            </a:r>
            <a:r>
              <a:rPr dirty="0">
                <a:solidFill>
                  <a:schemeClr val="bg1"/>
                </a:solidFill>
              </a:rPr>
              <a:t>Minimize</a:t>
            </a:r>
            <a:r>
              <a:rPr spc="-15" dirty="0">
                <a:solidFill>
                  <a:schemeClr val="bg1"/>
                </a:solidFill>
              </a:rPr>
              <a:t> </a:t>
            </a:r>
            <a:r>
              <a:rPr dirty="0">
                <a:solidFill>
                  <a:schemeClr val="bg1"/>
                </a:solidFill>
              </a:rPr>
              <a:t>the</a:t>
            </a:r>
            <a:r>
              <a:rPr spc="-15" dirty="0">
                <a:solidFill>
                  <a:schemeClr val="bg1"/>
                </a:solidFill>
              </a:rPr>
              <a:t> </a:t>
            </a:r>
            <a:r>
              <a:rPr dirty="0">
                <a:solidFill>
                  <a:schemeClr val="bg1"/>
                </a:solidFill>
              </a:rPr>
              <a:t>Effects</a:t>
            </a:r>
            <a:r>
              <a:rPr spc="-15" dirty="0">
                <a:solidFill>
                  <a:schemeClr val="bg1"/>
                </a:solidFill>
              </a:rPr>
              <a:t> </a:t>
            </a:r>
            <a:r>
              <a:rPr dirty="0">
                <a:solidFill>
                  <a:schemeClr val="bg1"/>
                </a:solidFill>
              </a:rPr>
              <a:t>of</a:t>
            </a:r>
            <a:r>
              <a:rPr spc="-15" dirty="0">
                <a:solidFill>
                  <a:schemeClr val="bg1"/>
                </a:solidFill>
              </a:rPr>
              <a:t> </a:t>
            </a:r>
            <a:r>
              <a:rPr dirty="0">
                <a:solidFill>
                  <a:schemeClr val="bg1"/>
                </a:solidFill>
              </a:rPr>
              <a:t>the</a:t>
            </a:r>
            <a:r>
              <a:rPr spc="-15" dirty="0">
                <a:solidFill>
                  <a:schemeClr val="bg1"/>
                </a:solidFill>
              </a:rPr>
              <a:t> Physician Shortage</a:t>
            </a:r>
          </a:p>
        </p:txBody>
      </p:sp>
      <p:grpSp>
        <p:nvGrpSpPr>
          <p:cNvPr id="7" name="object 7"/>
          <p:cNvGrpSpPr/>
          <p:nvPr/>
        </p:nvGrpSpPr>
        <p:grpSpPr>
          <a:xfrm>
            <a:off x="7383494" y="4247389"/>
            <a:ext cx="5482590" cy="4645343"/>
            <a:chOff x="4922329" y="2831592"/>
            <a:chExt cx="3655060" cy="3096895"/>
          </a:xfrm>
        </p:grpSpPr>
        <p:sp>
          <p:nvSpPr>
            <p:cNvPr id="8" name="object 8"/>
            <p:cNvSpPr/>
            <p:nvPr/>
          </p:nvSpPr>
          <p:spPr>
            <a:xfrm>
              <a:off x="4927092" y="3331463"/>
              <a:ext cx="3649979" cy="2097405"/>
            </a:xfrm>
            <a:custGeom>
              <a:avLst/>
              <a:gdLst/>
              <a:ahLst/>
              <a:cxnLst/>
              <a:rect l="l" t="t" r="r" b="b"/>
              <a:pathLst>
                <a:path w="3649979" h="2097404">
                  <a:moveTo>
                    <a:pt x="2555748" y="1548384"/>
                  </a:moveTo>
                  <a:lnTo>
                    <a:pt x="0" y="1548384"/>
                  </a:lnTo>
                  <a:lnTo>
                    <a:pt x="0" y="2097024"/>
                  </a:lnTo>
                  <a:lnTo>
                    <a:pt x="2555748" y="2097024"/>
                  </a:lnTo>
                  <a:lnTo>
                    <a:pt x="2555748" y="1548384"/>
                  </a:lnTo>
                  <a:close/>
                </a:path>
                <a:path w="3649979" h="2097404">
                  <a:moveTo>
                    <a:pt x="3649980" y="0"/>
                  </a:moveTo>
                  <a:lnTo>
                    <a:pt x="0" y="0"/>
                  </a:lnTo>
                  <a:lnTo>
                    <a:pt x="0" y="548640"/>
                  </a:lnTo>
                  <a:lnTo>
                    <a:pt x="3649980" y="548640"/>
                  </a:lnTo>
                  <a:lnTo>
                    <a:pt x="3649980" y="0"/>
                  </a:lnTo>
                  <a:close/>
                </a:path>
              </a:pathLst>
            </a:custGeom>
            <a:solidFill>
              <a:srgbClr val="A4A4A4"/>
            </a:solidFill>
          </p:spPr>
          <p:txBody>
            <a:bodyPr wrap="square" lIns="0" tIns="0" rIns="0" bIns="0" rtlCol="0"/>
            <a:lstStyle/>
            <a:p>
              <a:endParaRPr sz="2700">
                <a:solidFill>
                  <a:schemeClr val="bg1"/>
                </a:solidFill>
              </a:endParaRPr>
            </a:p>
          </p:txBody>
        </p:sp>
        <p:sp>
          <p:nvSpPr>
            <p:cNvPr id="9" name="object 9"/>
            <p:cNvSpPr/>
            <p:nvPr/>
          </p:nvSpPr>
          <p:spPr>
            <a:xfrm>
              <a:off x="4927091" y="2831592"/>
              <a:ext cx="0" cy="3096895"/>
            </a:xfrm>
            <a:custGeom>
              <a:avLst/>
              <a:gdLst/>
              <a:ahLst/>
              <a:cxnLst/>
              <a:rect l="l" t="t" r="r" b="b"/>
              <a:pathLst>
                <a:path h="3096895">
                  <a:moveTo>
                    <a:pt x="0" y="3096768"/>
                  </a:moveTo>
                  <a:lnTo>
                    <a:pt x="0"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10" name="object 10"/>
          <p:cNvSpPr txBox="1"/>
          <p:nvPr/>
        </p:nvSpPr>
        <p:spPr>
          <a:xfrm>
            <a:off x="11321414" y="7520179"/>
            <a:ext cx="647700" cy="387607"/>
          </a:xfrm>
          <a:prstGeom prst="rect">
            <a:avLst/>
          </a:prstGeom>
        </p:spPr>
        <p:txBody>
          <a:bodyPr vert="horz" wrap="square" lIns="0" tIns="18098" rIns="0" bIns="0" rtlCol="0">
            <a:spAutoFit/>
          </a:bodyPr>
          <a:lstStyle/>
          <a:p>
            <a:pPr marL="19050">
              <a:spcBef>
                <a:spcPts val="143"/>
              </a:spcBef>
            </a:pPr>
            <a:r>
              <a:rPr sz="2400" spc="-38" dirty="0">
                <a:solidFill>
                  <a:schemeClr val="bg1"/>
                </a:solidFill>
                <a:latin typeface="Arial"/>
                <a:cs typeface="Arial"/>
              </a:rPr>
              <a:t>27%</a:t>
            </a:r>
            <a:endParaRPr sz="2400">
              <a:solidFill>
                <a:schemeClr val="bg1"/>
              </a:solidFill>
              <a:latin typeface="Arial"/>
              <a:cs typeface="Arial"/>
            </a:endParaRPr>
          </a:p>
        </p:txBody>
      </p:sp>
      <p:sp>
        <p:nvSpPr>
          <p:cNvPr id="11" name="object 11"/>
          <p:cNvSpPr txBox="1"/>
          <p:nvPr/>
        </p:nvSpPr>
        <p:spPr>
          <a:xfrm>
            <a:off x="12964476" y="5196650"/>
            <a:ext cx="647700" cy="387607"/>
          </a:xfrm>
          <a:prstGeom prst="rect">
            <a:avLst/>
          </a:prstGeom>
        </p:spPr>
        <p:txBody>
          <a:bodyPr vert="horz" wrap="square" lIns="0" tIns="18098" rIns="0" bIns="0" rtlCol="0">
            <a:spAutoFit/>
          </a:bodyPr>
          <a:lstStyle/>
          <a:p>
            <a:pPr marL="19050">
              <a:spcBef>
                <a:spcPts val="143"/>
              </a:spcBef>
            </a:pPr>
            <a:r>
              <a:rPr sz="2400" spc="-38" dirty="0">
                <a:solidFill>
                  <a:schemeClr val="bg1"/>
                </a:solidFill>
                <a:latin typeface="Arial"/>
                <a:cs typeface="Arial"/>
              </a:rPr>
              <a:t>38%</a:t>
            </a:r>
            <a:endParaRPr sz="2400">
              <a:solidFill>
                <a:schemeClr val="bg1"/>
              </a:solidFill>
              <a:latin typeface="Arial"/>
              <a:cs typeface="Arial"/>
            </a:endParaRPr>
          </a:p>
        </p:txBody>
      </p:sp>
      <p:sp>
        <p:nvSpPr>
          <p:cNvPr id="12" name="object 12"/>
          <p:cNvSpPr txBox="1"/>
          <p:nvPr/>
        </p:nvSpPr>
        <p:spPr>
          <a:xfrm>
            <a:off x="4059174" y="7506842"/>
            <a:ext cx="3088005" cy="387607"/>
          </a:xfrm>
          <a:prstGeom prst="rect">
            <a:avLst/>
          </a:prstGeom>
        </p:spPr>
        <p:txBody>
          <a:bodyPr vert="horz" wrap="square" lIns="0" tIns="18098" rIns="0" bIns="0" rtlCol="0">
            <a:spAutoFit/>
          </a:bodyPr>
          <a:lstStyle/>
          <a:p>
            <a:pPr marL="19050">
              <a:spcBef>
                <a:spcPts val="143"/>
              </a:spcBef>
            </a:pPr>
            <a:r>
              <a:rPr sz="2400" b="1" dirty="0">
                <a:solidFill>
                  <a:schemeClr val="bg1"/>
                </a:solidFill>
                <a:latin typeface="Arial"/>
                <a:cs typeface="Arial"/>
              </a:rPr>
              <a:t>Physician</a:t>
            </a:r>
            <a:r>
              <a:rPr sz="2400" b="1" spc="-68" dirty="0">
                <a:solidFill>
                  <a:schemeClr val="bg1"/>
                </a:solidFill>
                <a:latin typeface="Arial"/>
                <a:cs typeface="Arial"/>
              </a:rPr>
              <a:t> </a:t>
            </a:r>
            <a:r>
              <a:rPr sz="2400" b="1" spc="-15" dirty="0">
                <a:solidFill>
                  <a:schemeClr val="bg1"/>
                </a:solidFill>
                <a:latin typeface="Arial"/>
                <a:cs typeface="Arial"/>
              </a:rPr>
              <a:t>Assistants</a:t>
            </a:r>
            <a:endParaRPr sz="2400">
              <a:solidFill>
                <a:schemeClr val="bg1"/>
              </a:solidFill>
              <a:latin typeface="Arial"/>
              <a:cs typeface="Arial"/>
            </a:endParaRPr>
          </a:p>
        </p:txBody>
      </p:sp>
      <p:sp>
        <p:nvSpPr>
          <p:cNvPr id="13" name="object 13"/>
          <p:cNvSpPr txBox="1"/>
          <p:nvPr/>
        </p:nvSpPr>
        <p:spPr>
          <a:xfrm>
            <a:off x="4296917" y="5183506"/>
            <a:ext cx="2848928" cy="387607"/>
          </a:xfrm>
          <a:prstGeom prst="rect">
            <a:avLst/>
          </a:prstGeom>
        </p:spPr>
        <p:txBody>
          <a:bodyPr vert="horz" wrap="square" lIns="0" tIns="18098" rIns="0" bIns="0" rtlCol="0">
            <a:spAutoFit/>
          </a:bodyPr>
          <a:lstStyle/>
          <a:p>
            <a:pPr marL="19050">
              <a:spcBef>
                <a:spcPts val="143"/>
              </a:spcBef>
            </a:pPr>
            <a:r>
              <a:rPr sz="2400" b="1" dirty="0">
                <a:solidFill>
                  <a:schemeClr val="bg1"/>
                </a:solidFill>
                <a:latin typeface="Arial"/>
                <a:cs typeface="Arial"/>
              </a:rPr>
              <a:t>Nurse</a:t>
            </a:r>
            <a:r>
              <a:rPr sz="2400" b="1" spc="-53" dirty="0">
                <a:solidFill>
                  <a:schemeClr val="bg1"/>
                </a:solidFill>
                <a:latin typeface="Arial"/>
                <a:cs typeface="Arial"/>
              </a:rPr>
              <a:t> </a:t>
            </a:r>
            <a:r>
              <a:rPr sz="2400" b="1" spc="-15" dirty="0">
                <a:solidFill>
                  <a:schemeClr val="bg1"/>
                </a:solidFill>
                <a:latin typeface="Arial"/>
                <a:cs typeface="Arial"/>
              </a:rPr>
              <a:t>Practitioners</a:t>
            </a:r>
            <a:endParaRPr sz="2400">
              <a:solidFill>
                <a:schemeClr val="bg1"/>
              </a:solidFill>
              <a:latin typeface="Arial"/>
              <a:cs typeface="Arial"/>
            </a:endParaRPr>
          </a:p>
        </p:txBody>
      </p:sp>
      <p:sp>
        <p:nvSpPr>
          <p:cNvPr id="14" name="object 2">
            <a:extLst>
              <a:ext uri="{FF2B5EF4-FFF2-40B4-BE49-F238E27FC236}">
                <a16:creationId xmlns:a16="http://schemas.microsoft.com/office/drawing/2014/main" id="{0C7CDE78-6B98-5F07-4EAE-01E510DF11CF}"/>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15" name="object 4">
            <a:extLst>
              <a:ext uri="{FF2B5EF4-FFF2-40B4-BE49-F238E27FC236}">
                <a16:creationId xmlns:a16="http://schemas.microsoft.com/office/drawing/2014/main" id="{813AED01-F416-FC22-0540-3949620D6174}"/>
              </a:ext>
            </a:extLst>
          </p:cNvPr>
          <p:cNvPicPr/>
          <p:nvPr/>
        </p:nvPicPr>
        <p:blipFill>
          <a:blip r:embed="rId3" cstate="print"/>
          <a:stretch>
            <a:fillRect/>
          </a:stretch>
        </p:blipFill>
        <p:spPr>
          <a:xfrm>
            <a:off x="914400" y="9721182"/>
            <a:ext cx="3479292" cy="178308"/>
          </a:xfrm>
          <a:prstGeom prst="rect">
            <a:avLst/>
          </a:prstGeom>
        </p:spPr>
      </p:pic>
      <p:sp>
        <p:nvSpPr>
          <p:cNvPr id="16" name="object 6">
            <a:extLst>
              <a:ext uri="{FF2B5EF4-FFF2-40B4-BE49-F238E27FC236}">
                <a16:creationId xmlns:a16="http://schemas.microsoft.com/office/drawing/2014/main" id="{099C47F6-EB56-8DF8-8820-84EB28264C38}"/>
              </a:ext>
            </a:extLst>
          </p:cNvPr>
          <p:cNvSpPr txBox="1">
            <a:spLocks/>
          </p:cNvSpPr>
          <p:nvPr/>
        </p:nvSpPr>
        <p:spPr>
          <a:xfrm>
            <a:off x="1305876" y="3923032"/>
            <a:ext cx="14330363" cy="389530"/>
          </a:xfrm>
          <a:prstGeom prst="rect">
            <a:avLst/>
          </a:prstGeom>
        </p:spPr>
        <p:txBody>
          <a:bodyPr vert="horz" wrap="square" lIns="0" tIns="20003" rIns="0" bIns="0" rtlCol="0" anchor="ctr">
            <a:spAutoFit/>
          </a:bodyPr>
          <a:lstStyle>
            <a:lvl1pPr algn="ctr" defTabSz="1371600" rtl="0" eaLnBrk="1" latinLnBrk="0" hangingPunct="1">
              <a:lnSpc>
                <a:spcPct val="90000"/>
              </a:lnSpc>
              <a:spcBef>
                <a:spcPct val="0"/>
              </a:spcBef>
              <a:buNone/>
              <a:defRPr sz="6600" b="0" i="0" kern="1200" cap="none" spc="0">
                <a:ln>
                  <a:noFill/>
                </a:ln>
                <a:solidFill>
                  <a:schemeClr val="tx1"/>
                </a:solidFill>
                <a:effectLst/>
                <a:latin typeface="Avenir Medium" panose="020B0603020203020204" pitchFamily="34" charset="-78"/>
                <a:ea typeface="+mj-ea"/>
                <a:cs typeface="Avenir Medium" panose="020B0603020203020204" pitchFamily="34" charset="-78"/>
              </a:defRPr>
            </a:lvl1pPr>
          </a:lstStyle>
          <a:p>
            <a:pPr marL="3657600" algn="l">
              <a:lnSpc>
                <a:spcPct val="100000"/>
              </a:lnSpc>
              <a:spcBef>
                <a:spcPts val="953"/>
              </a:spcBef>
            </a:pPr>
            <a:r>
              <a:rPr lang="en-US" sz="2400" i="1" spc="-135" dirty="0">
                <a:solidFill>
                  <a:schemeClr val="bg1"/>
                </a:solidFill>
                <a:latin typeface="Arial"/>
                <a:cs typeface="Arial"/>
              </a:rPr>
              <a:t>Percent</a:t>
            </a:r>
            <a:r>
              <a:rPr lang="en-US" sz="2400" i="1" spc="-75" dirty="0">
                <a:solidFill>
                  <a:schemeClr val="bg1"/>
                </a:solidFill>
                <a:latin typeface="Arial"/>
                <a:cs typeface="Arial"/>
              </a:rPr>
              <a:t> </a:t>
            </a:r>
            <a:r>
              <a:rPr lang="en-US" sz="2400" i="1" spc="-158" dirty="0">
                <a:solidFill>
                  <a:schemeClr val="bg1"/>
                </a:solidFill>
                <a:latin typeface="Arial"/>
                <a:cs typeface="Arial"/>
              </a:rPr>
              <a:t>change</a:t>
            </a:r>
            <a:r>
              <a:rPr lang="en-US" sz="2400" i="1" spc="-8" dirty="0">
                <a:solidFill>
                  <a:schemeClr val="bg1"/>
                </a:solidFill>
                <a:latin typeface="Arial"/>
                <a:cs typeface="Arial"/>
              </a:rPr>
              <a:t> </a:t>
            </a:r>
            <a:r>
              <a:rPr lang="en-US" sz="2400" i="1" spc="-53" dirty="0">
                <a:solidFill>
                  <a:schemeClr val="bg1"/>
                </a:solidFill>
                <a:latin typeface="Arial"/>
                <a:cs typeface="Arial"/>
              </a:rPr>
              <a:t>in</a:t>
            </a:r>
            <a:r>
              <a:rPr lang="en-US" sz="2400" i="1" spc="-83" dirty="0">
                <a:solidFill>
                  <a:schemeClr val="bg1"/>
                </a:solidFill>
                <a:latin typeface="Arial"/>
                <a:cs typeface="Arial"/>
              </a:rPr>
              <a:t> </a:t>
            </a:r>
            <a:r>
              <a:rPr lang="en-US" sz="2400" i="1" spc="-105" dirty="0">
                <a:solidFill>
                  <a:schemeClr val="bg1"/>
                </a:solidFill>
                <a:latin typeface="Arial"/>
                <a:cs typeface="Arial"/>
              </a:rPr>
              <a:t>employment,</a:t>
            </a:r>
            <a:r>
              <a:rPr lang="en-US" sz="2400" i="1" spc="-53" dirty="0">
                <a:solidFill>
                  <a:schemeClr val="bg1"/>
                </a:solidFill>
                <a:latin typeface="Arial"/>
                <a:cs typeface="Arial"/>
              </a:rPr>
              <a:t> </a:t>
            </a:r>
            <a:r>
              <a:rPr lang="en-US" sz="2400" i="1" spc="-90" dirty="0">
                <a:solidFill>
                  <a:schemeClr val="bg1"/>
                </a:solidFill>
                <a:latin typeface="Arial"/>
                <a:cs typeface="Arial"/>
              </a:rPr>
              <a:t>projected</a:t>
            </a:r>
            <a:r>
              <a:rPr lang="en-US" sz="2400" i="1" spc="-45" dirty="0">
                <a:solidFill>
                  <a:schemeClr val="bg1"/>
                </a:solidFill>
                <a:latin typeface="Arial"/>
                <a:cs typeface="Arial"/>
              </a:rPr>
              <a:t> </a:t>
            </a:r>
            <a:r>
              <a:rPr lang="en-US" sz="2400" i="1" spc="-127" dirty="0">
                <a:solidFill>
                  <a:schemeClr val="bg1"/>
                </a:solidFill>
                <a:latin typeface="Arial"/>
                <a:cs typeface="Arial"/>
              </a:rPr>
              <a:t>2022-</a:t>
            </a:r>
            <a:r>
              <a:rPr lang="en-US" sz="2400" i="1" spc="-38" dirty="0">
                <a:solidFill>
                  <a:schemeClr val="bg1"/>
                </a:solidFill>
                <a:latin typeface="Arial"/>
                <a:cs typeface="Arial"/>
              </a:rPr>
              <a:t>32</a:t>
            </a:r>
            <a:endParaRPr lang="en-US" sz="2400" dirty="0">
              <a:solidFill>
                <a:schemeClr val="bg1"/>
              </a:solidFill>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22676" y="9021803"/>
            <a:ext cx="8165783" cy="352982"/>
          </a:xfrm>
          <a:prstGeom prst="rect">
            <a:avLst/>
          </a:prstGeom>
        </p:spPr>
        <p:txBody>
          <a:bodyPr vert="horz" wrap="square" lIns="0" tIns="120968" rIns="0" bIns="0" rtlCol="0">
            <a:spAutoFit/>
          </a:bodyPr>
          <a:lstStyle/>
          <a:p>
            <a:pPr marL="4796790">
              <a:spcBef>
                <a:spcPts val="495"/>
              </a:spcBef>
            </a:pPr>
            <a:r>
              <a:rPr sz="1500" i="1" dirty="0">
                <a:solidFill>
                  <a:schemeClr val="bg1"/>
                </a:solidFill>
                <a:latin typeface="Times New Roman"/>
                <a:cs typeface="Times New Roman"/>
              </a:rPr>
              <a:t>Source:</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eMarketer and</a:t>
            </a:r>
            <a:r>
              <a:rPr sz="1500" i="1" spc="-45" dirty="0">
                <a:solidFill>
                  <a:schemeClr val="bg1"/>
                </a:solidFill>
                <a:latin typeface="Times New Roman"/>
                <a:cs typeface="Times New Roman"/>
              </a:rPr>
              <a:t> </a:t>
            </a:r>
            <a:r>
              <a:rPr sz="1500" i="1" dirty="0">
                <a:solidFill>
                  <a:schemeClr val="bg1"/>
                </a:solidFill>
                <a:latin typeface="Times New Roman"/>
                <a:cs typeface="Times New Roman"/>
              </a:rPr>
              <a:t>Insider</a:t>
            </a:r>
            <a:r>
              <a:rPr sz="1500" i="1" spc="-45" dirty="0">
                <a:solidFill>
                  <a:schemeClr val="bg1"/>
                </a:solidFill>
                <a:latin typeface="Times New Roman"/>
                <a:cs typeface="Times New Roman"/>
              </a:rPr>
              <a:t> </a:t>
            </a:r>
            <a:r>
              <a:rPr sz="1500" i="1" spc="-15" dirty="0">
                <a:solidFill>
                  <a:schemeClr val="bg1"/>
                </a:solidFill>
                <a:latin typeface="Times New Roman"/>
                <a:cs typeface="Times New Roman"/>
              </a:rPr>
              <a:t>Intelligence</a:t>
            </a:r>
            <a:endParaRPr sz="1500" dirty="0">
              <a:solidFill>
                <a:schemeClr val="bg1"/>
              </a:solidFill>
              <a:latin typeface="Times New Roman"/>
              <a:cs typeface="Times New Roman"/>
            </a:endParaRPr>
          </a:p>
        </p:txBody>
      </p:sp>
      <p:sp>
        <p:nvSpPr>
          <p:cNvPr id="3" name="object 3"/>
          <p:cNvSpPr/>
          <p:nvPr/>
        </p:nvSpPr>
        <p:spPr>
          <a:xfrm>
            <a:off x="0" y="0"/>
            <a:ext cx="18288000" cy="342900"/>
          </a:xfrm>
          <a:custGeom>
            <a:avLst/>
            <a:gdLst/>
            <a:ahLst/>
            <a:cxnLst/>
            <a:rect l="l" t="t" r="r" b="b"/>
            <a:pathLst>
              <a:path w="12192000" h="228600">
                <a:moveTo>
                  <a:pt x="0" y="228600"/>
                </a:moveTo>
                <a:lnTo>
                  <a:pt x="12192000" y="228600"/>
                </a:lnTo>
                <a:lnTo>
                  <a:pt x="12192000" y="0"/>
                </a:lnTo>
                <a:lnTo>
                  <a:pt x="0" y="0"/>
                </a:lnTo>
                <a:lnTo>
                  <a:pt x="0" y="228600"/>
                </a:lnTo>
                <a:close/>
              </a:path>
            </a:pathLst>
          </a:custGeom>
          <a:solidFill>
            <a:srgbClr val="44536A"/>
          </a:solidFill>
        </p:spPr>
        <p:txBody>
          <a:bodyPr wrap="square" lIns="0" tIns="0" rIns="0" bIns="0" rtlCol="0"/>
          <a:lstStyle/>
          <a:p>
            <a:endParaRPr sz="2700">
              <a:solidFill>
                <a:schemeClr val="bg1"/>
              </a:solidFill>
            </a:endParaRPr>
          </a:p>
        </p:txBody>
      </p:sp>
      <p:pic>
        <p:nvPicPr>
          <p:cNvPr id="5" name="object 5"/>
          <p:cNvPicPr/>
          <p:nvPr/>
        </p:nvPicPr>
        <p:blipFill>
          <a:blip r:embed="rId2" cstate="print"/>
          <a:stretch>
            <a:fillRect/>
          </a:stretch>
        </p:blipFill>
        <p:spPr>
          <a:xfrm>
            <a:off x="15636239" y="640079"/>
            <a:ext cx="2194560" cy="1273301"/>
          </a:xfrm>
          <a:prstGeom prst="rect">
            <a:avLst/>
          </a:prstGeom>
        </p:spPr>
      </p:pic>
      <p:sp>
        <p:nvSpPr>
          <p:cNvPr id="6" name="object 6"/>
          <p:cNvSpPr txBox="1">
            <a:spLocks noGrp="1"/>
          </p:cNvSpPr>
          <p:nvPr>
            <p:ph type="title" idx="4294967295"/>
          </p:nvPr>
        </p:nvSpPr>
        <p:spPr>
          <a:xfrm>
            <a:off x="914400" y="839722"/>
            <a:ext cx="12887325" cy="2049600"/>
          </a:xfrm>
          <a:prstGeom prst="rect">
            <a:avLst/>
          </a:prstGeom>
        </p:spPr>
        <p:txBody>
          <a:bodyPr vert="horz" wrap="square" lIns="0" tIns="18098" rIns="0" bIns="0" rtlCol="0" anchor="ctr">
            <a:spAutoFit/>
          </a:bodyPr>
          <a:lstStyle/>
          <a:p>
            <a:pPr marL="19050" marR="7620" algn="l">
              <a:lnSpc>
                <a:spcPct val="100499"/>
              </a:lnSpc>
              <a:spcBef>
                <a:spcPts val="143"/>
              </a:spcBef>
            </a:pPr>
            <a:r>
              <a:rPr dirty="0">
                <a:solidFill>
                  <a:schemeClr val="bg1"/>
                </a:solidFill>
              </a:rPr>
              <a:t>Retail</a:t>
            </a:r>
            <a:r>
              <a:rPr spc="-23" dirty="0">
                <a:solidFill>
                  <a:schemeClr val="bg1"/>
                </a:solidFill>
              </a:rPr>
              <a:t> </a:t>
            </a:r>
            <a:r>
              <a:rPr dirty="0">
                <a:solidFill>
                  <a:schemeClr val="bg1"/>
                </a:solidFill>
              </a:rPr>
              <a:t>Clinics</a:t>
            </a:r>
            <a:r>
              <a:rPr spc="-15" dirty="0">
                <a:solidFill>
                  <a:schemeClr val="bg1"/>
                </a:solidFill>
              </a:rPr>
              <a:t> </a:t>
            </a:r>
            <a:r>
              <a:rPr dirty="0">
                <a:solidFill>
                  <a:schemeClr val="bg1"/>
                </a:solidFill>
              </a:rPr>
              <a:t>Are</a:t>
            </a:r>
            <a:r>
              <a:rPr spc="-15" dirty="0">
                <a:solidFill>
                  <a:schemeClr val="bg1"/>
                </a:solidFill>
              </a:rPr>
              <a:t> </a:t>
            </a:r>
            <a:r>
              <a:rPr dirty="0">
                <a:solidFill>
                  <a:schemeClr val="bg1"/>
                </a:solidFill>
              </a:rPr>
              <a:t>Providing</a:t>
            </a:r>
            <a:r>
              <a:rPr spc="8" dirty="0">
                <a:solidFill>
                  <a:schemeClr val="bg1"/>
                </a:solidFill>
              </a:rPr>
              <a:t> </a:t>
            </a:r>
            <a:r>
              <a:rPr spc="-30" dirty="0">
                <a:solidFill>
                  <a:schemeClr val="bg1"/>
                </a:solidFill>
              </a:rPr>
              <a:t>More Care</a:t>
            </a:r>
          </a:p>
        </p:txBody>
      </p:sp>
      <p:grpSp>
        <p:nvGrpSpPr>
          <p:cNvPr id="7" name="object 7"/>
          <p:cNvGrpSpPr/>
          <p:nvPr/>
        </p:nvGrpSpPr>
        <p:grpSpPr>
          <a:xfrm>
            <a:off x="4011644" y="4187951"/>
            <a:ext cx="9716453" cy="4088130"/>
            <a:chOff x="2674429" y="2791967"/>
            <a:chExt cx="6477635" cy="2725420"/>
          </a:xfrm>
        </p:grpSpPr>
        <p:sp>
          <p:nvSpPr>
            <p:cNvPr id="8" name="object 8"/>
            <p:cNvSpPr/>
            <p:nvPr/>
          </p:nvSpPr>
          <p:spPr>
            <a:xfrm>
              <a:off x="3122676" y="2791967"/>
              <a:ext cx="5581015" cy="2720975"/>
            </a:xfrm>
            <a:custGeom>
              <a:avLst/>
              <a:gdLst/>
              <a:ahLst/>
              <a:cxnLst/>
              <a:rect l="l" t="t" r="r" b="b"/>
              <a:pathLst>
                <a:path w="5581015" h="2720975">
                  <a:moveTo>
                    <a:pt x="405384" y="746760"/>
                  </a:moveTo>
                  <a:lnTo>
                    <a:pt x="0" y="746760"/>
                  </a:lnTo>
                  <a:lnTo>
                    <a:pt x="0" y="2720340"/>
                  </a:lnTo>
                  <a:lnTo>
                    <a:pt x="405384" y="2720352"/>
                  </a:lnTo>
                  <a:lnTo>
                    <a:pt x="405384" y="746760"/>
                  </a:lnTo>
                  <a:close/>
                </a:path>
                <a:path w="5581015" h="2720975">
                  <a:moveTo>
                    <a:pt x="1699260" y="323088"/>
                  </a:moveTo>
                  <a:lnTo>
                    <a:pt x="1293876" y="323088"/>
                  </a:lnTo>
                  <a:lnTo>
                    <a:pt x="1293876" y="2720340"/>
                  </a:lnTo>
                  <a:lnTo>
                    <a:pt x="1699260" y="2720352"/>
                  </a:lnTo>
                  <a:lnTo>
                    <a:pt x="1699260" y="323088"/>
                  </a:lnTo>
                  <a:close/>
                </a:path>
                <a:path w="5581015" h="2720975">
                  <a:moveTo>
                    <a:pt x="2993136" y="207264"/>
                  </a:moveTo>
                  <a:lnTo>
                    <a:pt x="2587752" y="207264"/>
                  </a:lnTo>
                  <a:lnTo>
                    <a:pt x="2587752" y="2720340"/>
                  </a:lnTo>
                  <a:lnTo>
                    <a:pt x="2993136" y="2720352"/>
                  </a:lnTo>
                  <a:lnTo>
                    <a:pt x="2993136" y="207264"/>
                  </a:lnTo>
                  <a:close/>
                </a:path>
                <a:path w="5581015" h="2720975">
                  <a:moveTo>
                    <a:pt x="4287012" y="99060"/>
                  </a:moveTo>
                  <a:lnTo>
                    <a:pt x="3881628" y="99060"/>
                  </a:lnTo>
                  <a:lnTo>
                    <a:pt x="3881628" y="2720340"/>
                  </a:lnTo>
                  <a:lnTo>
                    <a:pt x="4287012" y="2720352"/>
                  </a:lnTo>
                  <a:lnTo>
                    <a:pt x="4287012" y="99060"/>
                  </a:lnTo>
                  <a:close/>
                </a:path>
                <a:path w="5581015" h="2720975">
                  <a:moveTo>
                    <a:pt x="5580888" y="0"/>
                  </a:moveTo>
                  <a:lnTo>
                    <a:pt x="5175504" y="0"/>
                  </a:lnTo>
                  <a:lnTo>
                    <a:pt x="5175504" y="2720340"/>
                  </a:lnTo>
                  <a:lnTo>
                    <a:pt x="5580888" y="2720352"/>
                  </a:lnTo>
                  <a:lnTo>
                    <a:pt x="5580888" y="0"/>
                  </a:lnTo>
                  <a:close/>
                </a:path>
              </a:pathLst>
            </a:custGeom>
            <a:solidFill>
              <a:srgbClr val="4471C4"/>
            </a:solidFill>
          </p:spPr>
          <p:txBody>
            <a:bodyPr wrap="square" lIns="0" tIns="0" rIns="0" bIns="0" rtlCol="0"/>
            <a:lstStyle/>
            <a:p>
              <a:endParaRPr sz="2700">
                <a:solidFill>
                  <a:schemeClr val="bg1"/>
                </a:solidFill>
              </a:endParaRPr>
            </a:p>
          </p:txBody>
        </p:sp>
        <p:sp>
          <p:nvSpPr>
            <p:cNvPr id="9" name="object 9"/>
            <p:cNvSpPr/>
            <p:nvPr/>
          </p:nvSpPr>
          <p:spPr>
            <a:xfrm>
              <a:off x="2679192" y="5512307"/>
              <a:ext cx="6468110" cy="0"/>
            </a:xfrm>
            <a:custGeom>
              <a:avLst/>
              <a:gdLst/>
              <a:ahLst/>
              <a:cxnLst/>
              <a:rect l="l" t="t" r="r" b="b"/>
              <a:pathLst>
                <a:path w="6468109">
                  <a:moveTo>
                    <a:pt x="0" y="0"/>
                  </a:moveTo>
                  <a:lnTo>
                    <a:pt x="6467856" y="0"/>
                  </a:lnTo>
                </a:path>
              </a:pathLst>
            </a:custGeom>
            <a:ln w="9525">
              <a:solidFill>
                <a:srgbClr val="D9D9D9"/>
              </a:solidFill>
            </a:ln>
          </p:spPr>
          <p:txBody>
            <a:bodyPr wrap="square" lIns="0" tIns="0" rIns="0" bIns="0" rtlCol="0"/>
            <a:lstStyle/>
            <a:p>
              <a:endParaRPr sz="2700">
                <a:solidFill>
                  <a:schemeClr val="bg1"/>
                </a:solidFill>
              </a:endParaRPr>
            </a:p>
          </p:txBody>
        </p:sp>
      </p:grpSp>
      <p:sp>
        <p:nvSpPr>
          <p:cNvPr id="10" name="object 10"/>
          <p:cNvSpPr txBox="1"/>
          <p:nvPr/>
        </p:nvSpPr>
        <p:spPr>
          <a:xfrm>
            <a:off x="4777358" y="4704207"/>
            <a:ext cx="703898" cy="343364"/>
          </a:xfrm>
          <a:prstGeom prst="rect">
            <a:avLst/>
          </a:prstGeom>
        </p:spPr>
        <p:txBody>
          <a:bodyPr vert="horz" wrap="square" lIns="0" tIns="20003" rIns="0" bIns="0" rtlCol="0">
            <a:spAutoFit/>
          </a:bodyPr>
          <a:lstStyle/>
          <a:p>
            <a:pPr marL="19050">
              <a:spcBef>
                <a:spcPts val="158"/>
              </a:spcBef>
            </a:pPr>
            <a:r>
              <a:rPr sz="2100" spc="-135" dirty="0">
                <a:solidFill>
                  <a:schemeClr val="bg1"/>
                </a:solidFill>
                <a:latin typeface="Arial"/>
                <a:cs typeface="Arial"/>
              </a:rPr>
              <a:t>23.8%</a:t>
            </a:r>
            <a:endParaRPr sz="2100">
              <a:solidFill>
                <a:schemeClr val="bg1"/>
              </a:solidFill>
              <a:latin typeface="Arial"/>
              <a:cs typeface="Arial"/>
            </a:endParaRPr>
          </a:p>
        </p:txBody>
      </p:sp>
      <p:sp>
        <p:nvSpPr>
          <p:cNvPr id="11" name="object 11"/>
          <p:cNvSpPr txBox="1"/>
          <p:nvPr/>
        </p:nvSpPr>
        <p:spPr>
          <a:xfrm>
            <a:off x="6577964" y="4230243"/>
            <a:ext cx="703898" cy="343364"/>
          </a:xfrm>
          <a:prstGeom prst="rect">
            <a:avLst/>
          </a:prstGeom>
        </p:spPr>
        <p:txBody>
          <a:bodyPr vert="horz" wrap="square" lIns="0" tIns="20003" rIns="0" bIns="0" rtlCol="0">
            <a:spAutoFit/>
          </a:bodyPr>
          <a:lstStyle/>
          <a:p>
            <a:pPr marL="19050">
              <a:spcBef>
                <a:spcPts val="158"/>
              </a:spcBef>
            </a:pPr>
            <a:r>
              <a:rPr sz="2100" spc="-135" dirty="0">
                <a:solidFill>
                  <a:schemeClr val="bg1"/>
                </a:solidFill>
                <a:latin typeface="Arial"/>
                <a:cs typeface="Arial"/>
              </a:rPr>
              <a:t>28.9%</a:t>
            </a:r>
            <a:endParaRPr sz="2100">
              <a:solidFill>
                <a:schemeClr val="bg1"/>
              </a:solidFill>
              <a:latin typeface="Arial"/>
              <a:cs typeface="Arial"/>
            </a:endParaRPr>
          </a:p>
        </p:txBody>
      </p:sp>
      <p:sp>
        <p:nvSpPr>
          <p:cNvPr id="12" name="object 12"/>
          <p:cNvSpPr txBox="1"/>
          <p:nvPr/>
        </p:nvSpPr>
        <p:spPr>
          <a:xfrm>
            <a:off x="8518778" y="4055936"/>
            <a:ext cx="703898" cy="343364"/>
          </a:xfrm>
          <a:prstGeom prst="rect">
            <a:avLst/>
          </a:prstGeom>
        </p:spPr>
        <p:txBody>
          <a:bodyPr vert="horz" wrap="square" lIns="0" tIns="20003" rIns="0" bIns="0" rtlCol="0">
            <a:spAutoFit/>
          </a:bodyPr>
          <a:lstStyle/>
          <a:p>
            <a:pPr marL="19050">
              <a:spcBef>
                <a:spcPts val="158"/>
              </a:spcBef>
            </a:pPr>
            <a:r>
              <a:rPr sz="2100" spc="-135" dirty="0">
                <a:solidFill>
                  <a:schemeClr val="bg1"/>
                </a:solidFill>
                <a:latin typeface="Arial"/>
                <a:cs typeface="Arial"/>
              </a:rPr>
              <a:t>30.3%</a:t>
            </a:r>
            <a:endParaRPr sz="2100">
              <a:solidFill>
                <a:schemeClr val="bg1"/>
              </a:solidFill>
              <a:latin typeface="Arial"/>
              <a:cs typeface="Arial"/>
            </a:endParaRPr>
          </a:p>
        </p:txBody>
      </p:sp>
      <p:sp>
        <p:nvSpPr>
          <p:cNvPr id="13" name="object 13"/>
          <p:cNvSpPr txBox="1"/>
          <p:nvPr/>
        </p:nvSpPr>
        <p:spPr>
          <a:xfrm>
            <a:off x="10459022" y="3894200"/>
            <a:ext cx="703898" cy="343364"/>
          </a:xfrm>
          <a:prstGeom prst="rect">
            <a:avLst/>
          </a:prstGeom>
        </p:spPr>
        <p:txBody>
          <a:bodyPr vert="horz" wrap="square" lIns="0" tIns="20003" rIns="0" bIns="0" rtlCol="0">
            <a:spAutoFit/>
          </a:bodyPr>
          <a:lstStyle/>
          <a:p>
            <a:pPr marL="19050">
              <a:spcBef>
                <a:spcPts val="158"/>
              </a:spcBef>
            </a:pPr>
            <a:r>
              <a:rPr sz="2100" spc="-135" dirty="0">
                <a:solidFill>
                  <a:schemeClr val="bg1"/>
                </a:solidFill>
                <a:latin typeface="Arial"/>
                <a:cs typeface="Arial"/>
              </a:rPr>
              <a:t>31.6%</a:t>
            </a:r>
            <a:endParaRPr sz="2100">
              <a:solidFill>
                <a:schemeClr val="bg1"/>
              </a:solidFill>
              <a:latin typeface="Arial"/>
              <a:cs typeface="Arial"/>
            </a:endParaRPr>
          </a:p>
        </p:txBody>
      </p:sp>
      <p:sp>
        <p:nvSpPr>
          <p:cNvPr id="14" name="object 14"/>
          <p:cNvSpPr txBox="1"/>
          <p:nvPr/>
        </p:nvSpPr>
        <p:spPr>
          <a:xfrm>
            <a:off x="12399835" y="3744657"/>
            <a:ext cx="703898" cy="343364"/>
          </a:xfrm>
          <a:prstGeom prst="rect">
            <a:avLst/>
          </a:prstGeom>
        </p:spPr>
        <p:txBody>
          <a:bodyPr vert="horz" wrap="square" lIns="0" tIns="20003" rIns="0" bIns="0" rtlCol="0">
            <a:spAutoFit/>
          </a:bodyPr>
          <a:lstStyle/>
          <a:p>
            <a:pPr marL="19050">
              <a:spcBef>
                <a:spcPts val="158"/>
              </a:spcBef>
            </a:pPr>
            <a:r>
              <a:rPr sz="2100" spc="-135" dirty="0">
                <a:solidFill>
                  <a:schemeClr val="bg1"/>
                </a:solidFill>
                <a:latin typeface="Arial"/>
                <a:cs typeface="Arial"/>
              </a:rPr>
              <a:t>32.8%</a:t>
            </a:r>
            <a:endParaRPr sz="2100">
              <a:solidFill>
                <a:schemeClr val="bg1"/>
              </a:solidFill>
              <a:latin typeface="Arial"/>
              <a:cs typeface="Arial"/>
            </a:endParaRPr>
          </a:p>
        </p:txBody>
      </p:sp>
      <p:sp>
        <p:nvSpPr>
          <p:cNvPr id="15" name="object 15"/>
          <p:cNvSpPr/>
          <p:nvPr/>
        </p:nvSpPr>
        <p:spPr>
          <a:xfrm>
            <a:off x="4989194" y="4086226"/>
            <a:ext cx="7760970" cy="1031558"/>
          </a:xfrm>
          <a:custGeom>
            <a:avLst/>
            <a:gdLst/>
            <a:ahLst/>
            <a:cxnLst/>
            <a:rect l="l" t="t" r="r" b="b"/>
            <a:pathLst>
              <a:path w="5173980" h="687704">
                <a:moveTo>
                  <a:pt x="0" y="687324"/>
                </a:moveTo>
                <a:lnTo>
                  <a:pt x="5173980" y="0"/>
                </a:lnTo>
              </a:path>
            </a:pathLst>
          </a:custGeom>
          <a:ln w="19050">
            <a:solidFill>
              <a:srgbClr val="4471C4"/>
            </a:solidFill>
            <a:prstDash val="dot"/>
          </a:ln>
        </p:spPr>
        <p:txBody>
          <a:bodyPr wrap="square" lIns="0" tIns="0" rIns="0" bIns="0" rtlCol="0"/>
          <a:lstStyle/>
          <a:p>
            <a:endParaRPr sz="2700">
              <a:solidFill>
                <a:schemeClr val="bg1"/>
              </a:solidFill>
            </a:endParaRPr>
          </a:p>
        </p:txBody>
      </p:sp>
      <p:sp>
        <p:nvSpPr>
          <p:cNvPr id="16" name="object 16"/>
          <p:cNvSpPr txBox="1"/>
          <p:nvPr/>
        </p:nvSpPr>
        <p:spPr>
          <a:xfrm>
            <a:off x="4699634" y="8407603"/>
            <a:ext cx="578168" cy="342401"/>
          </a:xfrm>
          <a:prstGeom prst="rect">
            <a:avLst/>
          </a:prstGeom>
        </p:spPr>
        <p:txBody>
          <a:bodyPr vert="horz" wrap="square" lIns="0" tIns="19050" rIns="0" bIns="0" rtlCol="0">
            <a:spAutoFit/>
          </a:bodyPr>
          <a:lstStyle/>
          <a:p>
            <a:pPr marL="19050">
              <a:spcBef>
                <a:spcPts val="150"/>
              </a:spcBef>
            </a:pPr>
            <a:r>
              <a:rPr sz="2100" spc="-90" dirty="0">
                <a:solidFill>
                  <a:schemeClr val="bg1"/>
                </a:solidFill>
                <a:latin typeface="Arial"/>
                <a:cs typeface="Arial"/>
              </a:rPr>
              <a:t>2020</a:t>
            </a:r>
            <a:endParaRPr sz="2100">
              <a:solidFill>
                <a:schemeClr val="bg1"/>
              </a:solidFill>
              <a:latin typeface="Arial"/>
              <a:cs typeface="Arial"/>
            </a:endParaRPr>
          </a:p>
        </p:txBody>
      </p:sp>
      <p:sp>
        <p:nvSpPr>
          <p:cNvPr id="17" name="object 17"/>
          <p:cNvSpPr txBox="1"/>
          <p:nvPr/>
        </p:nvSpPr>
        <p:spPr>
          <a:xfrm>
            <a:off x="6640448" y="8407603"/>
            <a:ext cx="578168" cy="342401"/>
          </a:xfrm>
          <a:prstGeom prst="rect">
            <a:avLst/>
          </a:prstGeom>
        </p:spPr>
        <p:txBody>
          <a:bodyPr vert="horz" wrap="square" lIns="0" tIns="19050" rIns="0" bIns="0" rtlCol="0">
            <a:spAutoFit/>
          </a:bodyPr>
          <a:lstStyle/>
          <a:p>
            <a:pPr marL="19050">
              <a:spcBef>
                <a:spcPts val="150"/>
              </a:spcBef>
            </a:pPr>
            <a:r>
              <a:rPr sz="2100" spc="-90" dirty="0">
                <a:solidFill>
                  <a:schemeClr val="bg1"/>
                </a:solidFill>
                <a:latin typeface="Arial"/>
                <a:cs typeface="Arial"/>
              </a:rPr>
              <a:t>2021</a:t>
            </a:r>
            <a:endParaRPr sz="2100">
              <a:solidFill>
                <a:schemeClr val="bg1"/>
              </a:solidFill>
              <a:latin typeface="Arial"/>
              <a:cs typeface="Arial"/>
            </a:endParaRPr>
          </a:p>
        </p:txBody>
      </p:sp>
      <p:sp>
        <p:nvSpPr>
          <p:cNvPr id="18" name="object 18"/>
          <p:cNvSpPr txBox="1"/>
          <p:nvPr/>
        </p:nvSpPr>
        <p:spPr>
          <a:xfrm>
            <a:off x="8581262" y="8407603"/>
            <a:ext cx="578168" cy="342401"/>
          </a:xfrm>
          <a:prstGeom prst="rect">
            <a:avLst/>
          </a:prstGeom>
        </p:spPr>
        <p:txBody>
          <a:bodyPr vert="horz" wrap="square" lIns="0" tIns="19050" rIns="0" bIns="0" rtlCol="0">
            <a:spAutoFit/>
          </a:bodyPr>
          <a:lstStyle/>
          <a:p>
            <a:pPr marL="19050">
              <a:spcBef>
                <a:spcPts val="150"/>
              </a:spcBef>
            </a:pPr>
            <a:r>
              <a:rPr sz="2100" spc="-90" dirty="0">
                <a:solidFill>
                  <a:schemeClr val="bg1"/>
                </a:solidFill>
                <a:latin typeface="Arial"/>
                <a:cs typeface="Arial"/>
              </a:rPr>
              <a:t>2022</a:t>
            </a:r>
            <a:endParaRPr sz="2100">
              <a:solidFill>
                <a:schemeClr val="bg1"/>
              </a:solidFill>
              <a:latin typeface="Arial"/>
              <a:cs typeface="Arial"/>
            </a:endParaRPr>
          </a:p>
        </p:txBody>
      </p:sp>
      <p:sp>
        <p:nvSpPr>
          <p:cNvPr id="19" name="object 19"/>
          <p:cNvSpPr txBox="1"/>
          <p:nvPr/>
        </p:nvSpPr>
        <p:spPr>
          <a:xfrm>
            <a:off x="10453115" y="8407603"/>
            <a:ext cx="718185" cy="342401"/>
          </a:xfrm>
          <a:prstGeom prst="rect">
            <a:avLst/>
          </a:prstGeom>
        </p:spPr>
        <p:txBody>
          <a:bodyPr vert="horz" wrap="square" lIns="0" tIns="19050" rIns="0" bIns="0" rtlCol="0">
            <a:spAutoFit/>
          </a:bodyPr>
          <a:lstStyle/>
          <a:p>
            <a:pPr marL="19050">
              <a:spcBef>
                <a:spcPts val="150"/>
              </a:spcBef>
            </a:pPr>
            <a:r>
              <a:rPr sz="2100" spc="-135" dirty="0">
                <a:solidFill>
                  <a:schemeClr val="bg1"/>
                </a:solidFill>
                <a:latin typeface="Arial"/>
                <a:cs typeface="Arial"/>
              </a:rPr>
              <a:t>2023P</a:t>
            </a:r>
            <a:endParaRPr sz="2100">
              <a:solidFill>
                <a:schemeClr val="bg1"/>
              </a:solidFill>
              <a:latin typeface="Arial"/>
              <a:cs typeface="Arial"/>
            </a:endParaRPr>
          </a:p>
        </p:txBody>
      </p:sp>
      <p:sp>
        <p:nvSpPr>
          <p:cNvPr id="20" name="object 20"/>
          <p:cNvSpPr txBox="1"/>
          <p:nvPr/>
        </p:nvSpPr>
        <p:spPr>
          <a:xfrm>
            <a:off x="12393929" y="8407603"/>
            <a:ext cx="718185" cy="342401"/>
          </a:xfrm>
          <a:prstGeom prst="rect">
            <a:avLst/>
          </a:prstGeom>
        </p:spPr>
        <p:txBody>
          <a:bodyPr vert="horz" wrap="square" lIns="0" tIns="19050" rIns="0" bIns="0" rtlCol="0">
            <a:spAutoFit/>
          </a:bodyPr>
          <a:lstStyle/>
          <a:p>
            <a:pPr marL="19050">
              <a:spcBef>
                <a:spcPts val="150"/>
              </a:spcBef>
            </a:pPr>
            <a:r>
              <a:rPr sz="2100" spc="-135" dirty="0">
                <a:solidFill>
                  <a:schemeClr val="bg1"/>
                </a:solidFill>
                <a:latin typeface="Arial"/>
                <a:cs typeface="Arial"/>
              </a:rPr>
              <a:t>2024P</a:t>
            </a:r>
            <a:endParaRPr sz="2100">
              <a:solidFill>
                <a:schemeClr val="bg1"/>
              </a:solidFill>
              <a:latin typeface="Arial"/>
              <a:cs typeface="Arial"/>
            </a:endParaRPr>
          </a:p>
        </p:txBody>
      </p:sp>
      <p:sp>
        <p:nvSpPr>
          <p:cNvPr id="21" name="object 2">
            <a:extLst>
              <a:ext uri="{FF2B5EF4-FFF2-40B4-BE49-F238E27FC236}">
                <a16:creationId xmlns:a16="http://schemas.microsoft.com/office/drawing/2014/main" id="{2782A74A-AB10-6286-DDC1-C47E7D01FEA4}"/>
              </a:ext>
            </a:extLst>
          </p:cNvPr>
          <p:cNvSpPr txBox="1"/>
          <p:nvPr/>
        </p:nvSpPr>
        <p:spPr>
          <a:xfrm>
            <a:off x="9207817" y="9439749"/>
            <a:ext cx="8165783" cy="459741"/>
          </a:xfrm>
          <a:prstGeom prst="rect">
            <a:avLst/>
          </a:prstGeom>
        </p:spPr>
        <p:txBody>
          <a:bodyPr vert="horz" wrap="square" lIns="0" tIns="89535" rIns="0" bIns="0" rtlCol="0">
            <a:spAutoFit/>
          </a:bodyPr>
          <a:lstStyle/>
          <a:p>
            <a:pPr marL="19050">
              <a:spcBef>
                <a:spcPts val="705"/>
              </a:spcBef>
            </a:pPr>
            <a:r>
              <a:rPr sz="2400" b="1" spc="-270" dirty="0">
                <a:solidFill>
                  <a:srgbClr val="44536A"/>
                </a:solidFill>
                <a:latin typeface="Arial"/>
                <a:cs typeface="Arial"/>
              </a:rPr>
              <a:t>SIA</a:t>
            </a:r>
            <a:r>
              <a:rPr sz="2400" b="1" spc="-83" dirty="0">
                <a:solidFill>
                  <a:srgbClr val="44536A"/>
                </a:solidFill>
                <a:latin typeface="Arial"/>
                <a:cs typeface="Arial"/>
              </a:rPr>
              <a:t> </a:t>
            </a:r>
            <a:r>
              <a:rPr sz="2400" b="1" spc="458" dirty="0">
                <a:solidFill>
                  <a:srgbClr val="44536A"/>
                </a:solidFill>
                <a:latin typeface="Arial"/>
                <a:cs typeface="Arial"/>
              </a:rPr>
              <a:t>|</a:t>
            </a:r>
            <a:r>
              <a:rPr sz="2400" b="1" spc="-90" dirty="0">
                <a:solidFill>
                  <a:srgbClr val="44536A"/>
                </a:solidFill>
                <a:latin typeface="Arial"/>
                <a:cs typeface="Arial"/>
              </a:rPr>
              <a:t> </a:t>
            </a:r>
            <a:r>
              <a:rPr sz="2400" b="1" spc="-165" dirty="0">
                <a:solidFill>
                  <a:srgbClr val="44536A"/>
                </a:solidFill>
                <a:latin typeface="Arial"/>
                <a:cs typeface="Arial"/>
              </a:rPr>
              <a:t>Staffing</a:t>
            </a:r>
            <a:r>
              <a:rPr sz="2400" b="1" spc="-68" dirty="0">
                <a:solidFill>
                  <a:srgbClr val="44536A"/>
                </a:solidFill>
                <a:latin typeface="Arial"/>
                <a:cs typeface="Arial"/>
              </a:rPr>
              <a:t> </a:t>
            </a:r>
            <a:r>
              <a:rPr sz="2400" b="1" spc="-180" dirty="0">
                <a:solidFill>
                  <a:srgbClr val="44536A"/>
                </a:solidFill>
                <a:latin typeface="Arial"/>
                <a:cs typeface="Arial"/>
              </a:rPr>
              <a:t>Industry</a:t>
            </a:r>
            <a:r>
              <a:rPr sz="2400" b="1" spc="-15" dirty="0">
                <a:solidFill>
                  <a:srgbClr val="44536A"/>
                </a:solidFill>
                <a:latin typeface="Arial"/>
                <a:cs typeface="Arial"/>
              </a:rPr>
              <a:t> </a:t>
            </a:r>
            <a:r>
              <a:rPr sz="2400" b="1" spc="-210" dirty="0">
                <a:solidFill>
                  <a:srgbClr val="44536A"/>
                </a:solidFill>
                <a:latin typeface="Arial"/>
                <a:cs typeface="Arial"/>
              </a:rPr>
              <a:t>Analysts</a:t>
            </a:r>
            <a:r>
              <a:rPr sz="2400" b="1" spc="-60" dirty="0">
                <a:solidFill>
                  <a:srgbClr val="44536A"/>
                </a:solidFill>
                <a:latin typeface="Arial"/>
                <a:cs typeface="Arial"/>
              </a:rPr>
              <a:t> </a:t>
            </a:r>
            <a:r>
              <a:rPr sz="2400" b="1" spc="-171" dirty="0">
                <a:solidFill>
                  <a:srgbClr val="ED2D23"/>
                </a:solidFill>
                <a:latin typeface="Arial"/>
                <a:cs typeface="Arial"/>
              </a:rPr>
              <a:t>Corporate</a:t>
            </a:r>
            <a:r>
              <a:rPr sz="2400" b="1" spc="-53" dirty="0">
                <a:solidFill>
                  <a:srgbClr val="ED2D23"/>
                </a:solidFill>
                <a:latin typeface="Arial"/>
                <a:cs typeface="Arial"/>
              </a:rPr>
              <a:t> </a:t>
            </a:r>
            <a:r>
              <a:rPr sz="2400" b="1" spc="-158" dirty="0">
                <a:solidFill>
                  <a:srgbClr val="ED2D23"/>
                </a:solidFill>
                <a:latin typeface="Arial"/>
                <a:cs typeface="Arial"/>
              </a:rPr>
              <a:t>Membership</a:t>
            </a:r>
            <a:r>
              <a:rPr sz="2400" b="1" spc="-45" dirty="0">
                <a:solidFill>
                  <a:srgbClr val="ED2D23"/>
                </a:solidFill>
                <a:latin typeface="Arial"/>
                <a:cs typeface="Arial"/>
              </a:rPr>
              <a:t> </a:t>
            </a:r>
            <a:r>
              <a:rPr sz="2400" b="1" spc="-75" dirty="0">
                <a:solidFill>
                  <a:srgbClr val="44536A"/>
                </a:solidFill>
                <a:latin typeface="Arial"/>
                <a:cs typeface="Arial"/>
              </a:rPr>
              <a:t>Webinar</a:t>
            </a:r>
            <a:endParaRPr sz="2400" dirty="0">
              <a:latin typeface="Arial"/>
              <a:cs typeface="Arial"/>
            </a:endParaRPr>
          </a:p>
        </p:txBody>
      </p:sp>
      <p:pic>
        <p:nvPicPr>
          <p:cNvPr id="22" name="object 4">
            <a:extLst>
              <a:ext uri="{FF2B5EF4-FFF2-40B4-BE49-F238E27FC236}">
                <a16:creationId xmlns:a16="http://schemas.microsoft.com/office/drawing/2014/main" id="{87BA39ED-6E38-A936-CFC2-CEA7BB66702E}"/>
              </a:ext>
            </a:extLst>
          </p:cNvPr>
          <p:cNvPicPr/>
          <p:nvPr/>
        </p:nvPicPr>
        <p:blipFill>
          <a:blip r:embed="rId3" cstate="print"/>
          <a:stretch>
            <a:fillRect/>
          </a:stretch>
        </p:blipFill>
        <p:spPr>
          <a:xfrm>
            <a:off x="914400" y="9721182"/>
            <a:ext cx="3479292" cy="178308"/>
          </a:xfrm>
          <a:prstGeom prst="rect">
            <a:avLst/>
          </a:prstGeom>
        </p:spPr>
      </p:pic>
      <p:sp>
        <p:nvSpPr>
          <p:cNvPr id="23" name="object 6">
            <a:extLst>
              <a:ext uri="{FF2B5EF4-FFF2-40B4-BE49-F238E27FC236}">
                <a16:creationId xmlns:a16="http://schemas.microsoft.com/office/drawing/2014/main" id="{5ABAD68C-FF34-2E23-2490-A5FE2C8AD030}"/>
              </a:ext>
            </a:extLst>
          </p:cNvPr>
          <p:cNvSpPr txBox="1">
            <a:spLocks/>
          </p:cNvSpPr>
          <p:nvPr/>
        </p:nvSpPr>
        <p:spPr>
          <a:xfrm>
            <a:off x="914399" y="2841604"/>
            <a:ext cx="12887325" cy="300403"/>
          </a:xfrm>
          <a:prstGeom prst="rect">
            <a:avLst/>
          </a:prstGeom>
        </p:spPr>
        <p:txBody>
          <a:bodyPr vert="horz" wrap="square" lIns="0" tIns="18098" rIns="0" bIns="0" rtlCol="0" anchor="ctr">
            <a:spAutoFit/>
          </a:bodyPr>
          <a:lstStyle>
            <a:lvl1pPr algn="ctr" defTabSz="1371600" rtl="0" eaLnBrk="1" latinLnBrk="0" hangingPunct="1">
              <a:lnSpc>
                <a:spcPct val="90000"/>
              </a:lnSpc>
              <a:spcBef>
                <a:spcPct val="0"/>
              </a:spcBef>
              <a:buNone/>
              <a:defRPr sz="6600" b="0" i="0" kern="1200" cap="none" spc="0">
                <a:ln>
                  <a:noFill/>
                </a:ln>
                <a:solidFill>
                  <a:schemeClr val="tx1"/>
                </a:solidFill>
                <a:effectLst/>
                <a:latin typeface="Avenir Medium" panose="020B0603020203020204" pitchFamily="34" charset="-78"/>
                <a:ea typeface="+mj-ea"/>
                <a:cs typeface="Avenir Medium" panose="020B0603020203020204" pitchFamily="34" charset="-78"/>
              </a:defRPr>
            </a:lvl1pPr>
          </a:lstStyle>
          <a:p>
            <a:pPr marL="3869055">
              <a:lnSpc>
                <a:spcPts val="2235"/>
              </a:lnSpc>
            </a:pPr>
            <a:r>
              <a:rPr lang="en-US" sz="2400" i="1" dirty="0">
                <a:solidFill>
                  <a:schemeClr val="bg1"/>
                </a:solidFill>
                <a:latin typeface="Arial"/>
                <a:cs typeface="Arial"/>
              </a:rPr>
              <a:t>US</a:t>
            </a:r>
            <a:r>
              <a:rPr lang="en-US" sz="2400" i="1" spc="-53" dirty="0">
                <a:solidFill>
                  <a:schemeClr val="bg1"/>
                </a:solidFill>
                <a:latin typeface="Arial"/>
                <a:cs typeface="Arial"/>
              </a:rPr>
              <a:t> </a:t>
            </a:r>
            <a:r>
              <a:rPr lang="en-US" sz="2400" i="1" dirty="0">
                <a:solidFill>
                  <a:schemeClr val="bg1"/>
                </a:solidFill>
                <a:latin typeface="Arial"/>
                <a:cs typeface="Arial"/>
              </a:rPr>
              <a:t>patients</a:t>
            </a:r>
            <a:r>
              <a:rPr lang="en-US" sz="2400" i="1" spc="-45" dirty="0">
                <a:solidFill>
                  <a:schemeClr val="bg1"/>
                </a:solidFill>
                <a:latin typeface="Arial"/>
                <a:cs typeface="Arial"/>
              </a:rPr>
              <a:t> </a:t>
            </a:r>
            <a:r>
              <a:rPr lang="en-US" sz="2400" i="1" dirty="0">
                <a:solidFill>
                  <a:schemeClr val="bg1"/>
                </a:solidFill>
                <a:latin typeface="Arial"/>
                <a:cs typeface="Arial"/>
              </a:rPr>
              <a:t>that</a:t>
            </a:r>
            <a:r>
              <a:rPr lang="en-US" sz="2400" i="1" spc="-30" dirty="0">
                <a:solidFill>
                  <a:schemeClr val="bg1"/>
                </a:solidFill>
                <a:latin typeface="Arial"/>
                <a:cs typeface="Arial"/>
              </a:rPr>
              <a:t> </a:t>
            </a:r>
            <a:r>
              <a:rPr lang="en-US" sz="2400" i="1" dirty="0">
                <a:solidFill>
                  <a:schemeClr val="bg1"/>
                </a:solidFill>
                <a:latin typeface="Arial"/>
                <a:cs typeface="Arial"/>
              </a:rPr>
              <a:t>received</a:t>
            </a:r>
            <a:r>
              <a:rPr lang="en-US" sz="2400" i="1" spc="-53" dirty="0">
                <a:solidFill>
                  <a:schemeClr val="bg1"/>
                </a:solidFill>
                <a:latin typeface="Arial"/>
                <a:cs typeface="Arial"/>
              </a:rPr>
              <a:t> </a:t>
            </a:r>
            <a:r>
              <a:rPr lang="en-US" sz="2400" i="1" dirty="0">
                <a:solidFill>
                  <a:schemeClr val="bg1"/>
                </a:solidFill>
                <a:latin typeface="Arial"/>
                <a:cs typeface="Arial"/>
              </a:rPr>
              <a:t>health</a:t>
            </a:r>
            <a:r>
              <a:rPr lang="en-US" sz="2400" i="1" spc="-53" dirty="0">
                <a:solidFill>
                  <a:schemeClr val="bg1"/>
                </a:solidFill>
                <a:latin typeface="Arial"/>
                <a:cs typeface="Arial"/>
              </a:rPr>
              <a:t> </a:t>
            </a:r>
            <a:r>
              <a:rPr lang="en-US" sz="2400" i="1" dirty="0">
                <a:solidFill>
                  <a:schemeClr val="bg1"/>
                </a:solidFill>
                <a:latin typeface="Arial"/>
                <a:cs typeface="Arial"/>
              </a:rPr>
              <a:t>care</a:t>
            </a:r>
            <a:r>
              <a:rPr lang="en-US" sz="2400" i="1" spc="-38" dirty="0">
                <a:solidFill>
                  <a:schemeClr val="bg1"/>
                </a:solidFill>
                <a:latin typeface="Arial"/>
                <a:cs typeface="Arial"/>
              </a:rPr>
              <a:t> </a:t>
            </a:r>
            <a:r>
              <a:rPr lang="en-US" sz="2400" i="1" dirty="0">
                <a:solidFill>
                  <a:schemeClr val="bg1"/>
                </a:solidFill>
                <a:latin typeface="Arial"/>
                <a:cs typeface="Arial"/>
              </a:rPr>
              <a:t>via</a:t>
            </a:r>
            <a:r>
              <a:rPr lang="en-US" sz="2400" i="1" spc="-68" dirty="0">
                <a:solidFill>
                  <a:schemeClr val="bg1"/>
                </a:solidFill>
                <a:latin typeface="Arial"/>
                <a:cs typeface="Arial"/>
              </a:rPr>
              <a:t> </a:t>
            </a:r>
            <a:r>
              <a:rPr lang="en-US" sz="2400" i="1" dirty="0">
                <a:solidFill>
                  <a:schemeClr val="bg1"/>
                </a:solidFill>
                <a:latin typeface="Arial"/>
                <a:cs typeface="Arial"/>
              </a:rPr>
              <a:t>retail</a:t>
            </a:r>
            <a:r>
              <a:rPr lang="en-US" sz="2400" i="1" spc="-38" dirty="0">
                <a:solidFill>
                  <a:schemeClr val="bg1"/>
                </a:solidFill>
                <a:latin typeface="Arial"/>
                <a:cs typeface="Arial"/>
              </a:rPr>
              <a:t> </a:t>
            </a:r>
            <a:r>
              <a:rPr lang="en-US" sz="2400" i="1" dirty="0">
                <a:solidFill>
                  <a:schemeClr val="bg1"/>
                </a:solidFill>
                <a:latin typeface="Arial"/>
                <a:cs typeface="Arial"/>
              </a:rPr>
              <a:t>clinics,</a:t>
            </a:r>
            <a:r>
              <a:rPr lang="en-US" sz="2400" i="1" spc="-75" dirty="0">
                <a:solidFill>
                  <a:schemeClr val="bg1"/>
                </a:solidFill>
                <a:latin typeface="Arial"/>
                <a:cs typeface="Arial"/>
              </a:rPr>
              <a:t> </a:t>
            </a:r>
            <a:r>
              <a:rPr lang="en-US" sz="2400" i="1" spc="-15" dirty="0">
                <a:solidFill>
                  <a:schemeClr val="bg1"/>
                </a:solidFill>
                <a:latin typeface="Arial"/>
                <a:cs typeface="Arial"/>
              </a:rPr>
              <a:t>2020-2024P</a:t>
            </a:r>
            <a:endParaRPr lang="en-US" sz="2400" dirty="0">
              <a:solidFill>
                <a:schemeClr val="bg1"/>
              </a:solidFill>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E176-27BD-4183-4D6E-457B643596FE}"/>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Employment Options for Providers</a:t>
            </a:r>
          </a:p>
        </p:txBody>
      </p:sp>
      <p:grpSp>
        <p:nvGrpSpPr>
          <p:cNvPr id="5" name="Group 4">
            <a:extLst>
              <a:ext uri="{FF2B5EF4-FFF2-40B4-BE49-F238E27FC236}">
                <a16:creationId xmlns:a16="http://schemas.microsoft.com/office/drawing/2014/main" id="{28C673EF-00BF-FA64-68E2-EAD005AAFA22}"/>
              </a:ext>
            </a:extLst>
          </p:cNvPr>
          <p:cNvGrpSpPr/>
          <p:nvPr/>
        </p:nvGrpSpPr>
        <p:grpSpPr>
          <a:xfrm>
            <a:off x="2215546" y="3388965"/>
            <a:ext cx="13856908" cy="3122204"/>
            <a:chOff x="2215546" y="3388965"/>
            <a:chExt cx="13856908" cy="3122204"/>
          </a:xfrm>
        </p:grpSpPr>
        <p:grpSp>
          <p:nvGrpSpPr>
            <p:cNvPr id="3" name="Group 2">
              <a:extLst>
                <a:ext uri="{FF2B5EF4-FFF2-40B4-BE49-F238E27FC236}">
                  <a16:creationId xmlns:a16="http://schemas.microsoft.com/office/drawing/2014/main" id="{1C7C2A41-0806-D14B-4409-CD6ACEEDA8EA}"/>
                </a:ext>
              </a:extLst>
            </p:cNvPr>
            <p:cNvGrpSpPr/>
            <p:nvPr/>
          </p:nvGrpSpPr>
          <p:grpSpPr>
            <a:xfrm>
              <a:off x="9372016" y="3388965"/>
              <a:ext cx="3122204" cy="3122204"/>
              <a:chOff x="7661597" y="3425554"/>
              <a:chExt cx="3122204" cy="3122204"/>
            </a:xfrm>
          </p:grpSpPr>
          <p:grpSp>
            <p:nvGrpSpPr>
              <p:cNvPr id="9" name="Group 6">
                <a:extLst>
                  <a:ext uri="{FF2B5EF4-FFF2-40B4-BE49-F238E27FC236}">
                    <a16:creationId xmlns:a16="http://schemas.microsoft.com/office/drawing/2014/main" id="{5E4F3D88-B18A-AAAD-04B9-9F59A9AD01AC}"/>
                  </a:ext>
                </a:extLst>
              </p:cNvPr>
              <p:cNvGrpSpPr/>
              <p:nvPr/>
            </p:nvGrpSpPr>
            <p:grpSpPr>
              <a:xfrm>
                <a:off x="7661597" y="3425554"/>
                <a:ext cx="3122204" cy="3122204"/>
                <a:chOff x="0" y="0"/>
                <a:chExt cx="812800" cy="812800"/>
              </a:xfrm>
            </p:grpSpPr>
            <p:sp>
              <p:nvSpPr>
                <p:cNvPr id="10" name="Freeform 7">
                  <a:extLst>
                    <a:ext uri="{FF2B5EF4-FFF2-40B4-BE49-F238E27FC236}">
                      <a16:creationId xmlns:a16="http://schemas.microsoft.com/office/drawing/2014/main" id="{DC283253-E7A4-2094-2094-8DE9DDDE80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964AF"/>
                </a:solidFill>
              </p:spPr>
              <p:txBody>
                <a:bodyPr/>
                <a:lstStyle/>
                <a:p>
                  <a:endParaRPr lang="en-US" sz="2000"/>
                </a:p>
              </p:txBody>
            </p:sp>
            <p:sp>
              <p:nvSpPr>
                <p:cNvPr id="11" name="TextBox 8">
                  <a:extLst>
                    <a:ext uri="{FF2B5EF4-FFF2-40B4-BE49-F238E27FC236}">
                      <a16:creationId xmlns:a16="http://schemas.microsoft.com/office/drawing/2014/main" id="{B9C17EB3-D1E3-A959-0957-BC5754C5B2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28" name="TextBox 25">
                <a:extLst>
                  <a:ext uri="{FF2B5EF4-FFF2-40B4-BE49-F238E27FC236}">
                    <a16:creationId xmlns:a16="http://schemas.microsoft.com/office/drawing/2014/main" id="{C78BEFB3-BB12-ED35-9156-3A6DD21A55E6}"/>
                  </a:ext>
                </a:extLst>
              </p:cNvPr>
              <p:cNvSpPr txBox="1"/>
              <p:nvPr/>
            </p:nvSpPr>
            <p:spPr>
              <a:xfrm>
                <a:off x="7886168" y="4446604"/>
                <a:ext cx="2604927" cy="1093376"/>
              </a:xfrm>
              <a:prstGeom prst="rect">
                <a:avLst/>
              </a:prstGeom>
            </p:spPr>
            <p:txBody>
              <a:bodyPr wrap="square" lIns="0" tIns="0" rIns="0" bIns="0" rtlCol="0" anchor="t">
                <a:spAutoFit/>
              </a:bodyPr>
              <a:lstStyle/>
              <a:p>
                <a:pPr algn="ctr">
                  <a:lnSpc>
                    <a:spcPts val="4373"/>
                  </a:lnSpc>
                </a:pPr>
                <a:r>
                  <a:rPr lang="en-US" sz="3200" dirty="0">
                    <a:solidFill>
                      <a:srgbClr val="FFFFFF"/>
                    </a:solidFill>
                    <a:latin typeface="Open Sans Light"/>
                  </a:rPr>
                  <a:t>Temp to </a:t>
                </a:r>
              </a:p>
              <a:p>
                <a:pPr algn="ctr">
                  <a:lnSpc>
                    <a:spcPts val="4373"/>
                  </a:lnSpc>
                </a:pPr>
                <a:r>
                  <a:rPr lang="en-US" sz="3200" dirty="0">
                    <a:solidFill>
                      <a:srgbClr val="FFFFFF"/>
                    </a:solidFill>
                    <a:latin typeface="Open Sans Light"/>
                  </a:rPr>
                  <a:t>Perm</a:t>
                </a:r>
              </a:p>
            </p:txBody>
          </p:sp>
        </p:grpSp>
        <p:grpSp>
          <p:nvGrpSpPr>
            <p:cNvPr id="4" name="Group 3">
              <a:extLst>
                <a:ext uri="{FF2B5EF4-FFF2-40B4-BE49-F238E27FC236}">
                  <a16:creationId xmlns:a16="http://schemas.microsoft.com/office/drawing/2014/main" id="{065A02E9-01AF-A42E-026C-830F624304E9}"/>
                </a:ext>
              </a:extLst>
            </p:cNvPr>
            <p:cNvGrpSpPr/>
            <p:nvPr/>
          </p:nvGrpSpPr>
          <p:grpSpPr>
            <a:xfrm>
              <a:off x="5793781" y="3388965"/>
              <a:ext cx="3122204" cy="3122204"/>
              <a:chOff x="4299873" y="3425554"/>
              <a:chExt cx="3122204" cy="3122204"/>
            </a:xfrm>
          </p:grpSpPr>
          <p:grpSp>
            <p:nvGrpSpPr>
              <p:cNvPr id="12" name="Group 9">
                <a:extLst>
                  <a:ext uri="{FF2B5EF4-FFF2-40B4-BE49-F238E27FC236}">
                    <a16:creationId xmlns:a16="http://schemas.microsoft.com/office/drawing/2014/main" id="{07DBE28C-F2F2-AED1-5363-92F7FAA4BDAC}"/>
                  </a:ext>
                </a:extLst>
              </p:cNvPr>
              <p:cNvGrpSpPr/>
              <p:nvPr/>
            </p:nvGrpSpPr>
            <p:grpSpPr>
              <a:xfrm>
                <a:off x="4299873" y="3425554"/>
                <a:ext cx="3122204" cy="3122204"/>
                <a:chOff x="0" y="0"/>
                <a:chExt cx="812800" cy="812800"/>
              </a:xfrm>
            </p:grpSpPr>
            <p:sp>
              <p:nvSpPr>
                <p:cNvPr id="13" name="Freeform 10">
                  <a:extLst>
                    <a:ext uri="{FF2B5EF4-FFF2-40B4-BE49-F238E27FC236}">
                      <a16:creationId xmlns:a16="http://schemas.microsoft.com/office/drawing/2014/main" id="{9C7E0A2A-C8A2-B676-0AAB-DA232F9B5A9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8DCA"/>
                </a:solidFill>
              </p:spPr>
              <p:txBody>
                <a:bodyPr/>
                <a:lstStyle/>
                <a:p>
                  <a:endParaRPr lang="en-US" sz="2000"/>
                </a:p>
              </p:txBody>
            </p:sp>
            <p:sp>
              <p:nvSpPr>
                <p:cNvPr id="14" name="TextBox 11">
                  <a:extLst>
                    <a:ext uri="{FF2B5EF4-FFF2-40B4-BE49-F238E27FC236}">
                      <a16:creationId xmlns:a16="http://schemas.microsoft.com/office/drawing/2014/main" id="{E2C5D4F3-A7BD-7C82-EB86-B97505F82C8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29" name="TextBox 26">
                <a:extLst>
                  <a:ext uri="{FF2B5EF4-FFF2-40B4-BE49-F238E27FC236}">
                    <a16:creationId xmlns:a16="http://schemas.microsoft.com/office/drawing/2014/main" id="{BC433B82-8EA7-9E6B-4C70-B139DA7D1EEA}"/>
                  </a:ext>
                </a:extLst>
              </p:cNvPr>
              <p:cNvSpPr txBox="1"/>
              <p:nvPr/>
            </p:nvSpPr>
            <p:spPr>
              <a:xfrm>
                <a:off x="4805537" y="4446604"/>
                <a:ext cx="2110876" cy="1093376"/>
              </a:xfrm>
              <a:prstGeom prst="rect">
                <a:avLst/>
              </a:prstGeom>
            </p:spPr>
            <p:txBody>
              <a:bodyPr wrap="square" lIns="0" tIns="0" rIns="0" bIns="0" rtlCol="0" anchor="t">
                <a:spAutoFit/>
              </a:bodyPr>
              <a:lstStyle/>
              <a:p>
                <a:pPr algn="ctr">
                  <a:lnSpc>
                    <a:spcPts val="4373"/>
                  </a:lnSpc>
                </a:pPr>
                <a:r>
                  <a:rPr lang="en-US" sz="3200" dirty="0">
                    <a:solidFill>
                      <a:srgbClr val="FFFFFF"/>
                    </a:solidFill>
                    <a:latin typeface="Open Sans Light"/>
                  </a:rPr>
                  <a:t>Locum tenens</a:t>
                </a:r>
              </a:p>
            </p:txBody>
          </p:sp>
        </p:grpSp>
        <p:grpSp>
          <p:nvGrpSpPr>
            <p:cNvPr id="38" name="Group 37">
              <a:extLst>
                <a:ext uri="{FF2B5EF4-FFF2-40B4-BE49-F238E27FC236}">
                  <a16:creationId xmlns:a16="http://schemas.microsoft.com/office/drawing/2014/main" id="{449743E7-66D0-A268-D7CB-FA1355605A77}"/>
                </a:ext>
              </a:extLst>
            </p:cNvPr>
            <p:cNvGrpSpPr/>
            <p:nvPr/>
          </p:nvGrpSpPr>
          <p:grpSpPr>
            <a:xfrm>
              <a:off x="2215546" y="3388965"/>
              <a:ext cx="3122204" cy="3122204"/>
              <a:chOff x="467275" y="3462952"/>
              <a:chExt cx="2337061" cy="2337061"/>
            </a:xfrm>
          </p:grpSpPr>
          <p:grpSp>
            <p:nvGrpSpPr>
              <p:cNvPr id="25" name="Group 22">
                <a:extLst>
                  <a:ext uri="{FF2B5EF4-FFF2-40B4-BE49-F238E27FC236}">
                    <a16:creationId xmlns:a16="http://schemas.microsoft.com/office/drawing/2014/main" id="{479AE2D2-E6C0-1AB8-FFC3-E83655DE913F}"/>
                  </a:ext>
                </a:extLst>
              </p:cNvPr>
              <p:cNvGrpSpPr/>
              <p:nvPr/>
            </p:nvGrpSpPr>
            <p:grpSpPr>
              <a:xfrm>
                <a:off x="467275" y="3462952"/>
                <a:ext cx="2337061" cy="2337061"/>
                <a:chOff x="0" y="0"/>
                <a:chExt cx="812800" cy="812800"/>
              </a:xfrm>
            </p:grpSpPr>
            <p:sp>
              <p:nvSpPr>
                <p:cNvPr id="26" name="Freeform 23">
                  <a:extLst>
                    <a:ext uri="{FF2B5EF4-FFF2-40B4-BE49-F238E27FC236}">
                      <a16:creationId xmlns:a16="http://schemas.microsoft.com/office/drawing/2014/main" id="{85204EB4-EA9D-8B8E-00E7-BDF2245ACE6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ECF"/>
                </a:solidFill>
              </p:spPr>
              <p:txBody>
                <a:bodyPr/>
                <a:lstStyle/>
                <a:p>
                  <a:endParaRPr lang="en-US" sz="2000"/>
                </a:p>
              </p:txBody>
            </p:sp>
            <p:sp>
              <p:nvSpPr>
                <p:cNvPr id="27" name="TextBox 24">
                  <a:extLst>
                    <a:ext uri="{FF2B5EF4-FFF2-40B4-BE49-F238E27FC236}">
                      <a16:creationId xmlns:a16="http://schemas.microsoft.com/office/drawing/2014/main" id="{BEC69D0C-3554-0FE0-0695-373AC119C14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30" name="TextBox 27">
                <a:extLst>
                  <a:ext uri="{FF2B5EF4-FFF2-40B4-BE49-F238E27FC236}">
                    <a16:creationId xmlns:a16="http://schemas.microsoft.com/office/drawing/2014/main" id="{943BFE0C-67AF-05F0-FA1C-5246E6368597}"/>
                  </a:ext>
                </a:extLst>
              </p:cNvPr>
              <p:cNvSpPr txBox="1"/>
              <p:nvPr/>
            </p:nvSpPr>
            <p:spPr>
              <a:xfrm>
                <a:off x="763579" y="4373559"/>
                <a:ext cx="1744453" cy="396061"/>
              </a:xfrm>
              <a:prstGeom prst="rect">
                <a:avLst/>
              </a:prstGeom>
            </p:spPr>
            <p:txBody>
              <a:bodyPr wrap="square" lIns="0" tIns="0" rIns="0" bIns="0" rtlCol="0" anchor="t">
                <a:spAutoFit/>
              </a:bodyPr>
              <a:lstStyle/>
              <a:p>
                <a:pPr algn="ctr">
                  <a:lnSpc>
                    <a:spcPts val="4373"/>
                  </a:lnSpc>
                </a:pPr>
                <a:r>
                  <a:rPr lang="en-US" sz="3200" dirty="0">
                    <a:solidFill>
                      <a:srgbClr val="FFFFFF"/>
                    </a:solidFill>
                    <a:latin typeface="Open Sans Light"/>
                  </a:rPr>
                  <a:t>Temporary</a:t>
                </a:r>
              </a:p>
            </p:txBody>
          </p:sp>
        </p:grpSp>
        <p:grpSp>
          <p:nvGrpSpPr>
            <p:cNvPr id="34" name="Group 33">
              <a:extLst>
                <a:ext uri="{FF2B5EF4-FFF2-40B4-BE49-F238E27FC236}">
                  <a16:creationId xmlns:a16="http://schemas.microsoft.com/office/drawing/2014/main" id="{F8FFF4E0-7756-8540-18BC-E4C3943DBB67}"/>
                </a:ext>
              </a:extLst>
            </p:cNvPr>
            <p:cNvGrpSpPr/>
            <p:nvPr/>
          </p:nvGrpSpPr>
          <p:grpSpPr>
            <a:xfrm>
              <a:off x="12950250" y="3388965"/>
              <a:ext cx="3122204" cy="3122204"/>
              <a:chOff x="10478201" y="3462952"/>
              <a:chExt cx="2337061" cy="2337061"/>
            </a:xfrm>
          </p:grpSpPr>
          <p:grpSp>
            <p:nvGrpSpPr>
              <p:cNvPr id="15" name="Group 12">
                <a:extLst>
                  <a:ext uri="{FF2B5EF4-FFF2-40B4-BE49-F238E27FC236}">
                    <a16:creationId xmlns:a16="http://schemas.microsoft.com/office/drawing/2014/main" id="{E268CAED-0BFF-99E9-89D4-303C4E5021AC}"/>
                  </a:ext>
                </a:extLst>
              </p:cNvPr>
              <p:cNvGrpSpPr/>
              <p:nvPr/>
            </p:nvGrpSpPr>
            <p:grpSpPr>
              <a:xfrm>
                <a:off x="10478201" y="3462952"/>
                <a:ext cx="2337061" cy="2337061"/>
                <a:chOff x="0" y="0"/>
                <a:chExt cx="812800" cy="812800"/>
              </a:xfrm>
            </p:grpSpPr>
            <p:sp>
              <p:nvSpPr>
                <p:cNvPr id="16" name="Freeform 13">
                  <a:extLst>
                    <a:ext uri="{FF2B5EF4-FFF2-40B4-BE49-F238E27FC236}">
                      <a16:creationId xmlns:a16="http://schemas.microsoft.com/office/drawing/2014/main" id="{1A02B926-7043-A26E-86C8-C64C135792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99C4"/>
                </a:solidFill>
              </p:spPr>
              <p:txBody>
                <a:bodyPr/>
                <a:lstStyle/>
                <a:p>
                  <a:endParaRPr lang="en-US" sz="2000"/>
                </a:p>
              </p:txBody>
            </p:sp>
            <p:sp>
              <p:nvSpPr>
                <p:cNvPr id="17" name="TextBox 14">
                  <a:extLst>
                    <a:ext uri="{FF2B5EF4-FFF2-40B4-BE49-F238E27FC236}">
                      <a16:creationId xmlns:a16="http://schemas.microsoft.com/office/drawing/2014/main" id="{1160E62A-55BD-7CE2-B469-425C324DAA3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31" name="TextBox 28">
                <a:extLst>
                  <a:ext uri="{FF2B5EF4-FFF2-40B4-BE49-F238E27FC236}">
                    <a16:creationId xmlns:a16="http://schemas.microsoft.com/office/drawing/2014/main" id="{6157D696-281A-A431-2E57-131BE921897F}"/>
                  </a:ext>
                </a:extLst>
              </p:cNvPr>
              <p:cNvSpPr txBox="1"/>
              <p:nvPr/>
            </p:nvSpPr>
            <p:spPr>
              <a:xfrm>
                <a:off x="10569727" y="4373559"/>
                <a:ext cx="2154008" cy="396061"/>
              </a:xfrm>
              <a:prstGeom prst="rect">
                <a:avLst/>
              </a:prstGeom>
            </p:spPr>
            <p:txBody>
              <a:bodyPr wrap="square" lIns="0" tIns="0" rIns="0" bIns="0" rtlCol="0" anchor="t">
                <a:spAutoFit/>
              </a:bodyPr>
              <a:lstStyle/>
              <a:p>
                <a:pPr algn="ctr">
                  <a:lnSpc>
                    <a:spcPts val="4373"/>
                  </a:lnSpc>
                </a:pPr>
                <a:r>
                  <a:rPr lang="en-US" sz="3200" dirty="0">
                    <a:solidFill>
                      <a:srgbClr val="FFFFFF"/>
                    </a:solidFill>
                    <a:latin typeface="Open Sans Light"/>
                  </a:rPr>
                  <a:t>Direct Hire</a:t>
                </a:r>
              </a:p>
            </p:txBody>
          </p:sp>
        </p:grpSp>
      </p:grpSp>
    </p:spTree>
    <p:extLst>
      <p:ext uri="{BB962C8B-B14F-4D97-AF65-F5344CB8AC3E}">
        <p14:creationId xmlns:p14="http://schemas.microsoft.com/office/powerpoint/2010/main" val="334013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910D-6BE1-BDFA-FD68-CB54CBF1F2D5}"/>
              </a:ext>
            </a:extLst>
          </p:cNvPr>
          <p:cNvSpPr>
            <a:spLocks noGrp="1"/>
          </p:cNvSpPr>
          <p:nvPr>
            <p:ph type="title"/>
          </p:nvPr>
        </p:nvSpPr>
        <p:spPr/>
        <p:txBody>
          <a:bodyPr/>
          <a:lstStyle/>
          <a:p>
            <a:r>
              <a:rPr lang="en-US" sz="6600" dirty="0">
                <a:latin typeface="Avenir Book" panose="02000503020000020003" pitchFamily="2" charset="0"/>
              </a:rPr>
              <a:t>Why Would a Facility Use Locum Providers?</a:t>
            </a:r>
            <a:endParaRPr lang="en-US" dirty="0"/>
          </a:p>
        </p:txBody>
      </p:sp>
      <p:sp>
        <p:nvSpPr>
          <p:cNvPr id="3" name="Text Placeholder 2">
            <a:extLst>
              <a:ext uri="{FF2B5EF4-FFF2-40B4-BE49-F238E27FC236}">
                <a16:creationId xmlns:a16="http://schemas.microsoft.com/office/drawing/2014/main" id="{E9AF2DDB-27BF-1EF1-1517-B63FC92D4DDC}"/>
              </a:ext>
            </a:extLst>
          </p:cNvPr>
          <p:cNvSpPr>
            <a:spLocks noGrp="1"/>
          </p:cNvSpPr>
          <p:nvPr>
            <p:ph type="body" idx="1"/>
          </p:nvPr>
        </p:nvSpPr>
        <p:spPr/>
        <p:txBody>
          <a:bodyPr>
            <a:normAutofit fontScale="85000" lnSpcReduction="10000"/>
          </a:bodyPr>
          <a:lstStyle/>
          <a:p>
            <a:r>
              <a:rPr lang="en-US" dirty="0"/>
              <a:t>Most Common Reasons</a:t>
            </a:r>
          </a:p>
        </p:txBody>
      </p:sp>
      <p:sp>
        <p:nvSpPr>
          <p:cNvPr id="4" name="Content Placeholder 3">
            <a:extLst>
              <a:ext uri="{FF2B5EF4-FFF2-40B4-BE49-F238E27FC236}">
                <a16:creationId xmlns:a16="http://schemas.microsoft.com/office/drawing/2014/main" id="{B7682DED-668B-6D5D-C094-522B54C9C72F}"/>
              </a:ext>
            </a:extLst>
          </p:cNvPr>
          <p:cNvSpPr>
            <a:spLocks noGrp="1"/>
          </p:cNvSpPr>
          <p:nvPr>
            <p:ph sz="half" idx="2"/>
          </p:nvPr>
        </p:nvSpPr>
        <p:spPr/>
        <p:txBody>
          <a:bodyPr>
            <a:normAutofit fontScale="55000" lnSpcReduction="20000"/>
          </a:bodyPr>
          <a:lstStyle/>
          <a:p>
            <a:r>
              <a:rPr lang="en-US" dirty="0"/>
              <a:t>Provider absence, planned or unexpected</a:t>
            </a:r>
          </a:p>
          <a:p>
            <a:r>
              <a:rPr lang="en-US" dirty="0"/>
              <a:t>Maternity leave, sick leave, vacation</a:t>
            </a:r>
          </a:p>
          <a:p>
            <a:r>
              <a:rPr lang="en-US" dirty="0"/>
              <a:t>Full-time or part-time vacancy</a:t>
            </a:r>
          </a:p>
          <a:p>
            <a:r>
              <a:rPr lang="en-US" dirty="0"/>
              <a:t>Increasing patient volumes</a:t>
            </a:r>
          </a:p>
          <a:p>
            <a:r>
              <a:rPr lang="en-US" b="1" dirty="0"/>
              <a:t>To ensure continuity of care</a:t>
            </a:r>
          </a:p>
        </p:txBody>
      </p:sp>
      <p:sp>
        <p:nvSpPr>
          <p:cNvPr id="5" name="Text Placeholder 4">
            <a:extLst>
              <a:ext uri="{FF2B5EF4-FFF2-40B4-BE49-F238E27FC236}">
                <a16:creationId xmlns:a16="http://schemas.microsoft.com/office/drawing/2014/main" id="{EF339A89-1168-F7CA-170B-706837BFBD5E}"/>
              </a:ext>
            </a:extLst>
          </p:cNvPr>
          <p:cNvSpPr>
            <a:spLocks noGrp="1"/>
          </p:cNvSpPr>
          <p:nvPr>
            <p:ph type="body" sz="quarter" idx="3"/>
          </p:nvPr>
        </p:nvSpPr>
        <p:spPr>
          <a:xfrm>
            <a:off x="9029701" y="3132480"/>
            <a:ext cx="7871635" cy="1235868"/>
          </a:xfrm>
        </p:spPr>
        <p:txBody>
          <a:bodyPr>
            <a:normAutofit fontScale="85000" lnSpcReduction="10000"/>
          </a:bodyPr>
          <a:lstStyle/>
          <a:p>
            <a:r>
              <a:rPr lang="en-US" dirty="0"/>
              <a:t>Locum Tenens Usage is Commonplace in Healthcare, Across All Specialties</a:t>
            </a:r>
          </a:p>
        </p:txBody>
      </p:sp>
      <p:sp>
        <p:nvSpPr>
          <p:cNvPr id="6" name="Content Placeholder 5">
            <a:extLst>
              <a:ext uri="{FF2B5EF4-FFF2-40B4-BE49-F238E27FC236}">
                <a16:creationId xmlns:a16="http://schemas.microsoft.com/office/drawing/2014/main" id="{2B838418-FBF3-7479-FC83-3DA13FA28B1B}"/>
              </a:ext>
            </a:extLst>
          </p:cNvPr>
          <p:cNvSpPr>
            <a:spLocks noGrp="1"/>
          </p:cNvSpPr>
          <p:nvPr>
            <p:ph sz="quarter" idx="4"/>
          </p:nvPr>
        </p:nvSpPr>
        <p:spPr/>
        <p:txBody>
          <a:bodyPr>
            <a:normAutofit fontScale="55000" lnSpcReduction="20000"/>
          </a:bodyPr>
          <a:lstStyle/>
          <a:p>
            <a:r>
              <a:rPr lang="en-US" dirty="0"/>
              <a:t>$5.4B industry in 2022</a:t>
            </a:r>
          </a:p>
          <a:p>
            <a:r>
              <a:rPr lang="en-US" dirty="0"/>
              <a:t>A driver of growth for providers:</a:t>
            </a:r>
          </a:p>
          <a:p>
            <a:pPr lvl="1"/>
            <a:r>
              <a:rPr lang="en-US" dirty="0"/>
              <a:t>Aging US population</a:t>
            </a:r>
          </a:p>
          <a:p>
            <a:pPr lvl="1"/>
            <a:r>
              <a:rPr lang="en-US" dirty="0"/>
              <a:t>More frequent use of complex care plans</a:t>
            </a:r>
          </a:p>
          <a:p>
            <a:pPr lvl="1"/>
            <a:r>
              <a:rPr lang="en-US" dirty="0"/>
              <a:t>Serious health issues plaguing our nation</a:t>
            </a:r>
          </a:p>
          <a:p>
            <a:r>
              <a:rPr lang="en-US" dirty="0"/>
              <a:t>Demand for providers is at an all-time high while competing against The Great Resignation</a:t>
            </a:r>
          </a:p>
          <a:p>
            <a:pPr lvl="1"/>
            <a:r>
              <a:rPr lang="en-US" dirty="0"/>
              <a:t>According to a recent report, up to 75% of current healthcare workers will be leaving the healthcare profession by 2025</a:t>
            </a:r>
          </a:p>
          <a:p>
            <a:r>
              <a:rPr lang="en-US" dirty="0"/>
              <a:t>Not enough providers are being trained and not enough residency program slots are available</a:t>
            </a:r>
          </a:p>
          <a:p>
            <a:r>
              <a:rPr lang="en-US" dirty="0"/>
              <a:t>Nearly 63% of physicians are showing signs of burnout</a:t>
            </a:r>
          </a:p>
          <a:p>
            <a:pPr lvl="1"/>
            <a:endParaRPr lang="en-US" dirty="0">
              <a:highlight>
                <a:srgbClr val="C0C0C0"/>
              </a:highlight>
            </a:endParaRPr>
          </a:p>
        </p:txBody>
      </p:sp>
      <p:sp>
        <p:nvSpPr>
          <p:cNvPr id="9" name="TextBox 21">
            <a:extLst>
              <a:ext uri="{FF2B5EF4-FFF2-40B4-BE49-F238E27FC236}">
                <a16:creationId xmlns:a16="http://schemas.microsoft.com/office/drawing/2014/main" id="{0FF929A0-C885-6365-972E-BF6655FC4544}"/>
              </a:ext>
            </a:extLst>
          </p:cNvPr>
          <p:cNvSpPr txBox="1"/>
          <p:nvPr/>
        </p:nvSpPr>
        <p:spPr>
          <a:xfrm>
            <a:off x="460998" y="9777763"/>
            <a:ext cx="12115800" cy="420884"/>
          </a:xfrm>
          <a:prstGeom prst="rect">
            <a:avLst/>
          </a:prstGeom>
        </p:spPr>
        <p:txBody>
          <a:bodyPr wrap="square" lIns="0" tIns="0" rIns="0" bIns="0" rtlCol="0" anchor="t">
            <a:spAutoFit/>
          </a:bodyPr>
          <a:lstStyle/>
          <a:p>
            <a:pPr>
              <a:lnSpc>
                <a:spcPts val="3900"/>
              </a:lnSpc>
            </a:pPr>
            <a:r>
              <a:rPr lang="en-US" sz="1500" kern="0" dirty="0">
                <a:solidFill>
                  <a:srgbClr val="FFFFFF"/>
                </a:solidFill>
                <a:latin typeface="Gidole"/>
              </a:rPr>
              <a:t>Sources: SIA Staffing Industry Analysts, AMN, “Clinician of the Future,” Elsevier Health March 2022, AMA</a:t>
            </a:r>
          </a:p>
        </p:txBody>
      </p:sp>
    </p:spTree>
    <p:extLst>
      <p:ext uri="{BB962C8B-B14F-4D97-AF65-F5344CB8AC3E}">
        <p14:creationId xmlns:p14="http://schemas.microsoft.com/office/powerpoint/2010/main" val="291920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 calcmode="lin" valueType="num">
                                      <p:cBhvr additive="base">
                                        <p:cTn id="4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 calcmode="lin" valueType="num">
                                      <p:cBhvr additive="base">
                                        <p:cTn id="5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1" end="1"/>
                                            </p:txEl>
                                          </p:spTgt>
                                        </p:tgtEl>
                                        <p:attrNameLst>
                                          <p:attrName>style.visibility</p:attrName>
                                        </p:attrNameLst>
                                      </p:cBhvr>
                                      <p:to>
                                        <p:strVal val="visible"/>
                                      </p:to>
                                    </p:set>
                                    <p:anim calcmode="lin" valueType="num">
                                      <p:cBhvr additive="base">
                                        <p:cTn id="6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 calcmode="lin" valueType="num">
                                      <p:cBhvr additive="base">
                                        <p:cTn id="6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
                                            <p:txEl>
                                              <p:pRg st="3" end="3"/>
                                            </p:txEl>
                                          </p:spTgt>
                                        </p:tgtEl>
                                        <p:attrNameLst>
                                          <p:attrName>style.visibility</p:attrName>
                                        </p:attrNameLst>
                                      </p:cBhvr>
                                      <p:to>
                                        <p:strVal val="visible"/>
                                      </p:to>
                                    </p:set>
                                    <p:anim calcmode="lin" valueType="num">
                                      <p:cBhvr additive="base">
                                        <p:cTn id="6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
                                            <p:txEl>
                                              <p:pRg st="4" end="4"/>
                                            </p:txEl>
                                          </p:spTgt>
                                        </p:tgtEl>
                                        <p:attrNameLst>
                                          <p:attrName>style.visibility</p:attrName>
                                        </p:attrNameLst>
                                      </p:cBhvr>
                                      <p:to>
                                        <p:strVal val="visible"/>
                                      </p:to>
                                    </p:set>
                                    <p:anim calcmode="lin" valueType="num">
                                      <p:cBhvr additive="base">
                                        <p:cTn id="7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xEl>
                                              <p:pRg st="5" end="5"/>
                                            </p:txEl>
                                          </p:spTgt>
                                        </p:tgtEl>
                                        <p:attrNameLst>
                                          <p:attrName>style.visibility</p:attrName>
                                        </p:attrNameLst>
                                      </p:cBhvr>
                                      <p:to>
                                        <p:strVal val="visible"/>
                                      </p:to>
                                    </p:set>
                                    <p:anim calcmode="lin" valueType="num">
                                      <p:cBhvr additive="base">
                                        <p:cTn id="7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
                                            <p:txEl>
                                              <p:pRg st="6" end="6"/>
                                            </p:txEl>
                                          </p:spTgt>
                                        </p:tgtEl>
                                        <p:attrNameLst>
                                          <p:attrName>style.visibility</p:attrName>
                                        </p:attrNameLst>
                                      </p:cBhvr>
                                      <p:to>
                                        <p:strVal val="visible"/>
                                      </p:to>
                                    </p:set>
                                    <p:anim calcmode="lin" valueType="num">
                                      <p:cBhvr additive="base">
                                        <p:cTn id="8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
                                            <p:txEl>
                                              <p:pRg st="7" end="7"/>
                                            </p:txEl>
                                          </p:spTgt>
                                        </p:tgtEl>
                                        <p:attrNameLst>
                                          <p:attrName>style.visibility</p:attrName>
                                        </p:attrNameLst>
                                      </p:cBhvr>
                                      <p:to>
                                        <p:strVal val="visible"/>
                                      </p:to>
                                    </p:set>
                                    <p:anim calcmode="lin" valueType="num">
                                      <p:cBhvr additive="base">
                                        <p:cTn id="8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6">
                                            <p:txEl>
                                              <p:pRg st="8" end="8"/>
                                            </p:txEl>
                                          </p:spTgt>
                                        </p:tgtEl>
                                        <p:attrNameLst>
                                          <p:attrName>style.visibility</p:attrName>
                                        </p:attrNameLst>
                                      </p:cBhvr>
                                      <p:to>
                                        <p:strVal val="visible"/>
                                      </p:to>
                                    </p:set>
                                    <p:anim calcmode="lin" valueType="num">
                                      <p:cBhvr additive="base">
                                        <p:cTn id="9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E176-27BD-4183-4D6E-457B643596FE}"/>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Ensuring Quality Locum Providers</a:t>
            </a:r>
          </a:p>
        </p:txBody>
      </p:sp>
      <p:sp>
        <p:nvSpPr>
          <p:cNvPr id="4" name="TextBox 21">
            <a:extLst>
              <a:ext uri="{FF2B5EF4-FFF2-40B4-BE49-F238E27FC236}">
                <a16:creationId xmlns:a16="http://schemas.microsoft.com/office/drawing/2014/main" id="{05FB875C-5091-7881-C7A6-92388FB7ACB1}"/>
              </a:ext>
            </a:extLst>
          </p:cNvPr>
          <p:cNvSpPr txBox="1"/>
          <p:nvPr/>
        </p:nvSpPr>
        <p:spPr>
          <a:xfrm>
            <a:off x="882382" y="3054814"/>
            <a:ext cx="16244475" cy="5609501"/>
          </a:xfrm>
          <a:prstGeom prst="rect">
            <a:avLst/>
          </a:prstGeom>
        </p:spPr>
        <p:txBody>
          <a:bodyPr vert="horz" lIns="91440" tIns="45720" rIns="91440" bIns="45720" rtlCol="0">
            <a:normAutofit fontScale="70000" lnSpcReduction="20000"/>
          </a:bodyPr>
          <a:lstStyle>
            <a:lvl1pPr marL="342900" indent="-342900" defTabSz="1371600">
              <a:lnSpc>
                <a:spcPct val="120000"/>
              </a:lnSpc>
              <a:spcBef>
                <a:spcPts val="1500"/>
              </a:spcBef>
              <a:buClr>
                <a:srgbClr val="00A3E1"/>
              </a:buClr>
              <a:buSzPct val="125000"/>
              <a:buFont typeface="Wingdings" panose="05000000000000000000" pitchFamily="2" charset="2"/>
              <a:buChar char="§"/>
              <a:defRPr sz="3000" b="0" cap="none" spc="0">
                <a:ln>
                  <a:noFill/>
                </a:ln>
                <a:effectLst/>
                <a:cs typeface="Avenir Medium" panose="020B0603020203020204" pitchFamily="34" charset="-78"/>
              </a:defRPr>
            </a:lvl1pPr>
            <a:lvl2pPr marL="1028700" indent="-342900" defTabSz="1371600">
              <a:lnSpc>
                <a:spcPct val="120000"/>
              </a:lnSpc>
              <a:spcBef>
                <a:spcPts val="750"/>
              </a:spcBef>
              <a:buClr>
                <a:srgbClr val="00A3E1"/>
              </a:buClr>
              <a:buSzPct val="125000"/>
              <a:buFont typeface="Wingdings" panose="05000000000000000000" pitchFamily="2" charset="2"/>
              <a:buChar char="§"/>
              <a:defRPr sz="2700" b="0" cap="none" spc="0">
                <a:ln>
                  <a:noFill/>
                </a:ln>
                <a:effectLst/>
                <a:cs typeface="Avenir Medium" panose="020B0603020203020204" pitchFamily="34" charset="-78"/>
              </a:defRPr>
            </a:lvl2pPr>
            <a:lvl3pPr marL="17145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3pPr>
            <a:lvl4pPr marL="24003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4pPr>
            <a:lvl5pPr marL="30861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5pPr>
            <a:lvl6pPr marL="37719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6pPr>
            <a:lvl7pPr marL="44577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7pPr>
            <a:lvl8pPr marL="51435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8pPr>
            <a:lvl9pPr marL="58293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9pPr>
          </a:lstStyle>
          <a:p>
            <a:r>
              <a:rPr lang="en-US" dirty="0"/>
              <a:t>Recruiter involvement and relationship building.</a:t>
            </a:r>
          </a:p>
          <a:p>
            <a:pPr lvl="1"/>
            <a:r>
              <a:rPr lang="en-US" dirty="0"/>
              <a:t>Our goal is to get to know providers, to learn their motivations, professional limitations, and strengths. </a:t>
            </a:r>
          </a:p>
          <a:p>
            <a:pPr lvl="1"/>
            <a:endParaRPr lang="en-US" dirty="0"/>
          </a:p>
          <a:p>
            <a:r>
              <a:rPr lang="en-US" dirty="0"/>
              <a:t>We run all providers through a rigorous verification process.</a:t>
            </a:r>
          </a:p>
          <a:p>
            <a:pPr lvl="1"/>
            <a:r>
              <a:rPr lang="en-US" dirty="0"/>
              <a:t>Credentialing happens multiple times a year, with each new assignment or license.</a:t>
            </a:r>
          </a:p>
          <a:p>
            <a:pPr lvl="1"/>
            <a:endParaRPr lang="en-US" dirty="0"/>
          </a:p>
          <a:p>
            <a:r>
              <a:rPr lang="en-US" dirty="0"/>
              <a:t>By nature, providers who prefer locums are:</a:t>
            </a:r>
          </a:p>
          <a:p>
            <a:pPr lvl="1"/>
            <a:r>
              <a:rPr lang="en-US" dirty="0"/>
              <a:t>Adaptable: skilled at managing change and adapting on the fly</a:t>
            </a:r>
          </a:p>
          <a:p>
            <a:pPr lvl="1"/>
            <a:r>
              <a:rPr lang="en-US" dirty="0"/>
              <a:t>Outgoing</a:t>
            </a:r>
          </a:p>
          <a:p>
            <a:pPr lvl="1"/>
            <a:r>
              <a:rPr lang="en-US" dirty="0"/>
              <a:t>Knowledgeable: they’ve gained exposure to multiple methods of practice and practice environments</a:t>
            </a:r>
          </a:p>
          <a:p>
            <a:pPr lvl="1"/>
            <a:endParaRPr lang="en-US" dirty="0"/>
          </a:p>
          <a:p>
            <a:r>
              <a:rPr lang="en-US" dirty="0"/>
              <a:t>We value our clients, if a provider ever gets a bad review we don’t place them again. As 1099, we do not have any legal obligation to use them again.</a:t>
            </a:r>
          </a:p>
        </p:txBody>
      </p:sp>
    </p:spTree>
    <p:extLst>
      <p:ext uri="{BB962C8B-B14F-4D97-AF65-F5344CB8AC3E}">
        <p14:creationId xmlns:p14="http://schemas.microsoft.com/office/powerpoint/2010/main" val="16034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E176-27BD-4183-4D6E-457B643596FE}"/>
              </a:ext>
            </a:extLst>
          </p:cNvPr>
          <p:cNvSpPr>
            <a:spLocks noGrp="1"/>
          </p:cNvSpPr>
          <p:nvPr>
            <p:ph type="title"/>
          </p:nvPr>
        </p:nvSpPr>
        <p:spPr/>
        <p:txBody>
          <a:bodyPr vert="horz" lIns="91440" tIns="45720" rIns="91440" bIns="45720" rtlCol="0" anchor="ctr">
            <a:normAutofit fontScale="90000"/>
          </a:bodyPr>
          <a:lstStyle/>
          <a:p>
            <a:r>
              <a:rPr lang="en-US" sz="7200" dirty="0">
                <a:latin typeface="Avenir Book" panose="02000503020000020003" pitchFamily="2" charset="0"/>
              </a:rPr>
              <a:t>Why Would a Provider Choose Locums Life?</a:t>
            </a:r>
          </a:p>
        </p:txBody>
      </p:sp>
      <p:pic>
        <p:nvPicPr>
          <p:cNvPr id="3" name="Picture 15">
            <a:extLst>
              <a:ext uri="{FF2B5EF4-FFF2-40B4-BE49-F238E27FC236}">
                <a16:creationId xmlns:a16="http://schemas.microsoft.com/office/drawing/2014/main" id="{85938593-E9F7-D622-DE77-66DDCEFA3F50}"/>
              </a:ext>
            </a:extLst>
          </p:cNvPr>
          <p:cNvPicPr>
            <a:picLocks noChangeAspect="1"/>
          </p:cNvPicPr>
          <p:nvPr/>
        </p:nvPicPr>
        <p:blipFill>
          <a:blip r:embed="rId4"/>
          <a:srcRect/>
          <a:stretch>
            <a:fillRect/>
          </a:stretch>
        </p:blipFill>
        <p:spPr>
          <a:xfrm>
            <a:off x="5043923" y="2662451"/>
            <a:ext cx="11513944" cy="6217530"/>
          </a:xfrm>
          <a:prstGeom prst="rect">
            <a:avLst/>
          </a:prstGeom>
        </p:spPr>
      </p:pic>
      <p:sp>
        <p:nvSpPr>
          <p:cNvPr id="5" name="TextBox 17">
            <a:extLst>
              <a:ext uri="{FF2B5EF4-FFF2-40B4-BE49-F238E27FC236}">
                <a16:creationId xmlns:a16="http://schemas.microsoft.com/office/drawing/2014/main" id="{EFDE6329-2BAA-B3F3-F21F-F77D8F9EE26D}"/>
              </a:ext>
            </a:extLst>
          </p:cNvPr>
          <p:cNvSpPr txBox="1"/>
          <p:nvPr/>
        </p:nvSpPr>
        <p:spPr>
          <a:xfrm>
            <a:off x="1370692" y="3326376"/>
            <a:ext cx="4030159" cy="5143068"/>
          </a:xfrm>
          <a:prstGeom prst="rect">
            <a:avLst/>
          </a:prstGeom>
        </p:spPr>
        <p:txBody>
          <a:bodyPr vert="horz" lIns="91440" tIns="45720" rIns="91440" bIns="45720" rtlCol="0">
            <a:normAutofit fontScale="70000" lnSpcReduction="20000"/>
          </a:bodyPr>
          <a:lstStyle>
            <a:defPPr>
              <a:defRPr lang="en-US"/>
            </a:defPPr>
            <a:lvl1pPr marL="342900" indent="-342900" defTabSz="1371600">
              <a:lnSpc>
                <a:spcPct val="120000"/>
              </a:lnSpc>
              <a:spcBef>
                <a:spcPts val="1500"/>
              </a:spcBef>
              <a:buClr>
                <a:srgbClr val="00A3E1"/>
              </a:buClr>
              <a:buSzPct val="125000"/>
              <a:buFont typeface="Wingdings" panose="05000000000000000000" pitchFamily="2" charset="2"/>
              <a:buChar char="§"/>
              <a:defRPr sz="3000" b="0" cap="none" spc="0">
                <a:ln>
                  <a:noFill/>
                </a:ln>
                <a:effectLst/>
                <a:cs typeface="Avenir Medium" panose="020B0603020203020204" pitchFamily="34" charset="-78"/>
              </a:defRPr>
            </a:lvl1pPr>
            <a:lvl2pPr marL="1028700" lvl="1" indent="-342900" defTabSz="1371600">
              <a:lnSpc>
                <a:spcPct val="120000"/>
              </a:lnSpc>
              <a:spcBef>
                <a:spcPts val="750"/>
              </a:spcBef>
              <a:buClr>
                <a:srgbClr val="00A3E1"/>
              </a:buClr>
              <a:buSzPct val="125000"/>
              <a:buFont typeface="Wingdings" panose="05000000000000000000" pitchFamily="2" charset="2"/>
              <a:buChar char="§"/>
              <a:defRPr sz="2700" b="0" cap="none" spc="0">
                <a:ln>
                  <a:noFill/>
                </a:ln>
                <a:effectLst/>
                <a:cs typeface="Avenir Medium" panose="020B0603020203020204" pitchFamily="34" charset="-78"/>
              </a:defRPr>
            </a:lvl2pPr>
            <a:lvl3pPr marL="17145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3pPr>
            <a:lvl4pPr marL="24003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4pPr>
            <a:lvl5pPr marL="3086100" indent="-342900" defTabSz="1371600">
              <a:lnSpc>
                <a:spcPct val="120000"/>
              </a:lnSpc>
              <a:spcBef>
                <a:spcPts val="750"/>
              </a:spcBef>
              <a:buClr>
                <a:srgbClr val="00A3E1"/>
              </a:buClr>
              <a:buSzPct val="125000"/>
              <a:buFont typeface="Wingdings" panose="05000000000000000000" pitchFamily="2" charset="2"/>
              <a:buChar char="§"/>
              <a:defRPr sz="2400" b="0" cap="none" spc="0">
                <a:ln>
                  <a:noFill/>
                </a:ln>
                <a:effectLst/>
                <a:cs typeface="Avenir Medium" panose="020B0603020203020204" pitchFamily="34" charset="-78"/>
              </a:defRPr>
            </a:lvl5pPr>
            <a:lvl6pPr marL="37719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6pPr>
            <a:lvl7pPr marL="44577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7pPr>
            <a:lvl8pPr marL="51435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8pPr>
            <a:lvl9pPr marL="5829300" indent="-342900" defTabSz="1371600">
              <a:lnSpc>
                <a:spcPct val="120000"/>
              </a:lnSpc>
              <a:spcBef>
                <a:spcPts val="750"/>
              </a:spcBef>
              <a:buFont typeface="Arial" panose="020B0604020202020204" pitchFamily="34" charset="0"/>
              <a:buChar char="•"/>
              <a:defRPr>
                <a:effectLst>
                  <a:outerShdw blurRad="50800" dist="38100" dir="2700000" algn="tl" rotWithShape="0">
                    <a:srgbClr val="000000">
                      <a:alpha val="48000"/>
                    </a:srgbClr>
                  </a:outerShdw>
                </a:effectLst>
              </a:defRPr>
            </a:lvl9pPr>
          </a:lstStyle>
          <a:p>
            <a:pPr marL="0" indent="0">
              <a:buNone/>
            </a:pPr>
            <a:r>
              <a:rPr lang="en-US" dirty="0"/>
              <a:t>Dr. Davonte Johnson, DDS</a:t>
            </a:r>
          </a:p>
          <a:p>
            <a:pPr marL="0" indent="0">
              <a:buNone/>
            </a:pPr>
            <a:endParaRPr lang="en-US" dirty="0"/>
          </a:p>
          <a:p>
            <a:pPr marL="0" indent="0">
              <a:buNone/>
            </a:pPr>
            <a:r>
              <a:rPr lang="en-US" dirty="0"/>
              <a:t>Current Placement: </a:t>
            </a:r>
          </a:p>
          <a:p>
            <a:pPr marL="0" indent="0">
              <a:buNone/>
            </a:pPr>
            <a:r>
              <a:rPr lang="en-US" dirty="0"/>
              <a:t>Warner Robins, GA</a:t>
            </a:r>
          </a:p>
          <a:p>
            <a:pPr marL="0" indent="0">
              <a:buNone/>
            </a:pPr>
            <a:endParaRPr lang="en-US" dirty="0"/>
          </a:p>
          <a:p>
            <a:pPr marL="0" indent="0">
              <a:buNone/>
            </a:pPr>
            <a:r>
              <a:rPr lang="en-US" dirty="0"/>
              <a:t>Other placements:</a:t>
            </a:r>
          </a:p>
          <a:p>
            <a:pPr marL="0" indent="0">
              <a:buNone/>
            </a:pPr>
            <a:r>
              <a:rPr lang="en-US" dirty="0"/>
              <a:t>Atlanta and Tucker, GA</a:t>
            </a:r>
          </a:p>
          <a:p>
            <a:pPr marL="0" indent="0">
              <a:buNone/>
            </a:pPr>
            <a:endParaRPr lang="en-US" dirty="0"/>
          </a:p>
          <a:p>
            <a:pPr marL="0" indent="0">
              <a:buNone/>
            </a:pPr>
            <a:r>
              <a:rPr lang="en-US" dirty="0"/>
              <a:t>ICON Provider Since</a:t>
            </a:r>
          </a:p>
          <a:p>
            <a:pPr marL="0" indent="0">
              <a:buNone/>
            </a:pPr>
            <a:r>
              <a:rPr lang="en-US" dirty="0"/>
              <a:t>October 2021</a:t>
            </a:r>
          </a:p>
        </p:txBody>
      </p:sp>
      <p:pic>
        <p:nvPicPr>
          <p:cNvPr id="4" name="Dr. Johnson - Short.wav">
            <a:hlinkClick r:id="" action="ppaction://media"/>
            <a:extLst>
              <a:ext uri="{FF2B5EF4-FFF2-40B4-BE49-F238E27FC236}">
                <a16:creationId xmlns:a16="http://schemas.microsoft.com/office/drawing/2014/main" id="{8D6BEA35-D62D-3C74-A69F-41ED1938E5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8295" y="7510985"/>
            <a:ext cx="812800" cy="812800"/>
          </a:xfrm>
          <a:prstGeom prst="rect">
            <a:avLst/>
          </a:prstGeom>
        </p:spPr>
      </p:pic>
      <p:sp>
        <p:nvSpPr>
          <p:cNvPr id="6" name="Rectangle 5">
            <a:extLst>
              <a:ext uri="{FF2B5EF4-FFF2-40B4-BE49-F238E27FC236}">
                <a16:creationId xmlns:a16="http://schemas.microsoft.com/office/drawing/2014/main" id="{DB0CE1E7-BD96-2024-12FA-7A92F367BC29}"/>
              </a:ext>
            </a:extLst>
          </p:cNvPr>
          <p:cNvSpPr/>
          <p:nvPr/>
        </p:nvSpPr>
        <p:spPr>
          <a:xfrm>
            <a:off x="11445766" y="7510985"/>
            <a:ext cx="955329" cy="958459"/>
          </a:xfrm>
          <a:prstGeom prst="rect">
            <a:avLst/>
          </a:prstGeom>
          <a:solidFill>
            <a:srgbClr val="182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39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11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person smiling&#10;&#10;Description automatically generated">
            <a:extLst>
              <a:ext uri="{FF2B5EF4-FFF2-40B4-BE49-F238E27FC236}">
                <a16:creationId xmlns:a16="http://schemas.microsoft.com/office/drawing/2014/main" id="{6EF67A48-718A-B338-9A25-991264896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668" y="2903883"/>
            <a:ext cx="5554663" cy="5554663"/>
          </a:xfrm>
          <a:prstGeom prst="rect">
            <a:avLst/>
          </a:prstGeom>
        </p:spPr>
      </p:pic>
      <p:sp>
        <p:nvSpPr>
          <p:cNvPr id="2" name="Title 1">
            <a:extLst>
              <a:ext uri="{FF2B5EF4-FFF2-40B4-BE49-F238E27FC236}">
                <a16:creationId xmlns:a16="http://schemas.microsoft.com/office/drawing/2014/main" id="{EB77C8CC-26C7-B96C-DBE1-9BF32810FE9B}"/>
              </a:ext>
            </a:extLst>
          </p:cNvPr>
          <p:cNvSpPr>
            <a:spLocks noGrp="1"/>
          </p:cNvSpPr>
          <p:nvPr>
            <p:ph type="title"/>
          </p:nvPr>
        </p:nvSpPr>
        <p:spPr>
          <a:xfrm>
            <a:off x="1378679" y="914401"/>
            <a:ext cx="15530642" cy="1989482"/>
          </a:xfrm>
        </p:spPr>
        <p:txBody>
          <a:bodyPr vert="horz" lIns="91440" tIns="45720" rIns="91440" bIns="45720" rtlCol="0" anchor="ctr">
            <a:normAutofit/>
          </a:bodyPr>
          <a:lstStyle/>
          <a:p>
            <a:r>
              <a:rPr lang="en-US" sz="7200" dirty="0">
                <a:latin typeface="Avenir Book" panose="02000503020000020003" pitchFamily="2" charset="0"/>
              </a:rPr>
              <a:t>Janet Elkin</a:t>
            </a:r>
          </a:p>
        </p:txBody>
      </p:sp>
      <p:sp>
        <p:nvSpPr>
          <p:cNvPr id="15" name="Text Placeholder 2">
            <a:extLst>
              <a:ext uri="{FF2B5EF4-FFF2-40B4-BE49-F238E27FC236}">
                <a16:creationId xmlns:a16="http://schemas.microsoft.com/office/drawing/2014/main" id="{EE79907B-F05A-6E68-440D-4BDECB03B6B6}"/>
              </a:ext>
            </a:extLst>
          </p:cNvPr>
          <p:cNvSpPr txBox="1">
            <a:spLocks/>
          </p:cNvSpPr>
          <p:nvPr/>
        </p:nvSpPr>
        <p:spPr>
          <a:xfrm>
            <a:off x="1370693" y="3132479"/>
            <a:ext cx="8557078" cy="5554322"/>
          </a:xfrm>
          <a:prstGeom prst="rect">
            <a:avLst/>
          </a:prstGeom>
        </p:spPr>
        <p:txBody>
          <a:bodyPr vert="horz" lIns="91440" tIns="45720" rIns="91440" bIns="45720" rtlCol="0">
            <a:noAutofit/>
          </a:bodyPr>
          <a:lstStyle>
            <a:lvl1pPr marL="342900" indent="-342900" algn="l" defTabSz="1371600" rtl="0" eaLnBrk="1" latinLnBrk="0" hangingPunct="1">
              <a:lnSpc>
                <a:spcPct val="120000"/>
              </a:lnSpc>
              <a:spcBef>
                <a:spcPts val="1500"/>
              </a:spcBef>
              <a:buClr>
                <a:srgbClr val="00A3E1"/>
              </a:buClr>
              <a:buSzPct val="125000"/>
              <a:buFont typeface="Wingdings" panose="05000000000000000000" pitchFamily="2" charset="2"/>
              <a:buChar char="§"/>
              <a:defRPr sz="3000" b="0" kern="1200" cap="none" spc="0">
                <a:ln>
                  <a:noFill/>
                </a:ln>
                <a:solidFill>
                  <a:schemeClr val="tx1"/>
                </a:solidFill>
                <a:effectLst/>
                <a:latin typeface="+mn-lt"/>
                <a:ea typeface="+mn-ea"/>
                <a:cs typeface="Avenir Medium" panose="020B0603020203020204" pitchFamily="34" charset="-78"/>
              </a:defRPr>
            </a:lvl1pPr>
            <a:lvl2pPr marL="10287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700" b="0" kern="1200" cap="none" spc="0">
                <a:ln>
                  <a:noFill/>
                </a:ln>
                <a:solidFill>
                  <a:schemeClr val="tx1"/>
                </a:solidFill>
                <a:effectLst/>
                <a:latin typeface="+mn-lt"/>
                <a:ea typeface="+mn-ea"/>
                <a:cs typeface="Avenir Medium" panose="020B0603020203020204" pitchFamily="34" charset="-78"/>
              </a:defRPr>
            </a:lvl2pPr>
            <a:lvl3pPr marL="17145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mn-lt"/>
                <a:ea typeface="+mn-ea"/>
                <a:cs typeface="Avenir Medium" panose="020B0603020203020204" pitchFamily="34" charset="-78"/>
              </a:defRPr>
            </a:lvl3pPr>
            <a:lvl4pPr marL="24003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mn-lt"/>
                <a:ea typeface="+mn-ea"/>
                <a:cs typeface="Avenir Medium" panose="020B0603020203020204" pitchFamily="34" charset="-78"/>
              </a:defRPr>
            </a:lvl4pPr>
            <a:lvl5pPr marL="30861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mn-lt"/>
                <a:ea typeface="+mn-ea"/>
                <a:cs typeface="Avenir Medium" panose="020B0603020203020204" pitchFamily="34" charset="-78"/>
              </a:defRPr>
            </a:lvl5pPr>
            <a:lvl6pPr marL="37719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577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435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293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2300" dirty="0"/>
              <a:t>Chief Executive Officer</a:t>
            </a:r>
          </a:p>
          <a:p>
            <a:r>
              <a:rPr lang="en-US" sz="2300" dirty="0"/>
              <a:t>Crafting Workforce Solutions for more than 20 years</a:t>
            </a:r>
          </a:p>
          <a:p>
            <a:r>
              <a:rPr lang="en-US" sz="2300" dirty="0"/>
              <a:t>Janet's definition of success for herself is more than a list of achievements, but a calling for tackling challenges</a:t>
            </a:r>
          </a:p>
          <a:p>
            <a:r>
              <a:rPr lang="en-US" sz="2300" dirty="0"/>
              <a:t>She believes that you need to anticipate the movements of the industry while holding firm to your overall beliefs. Most of all, you can do well and do good at the same time.</a:t>
            </a:r>
          </a:p>
          <a:p>
            <a:r>
              <a:rPr lang="en-US" sz="2300" dirty="0"/>
              <a:t>Janet, a New York City native, graduated from Syracuse University. She resides in Dallas, Texas with her husband, four daughters, and a growing brood of grandchildren</a:t>
            </a:r>
          </a:p>
        </p:txBody>
      </p:sp>
    </p:spTree>
    <p:extLst>
      <p:ext uri="{BB962C8B-B14F-4D97-AF65-F5344CB8AC3E}">
        <p14:creationId xmlns:p14="http://schemas.microsoft.com/office/powerpoint/2010/main" val="28022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10;&#10;Description automatically generated">
            <a:extLst>
              <a:ext uri="{FF2B5EF4-FFF2-40B4-BE49-F238E27FC236}">
                <a16:creationId xmlns:a16="http://schemas.microsoft.com/office/drawing/2014/main" id="{D2A5DED7-71E2-5CCE-06BB-6D2A7BDC9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668" y="2903882"/>
            <a:ext cx="5554665" cy="5554665"/>
          </a:xfrm>
          <a:prstGeom prst="rect">
            <a:avLst/>
          </a:prstGeom>
        </p:spPr>
      </p:pic>
      <p:sp>
        <p:nvSpPr>
          <p:cNvPr id="2" name="Title 1">
            <a:extLst>
              <a:ext uri="{FF2B5EF4-FFF2-40B4-BE49-F238E27FC236}">
                <a16:creationId xmlns:a16="http://schemas.microsoft.com/office/drawing/2014/main" id="{EB77C8CC-26C7-B96C-DBE1-9BF32810FE9B}"/>
              </a:ext>
            </a:extLst>
          </p:cNvPr>
          <p:cNvSpPr>
            <a:spLocks noGrp="1"/>
          </p:cNvSpPr>
          <p:nvPr>
            <p:ph type="title"/>
          </p:nvPr>
        </p:nvSpPr>
        <p:spPr>
          <a:xfrm>
            <a:off x="1378679" y="914401"/>
            <a:ext cx="15530642" cy="1989482"/>
          </a:xfrm>
        </p:spPr>
        <p:txBody>
          <a:bodyPr vert="horz" lIns="91440" tIns="45720" rIns="91440" bIns="45720" rtlCol="0" anchor="ctr">
            <a:normAutofit/>
          </a:bodyPr>
          <a:lstStyle/>
          <a:p>
            <a:r>
              <a:rPr lang="en-US" sz="7200" dirty="0">
                <a:latin typeface="Avenir Book" panose="02000503020000020003" pitchFamily="2" charset="0"/>
              </a:rPr>
              <a:t>Joseph M. Sturdivant, MD</a:t>
            </a:r>
          </a:p>
        </p:txBody>
      </p:sp>
      <p:sp>
        <p:nvSpPr>
          <p:cNvPr id="15" name="Text Placeholder 2">
            <a:extLst>
              <a:ext uri="{FF2B5EF4-FFF2-40B4-BE49-F238E27FC236}">
                <a16:creationId xmlns:a16="http://schemas.microsoft.com/office/drawing/2014/main" id="{EE79907B-F05A-6E68-440D-4BDECB03B6B6}"/>
              </a:ext>
            </a:extLst>
          </p:cNvPr>
          <p:cNvSpPr txBox="1">
            <a:spLocks/>
          </p:cNvSpPr>
          <p:nvPr/>
        </p:nvSpPr>
        <p:spPr>
          <a:xfrm>
            <a:off x="1370693" y="3132479"/>
            <a:ext cx="8557078" cy="5554322"/>
          </a:xfrm>
          <a:prstGeom prst="rect">
            <a:avLst/>
          </a:prstGeom>
        </p:spPr>
        <p:txBody>
          <a:bodyPr vert="horz" lIns="91440" tIns="45720" rIns="91440" bIns="45720" rtlCol="0">
            <a:noAutofit/>
          </a:bodyPr>
          <a:lstStyle>
            <a:lvl1pPr marL="342900" indent="-342900" algn="l" defTabSz="1371600" rtl="0" eaLnBrk="1" latinLnBrk="0" hangingPunct="1">
              <a:lnSpc>
                <a:spcPct val="120000"/>
              </a:lnSpc>
              <a:spcBef>
                <a:spcPts val="1500"/>
              </a:spcBef>
              <a:buClr>
                <a:srgbClr val="00A3E1"/>
              </a:buClr>
              <a:buSzPct val="125000"/>
              <a:buFont typeface="Wingdings" panose="05000000000000000000" pitchFamily="2" charset="2"/>
              <a:buChar char="§"/>
              <a:defRPr sz="3000" b="0" kern="1200" cap="none" spc="0">
                <a:ln>
                  <a:noFill/>
                </a:ln>
                <a:solidFill>
                  <a:schemeClr val="tx1"/>
                </a:solidFill>
                <a:effectLst/>
                <a:latin typeface="+mn-lt"/>
                <a:ea typeface="+mn-ea"/>
                <a:cs typeface="Avenir Medium" panose="020B0603020203020204" pitchFamily="34" charset="-78"/>
              </a:defRPr>
            </a:lvl1pPr>
            <a:lvl2pPr marL="10287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700" b="0" kern="1200" cap="none" spc="0">
                <a:ln>
                  <a:noFill/>
                </a:ln>
                <a:solidFill>
                  <a:schemeClr val="tx1"/>
                </a:solidFill>
                <a:effectLst/>
                <a:latin typeface="+mn-lt"/>
                <a:ea typeface="+mn-ea"/>
                <a:cs typeface="Avenir Medium" panose="020B0603020203020204" pitchFamily="34" charset="-78"/>
              </a:defRPr>
            </a:lvl2pPr>
            <a:lvl3pPr marL="17145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mn-lt"/>
                <a:ea typeface="+mn-ea"/>
                <a:cs typeface="Avenir Medium" panose="020B0603020203020204" pitchFamily="34" charset="-78"/>
              </a:defRPr>
            </a:lvl3pPr>
            <a:lvl4pPr marL="24003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mn-lt"/>
                <a:ea typeface="+mn-ea"/>
                <a:cs typeface="Avenir Medium" panose="020B0603020203020204" pitchFamily="34" charset="-78"/>
              </a:defRPr>
            </a:lvl4pPr>
            <a:lvl5pPr marL="3086100" indent="-342900" algn="l" defTabSz="1371600" rtl="0" eaLnBrk="1" latinLnBrk="0" hangingPunct="1">
              <a:lnSpc>
                <a:spcPct val="120000"/>
              </a:lnSpc>
              <a:spcBef>
                <a:spcPts val="750"/>
              </a:spcBef>
              <a:buClr>
                <a:srgbClr val="00A3E1"/>
              </a:buClr>
              <a:buSzPct val="125000"/>
              <a:buFont typeface="Wingdings" panose="05000000000000000000" pitchFamily="2" charset="2"/>
              <a:buChar char="§"/>
              <a:defRPr sz="2400" b="0" kern="1200" cap="none" spc="0">
                <a:ln>
                  <a:noFill/>
                </a:ln>
                <a:solidFill>
                  <a:schemeClr val="tx1"/>
                </a:solidFill>
                <a:effectLst/>
                <a:latin typeface="+mn-lt"/>
                <a:ea typeface="+mn-ea"/>
                <a:cs typeface="Avenir Medium" panose="020B0603020203020204" pitchFamily="34" charset="-78"/>
              </a:defRPr>
            </a:lvl5pPr>
            <a:lvl6pPr marL="37719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577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435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293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2300" dirty="0"/>
              <a:t>Chief Medical Officer</a:t>
            </a:r>
          </a:p>
          <a:p>
            <a:r>
              <a:rPr lang="en-US" sz="2300" dirty="0"/>
              <a:t>Internal Medicine Physician for close to 20 years</a:t>
            </a:r>
          </a:p>
          <a:p>
            <a:r>
              <a:rPr lang="en-US" sz="2300" dirty="0"/>
              <a:t>IMN Locum provider for more than 15 years</a:t>
            </a:r>
          </a:p>
          <a:p>
            <a:pPr lvl="0"/>
            <a:r>
              <a:rPr lang="en-US" sz="2300" dirty="0"/>
              <a:t>A peer-to-peer communicator with both providers and clients, helping navigate expectations and relationships while addressing any potential misunderstandings. </a:t>
            </a:r>
          </a:p>
          <a:p>
            <a:pPr lvl="0"/>
            <a:r>
              <a:rPr lang="en-US" sz="2300" dirty="0"/>
              <a:t>Developing a program to help educate residents and new healthcare practitioners about locum tenens </a:t>
            </a:r>
            <a:r>
              <a:rPr lang="en-US" sz="2300"/>
              <a:t>employment.</a:t>
            </a:r>
            <a:endParaRPr lang="en-US" sz="2300" dirty="0"/>
          </a:p>
        </p:txBody>
      </p:sp>
    </p:spTree>
    <p:extLst>
      <p:ext uri="{BB962C8B-B14F-4D97-AF65-F5344CB8AC3E}">
        <p14:creationId xmlns:p14="http://schemas.microsoft.com/office/powerpoint/2010/main" val="93146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 Joe Sturdivant - Why I Love Locums Life.mov">
            <a:hlinkClick r:id="" action="ppaction://media"/>
            <a:extLst>
              <a:ext uri="{FF2B5EF4-FFF2-40B4-BE49-F238E27FC236}">
                <a16:creationId xmlns:a16="http://schemas.microsoft.com/office/drawing/2014/main" id="{1ECDC2E3-3578-8FA1-740D-EFA692FD4B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47230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5434-1BB3-7378-CB43-FB9147B6EF05}"/>
              </a:ext>
            </a:extLst>
          </p:cNvPr>
          <p:cNvSpPr>
            <a:spLocks noGrp="1"/>
          </p:cNvSpPr>
          <p:nvPr>
            <p:ph type="title"/>
          </p:nvPr>
        </p:nvSpPr>
        <p:spPr/>
        <p:txBody>
          <a:bodyPr>
            <a:normAutofit/>
          </a:bodyPr>
          <a:lstStyle/>
          <a:p>
            <a:r>
              <a:rPr lang="en-US" sz="7200" dirty="0">
                <a:latin typeface="Avenir Book" panose="02000503020000020003" pitchFamily="2" charset="0"/>
              </a:rPr>
              <a:t>The Risk of Not Staffing Locums</a:t>
            </a:r>
          </a:p>
        </p:txBody>
      </p:sp>
      <p:sp>
        <p:nvSpPr>
          <p:cNvPr id="3" name="Text Placeholder 2">
            <a:extLst>
              <a:ext uri="{FF2B5EF4-FFF2-40B4-BE49-F238E27FC236}">
                <a16:creationId xmlns:a16="http://schemas.microsoft.com/office/drawing/2014/main" id="{679B3D50-3C2E-FE68-0FC7-6AB6AB75008C}"/>
              </a:ext>
            </a:extLst>
          </p:cNvPr>
          <p:cNvSpPr>
            <a:spLocks noGrp="1"/>
          </p:cNvSpPr>
          <p:nvPr>
            <p:ph type="body" idx="1"/>
          </p:nvPr>
        </p:nvSpPr>
        <p:spPr/>
        <p:txBody>
          <a:bodyPr/>
          <a:lstStyle/>
          <a:p>
            <a:r>
              <a:rPr lang="en-US" dirty="0"/>
              <a:t>Direct Costs</a:t>
            </a:r>
          </a:p>
        </p:txBody>
      </p:sp>
      <p:sp>
        <p:nvSpPr>
          <p:cNvPr id="4" name="Content Placeholder 3">
            <a:extLst>
              <a:ext uri="{FF2B5EF4-FFF2-40B4-BE49-F238E27FC236}">
                <a16:creationId xmlns:a16="http://schemas.microsoft.com/office/drawing/2014/main" id="{EEE7E801-E11D-44CF-8045-8901AD9557C0}"/>
              </a:ext>
            </a:extLst>
          </p:cNvPr>
          <p:cNvSpPr>
            <a:spLocks noGrp="1"/>
          </p:cNvSpPr>
          <p:nvPr>
            <p:ph sz="half" idx="2"/>
          </p:nvPr>
        </p:nvSpPr>
        <p:spPr/>
        <p:txBody>
          <a:bodyPr>
            <a:normAutofit fontScale="70000" lnSpcReduction="20000"/>
          </a:bodyPr>
          <a:lstStyle/>
          <a:p>
            <a:r>
              <a:rPr lang="en-US" dirty="0"/>
              <a:t>Expense and provider-generated billings varies by specialty.</a:t>
            </a:r>
          </a:p>
          <a:p>
            <a:r>
              <a:rPr lang="en-US" dirty="0"/>
              <a:t>On average, a General Dentist produces $5,708 per shift, while the total locum cost of this same Dentist is $1,800 per shift. </a:t>
            </a:r>
          </a:p>
          <a:p>
            <a:pPr lvl="1"/>
            <a:r>
              <a:rPr lang="en-US" dirty="0"/>
              <a:t>The client retains 70% of the billings.</a:t>
            </a:r>
          </a:p>
          <a:p>
            <a:r>
              <a:rPr lang="en-US" dirty="0"/>
              <a:t>The average Anesthesia provider produces $1,100 per case with a conservative average of 3 cases a day.</a:t>
            </a:r>
          </a:p>
          <a:p>
            <a:pPr lvl="1"/>
            <a:r>
              <a:rPr lang="en-US" dirty="0"/>
              <a:t>Billings will outweigh the expense by roughly 30% on average</a:t>
            </a:r>
          </a:p>
        </p:txBody>
      </p:sp>
      <p:sp>
        <p:nvSpPr>
          <p:cNvPr id="5" name="Text Placeholder 4">
            <a:extLst>
              <a:ext uri="{FF2B5EF4-FFF2-40B4-BE49-F238E27FC236}">
                <a16:creationId xmlns:a16="http://schemas.microsoft.com/office/drawing/2014/main" id="{F7D224D6-D1EC-9FC0-C6E5-49829CE648DD}"/>
              </a:ext>
            </a:extLst>
          </p:cNvPr>
          <p:cNvSpPr>
            <a:spLocks noGrp="1"/>
          </p:cNvSpPr>
          <p:nvPr>
            <p:ph type="body" sz="quarter" idx="3"/>
          </p:nvPr>
        </p:nvSpPr>
        <p:spPr/>
        <p:txBody>
          <a:bodyPr/>
          <a:lstStyle/>
          <a:p>
            <a:r>
              <a:rPr lang="en-US" dirty="0"/>
              <a:t>Indirect Costs</a:t>
            </a:r>
          </a:p>
        </p:txBody>
      </p:sp>
      <p:sp>
        <p:nvSpPr>
          <p:cNvPr id="6" name="Content Placeholder 5">
            <a:extLst>
              <a:ext uri="{FF2B5EF4-FFF2-40B4-BE49-F238E27FC236}">
                <a16:creationId xmlns:a16="http://schemas.microsoft.com/office/drawing/2014/main" id="{9451A4BA-7E93-CB35-7A5B-87539B4C522C}"/>
              </a:ext>
            </a:extLst>
          </p:cNvPr>
          <p:cNvSpPr>
            <a:spLocks noGrp="1"/>
          </p:cNvSpPr>
          <p:nvPr>
            <p:ph sz="quarter" idx="4"/>
          </p:nvPr>
        </p:nvSpPr>
        <p:spPr>
          <a:xfrm>
            <a:off x="9258300" y="4368348"/>
            <a:ext cx="7643036" cy="4148636"/>
          </a:xfrm>
        </p:spPr>
        <p:txBody>
          <a:bodyPr>
            <a:normAutofit fontScale="70000" lnSpcReduction="20000"/>
          </a:bodyPr>
          <a:lstStyle/>
          <a:p>
            <a:pPr lvl="1"/>
            <a:r>
              <a:rPr lang="en-US" dirty="0"/>
              <a:t>Ancillary staff go unpaid </a:t>
            </a:r>
          </a:p>
          <a:p>
            <a:pPr lvl="1"/>
            <a:r>
              <a:rPr lang="en-US" dirty="0"/>
              <a:t>Scheduled patients being pushed out due to provider absence</a:t>
            </a:r>
          </a:p>
          <a:p>
            <a:pPr lvl="1"/>
            <a:r>
              <a:rPr lang="en-US" dirty="0"/>
              <a:t>Elongating the recovery for patients that go unseen</a:t>
            </a:r>
          </a:p>
          <a:p>
            <a:pPr lvl="1"/>
            <a:r>
              <a:rPr lang="en-US" dirty="0"/>
              <a:t>Quality of life for chronically ill patients</a:t>
            </a:r>
          </a:p>
          <a:p>
            <a:pPr lvl="1"/>
            <a:r>
              <a:rPr lang="en-US" dirty="0"/>
              <a:t>Patients going to competitors</a:t>
            </a:r>
          </a:p>
          <a:p>
            <a:pPr lvl="1"/>
            <a:r>
              <a:rPr lang="en-US" dirty="0"/>
              <a:t>Loss of referrals</a:t>
            </a:r>
          </a:p>
          <a:p>
            <a:pPr lvl="1"/>
            <a:r>
              <a:rPr lang="en-US" dirty="0"/>
              <a:t>Increases the patient load on current staff</a:t>
            </a:r>
          </a:p>
        </p:txBody>
      </p:sp>
    </p:spTree>
    <p:extLst>
      <p:ext uri="{BB962C8B-B14F-4D97-AF65-F5344CB8AC3E}">
        <p14:creationId xmlns:p14="http://schemas.microsoft.com/office/powerpoint/2010/main" val="307726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 calcmode="lin" valueType="num">
                                      <p:cBhvr additive="base">
                                        <p:cTn id="4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 calcmode="lin" valueType="num">
                                      <p:cBhvr additive="base">
                                        <p:cTn id="5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 calcmode="lin" valueType="num">
                                      <p:cBhvr additive="base">
                                        <p:cTn id="5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 calcmode="lin" valueType="num">
                                      <p:cBhvr additive="base">
                                        <p:cTn id="5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anim calcmode="lin" valueType="num">
                                      <p:cBhvr additive="base">
                                        <p:cTn id="6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 calcmode="lin" valueType="num">
                                      <p:cBhvr additive="base">
                                        <p:cTn id="6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
                                            <p:txEl>
                                              <p:pRg st="5" end="5"/>
                                            </p:txEl>
                                          </p:spTgt>
                                        </p:tgtEl>
                                        <p:attrNameLst>
                                          <p:attrName>style.visibility</p:attrName>
                                        </p:attrNameLst>
                                      </p:cBhvr>
                                      <p:to>
                                        <p:strVal val="visible"/>
                                      </p:to>
                                    </p:set>
                                    <p:anim calcmode="lin" valueType="num">
                                      <p:cBhvr additive="base">
                                        <p:cTn id="7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
                                            <p:txEl>
                                              <p:pRg st="6" end="6"/>
                                            </p:txEl>
                                          </p:spTgt>
                                        </p:tgtEl>
                                        <p:attrNameLst>
                                          <p:attrName>style.visibility</p:attrName>
                                        </p:attrNameLst>
                                      </p:cBhvr>
                                      <p:to>
                                        <p:strVal val="visible"/>
                                      </p:to>
                                    </p:set>
                                    <p:anim calcmode="lin" valueType="num">
                                      <p:cBhvr additive="base">
                                        <p:cTn id="7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64F43C-5857-D735-CCE8-5F72F84E9717}"/>
              </a:ext>
            </a:extLst>
          </p:cNvPr>
          <p:cNvSpPr>
            <a:spLocks noGrp="1"/>
          </p:cNvSpPr>
          <p:nvPr>
            <p:ph idx="1"/>
          </p:nvPr>
        </p:nvSpPr>
        <p:spPr/>
        <p:txBody>
          <a:bodyPr/>
          <a:lstStyle/>
          <a:p>
            <a:r>
              <a:rPr lang="en-US" dirty="0"/>
              <a:t>AI</a:t>
            </a:r>
          </a:p>
          <a:p>
            <a:r>
              <a:rPr lang="en-US" dirty="0"/>
              <a:t>Automation</a:t>
            </a:r>
          </a:p>
          <a:p>
            <a:r>
              <a:rPr lang="en-US" dirty="0"/>
              <a:t>What candidates want</a:t>
            </a:r>
          </a:p>
          <a:p>
            <a:r>
              <a:rPr lang="en-US" dirty="0"/>
              <a:t>Telehealth</a:t>
            </a:r>
          </a:p>
          <a:p>
            <a:endParaRPr lang="en-US" dirty="0"/>
          </a:p>
        </p:txBody>
      </p:sp>
      <p:sp>
        <p:nvSpPr>
          <p:cNvPr id="2" name="Title 1">
            <a:extLst>
              <a:ext uri="{FF2B5EF4-FFF2-40B4-BE49-F238E27FC236}">
                <a16:creationId xmlns:a16="http://schemas.microsoft.com/office/drawing/2014/main" id="{CC41E176-27BD-4183-4D6E-457B643596FE}"/>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The Future of Healthcare Staffing</a:t>
            </a:r>
          </a:p>
        </p:txBody>
      </p:sp>
      <p:pic>
        <p:nvPicPr>
          <p:cNvPr id="5" name="Picture 4" descr="A doctor holding a x-ray of a human body&#10;&#10;Description automatically generated">
            <a:extLst>
              <a:ext uri="{FF2B5EF4-FFF2-40B4-BE49-F238E27FC236}">
                <a16:creationId xmlns:a16="http://schemas.microsoft.com/office/drawing/2014/main" id="{C79B0201-D635-BCEC-54D6-6285EE309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531" y="2620009"/>
            <a:ext cx="8582776" cy="5550663"/>
          </a:xfrm>
          <a:prstGeom prst="rect">
            <a:avLst/>
          </a:prstGeom>
        </p:spPr>
      </p:pic>
    </p:spTree>
    <p:extLst>
      <p:ext uri="{BB962C8B-B14F-4D97-AF65-F5344CB8AC3E}">
        <p14:creationId xmlns:p14="http://schemas.microsoft.com/office/powerpoint/2010/main" val="350080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B41EB0-93FF-6E36-88BC-5E360225F473}"/>
              </a:ext>
            </a:extLst>
          </p:cNvPr>
          <p:cNvSpPr>
            <a:spLocks noGrp="1"/>
          </p:cNvSpPr>
          <p:nvPr>
            <p:ph idx="1"/>
          </p:nvPr>
        </p:nvSpPr>
        <p:spPr/>
        <p:txBody>
          <a:bodyPr/>
          <a:lstStyle/>
          <a:p>
            <a:r>
              <a:rPr lang="en-US" dirty="0"/>
              <a:t>Technology will be more important than ever to treat patients - the average age of a nurse is 48. Telemedicine is critical to sustain levels of patient care.</a:t>
            </a:r>
          </a:p>
          <a:p>
            <a:pPr marL="0" indent="0">
              <a:buNone/>
            </a:pPr>
            <a:endParaRPr lang="en-US" dirty="0"/>
          </a:p>
          <a:p>
            <a:r>
              <a:rPr lang="en-US" dirty="0"/>
              <a:t>New ways to educate will be vital including virtual reality and team-based learning.</a:t>
            </a:r>
          </a:p>
          <a:p>
            <a:endParaRPr lang="en-US" dirty="0"/>
          </a:p>
          <a:p>
            <a:r>
              <a:rPr lang="en-US" dirty="0"/>
              <a:t>Embrace the changing workforce: flexibility, autonomy and support rank highest.</a:t>
            </a:r>
          </a:p>
        </p:txBody>
      </p:sp>
      <p:sp>
        <p:nvSpPr>
          <p:cNvPr id="3" name="Title 2">
            <a:extLst>
              <a:ext uri="{FF2B5EF4-FFF2-40B4-BE49-F238E27FC236}">
                <a16:creationId xmlns:a16="http://schemas.microsoft.com/office/drawing/2014/main" id="{A3A5B1E5-6470-5922-11BF-2DFD06BB7283}"/>
              </a:ext>
            </a:extLst>
          </p:cNvPr>
          <p:cNvSpPr>
            <a:spLocks noGrp="1"/>
          </p:cNvSpPr>
          <p:nvPr>
            <p:ph type="title"/>
          </p:nvPr>
        </p:nvSpPr>
        <p:spPr/>
        <p:txBody>
          <a:bodyPr>
            <a:normAutofit/>
          </a:bodyPr>
          <a:lstStyle/>
          <a:p>
            <a:r>
              <a:rPr lang="en-US" sz="7200" dirty="0">
                <a:latin typeface="Avenir Book" panose="02000503020000020003" pitchFamily="2" charset="0"/>
              </a:rPr>
              <a:t>Future of Nurse Staffing</a:t>
            </a:r>
            <a:endParaRPr lang="en-US" dirty="0"/>
          </a:p>
        </p:txBody>
      </p:sp>
    </p:spTree>
    <p:extLst>
      <p:ext uri="{BB962C8B-B14F-4D97-AF65-F5344CB8AC3E}">
        <p14:creationId xmlns:p14="http://schemas.microsoft.com/office/powerpoint/2010/main" val="329293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96A29-078E-D9EC-7DEF-A2429C79F4EA}"/>
              </a:ext>
            </a:extLst>
          </p:cNvPr>
          <p:cNvSpPr>
            <a:spLocks noGrp="1"/>
          </p:cNvSpPr>
          <p:nvPr>
            <p:ph idx="1"/>
          </p:nvPr>
        </p:nvSpPr>
        <p:spPr/>
        <p:txBody>
          <a:bodyPr>
            <a:normAutofit lnSpcReduction="10000"/>
          </a:bodyPr>
          <a:lstStyle/>
          <a:p>
            <a:r>
              <a:rPr lang="en-US" dirty="0"/>
              <a:t>Telemedicine and digital health technologies are reshaping skills and competences required of future physicians. Who can adjust? Training will be more important than ever.</a:t>
            </a:r>
          </a:p>
          <a:p>
            <a:endParaRPr lang="en-US" dirty="0"/>
          </a:p>
          <a:p>
            <a:r>
              <a:rPr lang="en-US" dirty="0"/>
              <a:t>Physicians like other medical professionals want a work life balance, not always easy in this field.  Flexible work arrangements like incorporating tele health can lessen the rigidity of shifts and save costs.</a:t>
            </a:r>
          </a:p>
          <a:p>
            <a:endParaRPr lang="en-US" dirty="0"/>
          </a:p>
          <a:p>
            <a:r>
              <a:rPr lang="en-US" dirty="0"/>
              <a:t>Supportive work environments will help the retention of physicians </a:t>
            </a:r>
          </a:p>
          <a:p>
            <a:endParaRPr lang="en-US" dirty="0"/>
          </a:p>
        </p:txBody>
      </p:sp>
      <p:sp>
        <p:nvSpPr>
          <p:cNvPr id="6" name="Title 2">
            <a:extLst>
              <a:ext uri="{FF2B5EF4-FFF2-40B4-BE49-F238E27FC236}">
                <a16:creationId xmlns:a16="http://schemas.microsoft.com/office/drawing/2014/main" id="{C09B9930-A0EC-6D1B-3395-2BB54C494EE5}"/>
              </a:ext>
            </a:extLst>
          </p:cNvPr>
          <p:cNvSpPr txBox="1">
            <a:spLocks/>
          </p:cNvSpPr>
          <p:nvPr/>
        </p:nvSpPr>
        <p:spPr>
          <a:xfrm>
            <a:off x="1523093" y="1066801"/>
            <a:ext cx="15530642" cy="1989482"/>
          </a:xfrm>
          <a:prstGeom prst="rect">
            <a:avLst/>
          </a:prstGeom>
        </p:spPr>
        <p:txBody>
          <a:bodyPr vert="horz" lIns="91440" tIns="45720" rIns="91440" bIns="45720" rtlCol="0" anchor="ctr">
            <a:normAutofit/>
          </a:bodyPr>
          <a:lstStyle>
            <a:lvl1pPr algn="ctr" defTabSz="1371600" rtl="0" eaLnBrk="1" latinLnBrk="0" hangingPunct="1">
              <a:lnSpc>
                <a:spcPct val="90000"/>
              </a:lnSpc>
              <a:spcBef>
                <a:spcPct val="0"/>
              </a:spcBef>
              <a:buNone/>
              <a:defRPr sz="6600" b="0" i="0" kern="1200" cap="none" spc="0">
                <a:ln>
                  <a:noFill/>
                </a:ln>
                <a:solidFill>
                  <a:schemeClr val="tx1"/>
                </a:solidFill>
                <a:effectLst/>
                <a:latin typeface="+mj-lt"/>
                <a:ea typeface="+mj-ea"/>
                <a:cs typeface="Avenir Medium" panose="020B0603020203020204" pitchFamily="34" charset="-78"/>
              </a:defRPr>
            </a:lvl1pPr>
          </a:lstStyle>
          <a:p>
            <a:r>
              <a:rPr lang="en-US" sz="7200" dirty="0">
                <a:latin typeface="Avenir Book" panose="02000503020000020003" pitchFamily="2" charset="0"/>
              </a:rPr>
              <a:t>Future of Physician Staffing</a:t>
            </a:r>
            <a:endParaRPr lang="en-US" dirty="0"/>
          </a:p>
        </p:txBody>
      </p:sp>
    </p:spTree>
    <p:extLst>
      <p:ext uri="{BB962C8B-B14F-4D97-AF65-F5344CB8AC3E}">
        <p14:creationId xmlns:p14="http://schemas.microsoft.com/office/powerpoint/2010/main" val="31712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94B3-689A-6A84-049F-A6A53044F7B1}"/>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Questions?</a:t>
            </a:r>
          </a:p>
        </p:txBody>
      </p:sp>
    </p:spTree>
    <p:extLst>
      <p:ext uri="{BB962C8B-B14F-4D97-AF65-F5344CB8AC3E}">
        <p14:creationId xmlns:p14="http://schemas.microsoft.com/office/powerpoint/2010/main" val="193372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miling for a picture&#10;&#10;Description automatically generated">
            <a:extLst>
              <a:ext uri="{FF2B5EF4-FFF2-40B4-BE49-F238E27FC236}">
                <a16:creationId xmlns:a16="http://schemas.microsoft.com/office/drawing/2014/main" id="{FE7BA41B-53D1-6A10-0C57-66CF83FC4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668" y="2903883"/>
            <a:ext cx="5554663" cy="5554663"/>
          </a:xfrm>
          <a:prstGeom prst="rect">
            <a:avLst/>
          </a:prstGeom>
        </p:spPr>
      </p:pic>
      <p:sp>
        <p:nvSpPr>
          <p:cNvPr id="2" name="Title 1">
            <a:extLst>
              <a:ext uri="{FF2B5EF4-FFF2-40B4-BE49-F238E27FC236}">
                <a16:creationId xmlns:a16="http://schemas.microsoft.com/office/drawing/2014/main" id="{EB77C8CC-26C7-B96C-DBE1-9BF32810FE9B}"/>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Ashley Simpson</a:t>
            </a:r>
          </a:p>
        </p:txBody>
      </p:sp>
      <p:sp>
        <p:nvSpPr>
          <p:cNvPr id="3" name="Text Placeholder 2">
            <a:extLst>
              <a:ext uri="{FF2B5EF4-FFF2-40B4-BE49-F238E27FC236}">
                <a16:creationId xmlns:a16="http://schemas.microsoft.com/office/drawing/2014/main" id="{9305A6D8-B30D-9D49-FE32-A81C0E524289}"/>
              </a:ext>
            </a:extLst>
          </p:cNvPr>
          <p:cNvSpPr>
            <a:spLocks noGrp="1"/>
          </p:cNvSpPr>
          <p:nvPr>
            <p:ph sz="half" idx="1"/>
          </p:nvPr>
        </p:nvSpPr>
        <p:spPr>
          <a:xfrm>
            <a:off x="1370692" y="3132479"/>
            <a:ext cx="8344807" cy="5554322"/>
          </a:xfrm>
        </p:spPr>
        <p:txBody>
          <a:bodyPr>
            <a:normAutofit fontScale="92500" lnSpcReduction="20000"/>
          </a:bodyPr>
          <a:lstStyle/>
          <a:p>
            <a:r>
              <a:rPr lang="en-US" sz="2800" dirty="0"/>
              <a:t>President</a:t>
            </a:r>
          </a:p>
          <a:p>
            <a:r>
              <a:rPr lang="en-US" sz="2800" dirty="0"/>
              <a:t>More than 14 years in Healthcare Staffing </a:t>
            </a:r>
          </a:p>
          <a:p>
            <a:r>
              <a:rPr lang="en-US" sz="2800" dirty="0"/>
              <a:t>Cofounded ICON Medical Network in 2010</a:t>
            </a:r>
          </a:p>
          <a:p>
            <a:r>
              <a:rPr lang="en-US" sz="2800" dirty="0"/>
              <a:t>Ashley is pioneering new lines of business and growing a world-class team</a:t>
            </a:r>
          </a:p>
          <a:p>
            <a:r>
              <a:rPr lang="en-US" sz="2800" dirty="0"/>
              <a:t>Her objectives are to change the lives of colleagues, candidates and clients for the better while increasing access to quality healthcare</a:t>
            </a:r>
          </a:p>
          <a:p>
            <a:pPr marR="0">
              <a:spcAft>
                <a:spcPts val="0"/>
              </a:spcAft>
            </a:pPr>
            <a:r>
              <a:rPr lang="en-US" sz="2800" dirty="0"/>
              <a:t>Ashley, along with her husband, two sons, and two dogs, are in the process of moving to Dallas, TX from Portland, OR</a:t>
            </a:r>
          </a:p>
        </p:txBody>
      </p:sp>
    </p:spTree>
    <p:extLst>
      <p:ext uri="{BB962C8B-B14F-4D97-AF65-F5344CB8AC3E}">
        <p14:creationId xmlns:p14="http://schemas.microsoft.com/office/powerpoint/2010/main" val="42792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4BA3-2306-F90B-3457-55210E574772}"/>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About IMN</a:t>
            </a:r>
          </a:p>
        </p:txBody>
      </p:sp>
      <p:sp>
        <p:nvSpPr>
          <p:cNvPr id="3" name="Content Placeholder 2">
            <a:extLst>
              <a:ext uri="{FF2B5EF4-FFF2-40B4-BE49-F238E27FC236}">
                <a16:creationId xmlns:a16="http://schemas.microsoft.com/office/drawing/2014/main" id="{ECDB9729-28AC-0892-517B-2257D86A0BCE}"/>
              </a:ext>
            </a:extLst>
          </p:cNvPr>
          <p:cNvSpPr>
            <a:spLocks noGrp="1"/>
          </p:cNvSpPr>
          <p:nvPr>
            <p:ph idx="1"/>
          </p:nvPr>
        </p:nvSpPr>
        <p:spPr>
          <a:xfrm>
            <a:off x="1386665" y="2903883"/>
            <a:ext cx="15530643" cy="5542704"/>
          </a:xfrm>
        </p:spPr>
        <p:txBody>
          <a:bodyPr>
            <a:normAutofit fontScale="92500"/>
          </a:bodyPr>
          <a:lstStyle/>
          <a:p>
            <a:pPr marL="0" indent="0" algn="ctr">
              <a:lnSpc>
                <a:spcPts val="3900"/>
              </a:lnSpc>
              <a:buNone/>
            </a:pPr>
            <a:r>
              <a:rPr lang="en-US" sz="3000" dirty="0">
                <a:latin typeface="Open Sans Light" pitchFamily="2" charset="0"/>
                <a:ea typeface="Open Sans Light" pitchFamily="2" charset="0"/>
                <a:cs typeface="Open Sans Light" pitchFamily="2" charset="0"/>
              </a:rPr>
              <a:t>A privately held, woman-owned business, IMN Enterprises is comprised of three staffing companies: ICON Medical Network, Independence Anesthesia Services, and MedAdventures.</a:t>
            </a:r>
          </a:p>
          <a:p>
            <a:pPr marL="0" indent="0" algn="ctr">
              <a:lnSpc>
                <a:spcPts val="3900"/>
              </a:lnSpc>
              <a:buNone/>
            </a:pPr>
            <a:endParaRPr lang="en-US" sz="3000" dirty="0">
              <a:latin typeface="Open Sans Light" pitchFamily="2" charset="0"/>
              <a:ea typeface="Open Sans Light" pitchFamily="2" charset="0"/>
              <a:cs typeface="Open Sans Light" pitchFamily="2" charset="0"/>
            </a:endParaRPr>
          </a:p>
          <a:p>
            <a:pPr marL="0" indent="0" algn="ctr">
              <a:lnSpc>
                <a:spcPts val="3900"/>
              </a:lnSpc>
              <a:buNone/>
            </a:pPr>
            <a:r>
              <a:rPr lang="en-US" sz="3000" dirty="0">
                <a:latin typeface="Open Sans Light" pitchFamily="2" charset="0"/>
                <a:ea typeface="Open Sans Light" pitchFamily="2" charset="0"/>
                <a:cs typeface="Open Sans Light" pitchFamily="2" charset="0"/>
              </a:rPr>
              <a:t>Led by an executive team with more than 20 years of crafting innovative healthcare workforce solutions. We offer a variety of service offerings designed to meet our clients’ specific needs including locum tenens, permanent placements, RPO, and MSP.</a:t>
            </a:r>
          </a:p>
          <a:p>
            <a:pPr marL="0" indent="0" algn="ctr">
              <a:lnSpc>
                <a:spcPts val="3900"/>
              </a:lnSpc>
              <a:buNone/>
            </a:pPr>
            <a:endParaRPr lang="en-US" sz="3000" dirty="0">
              <a:latin typeface="Open Sans Light" pitchFamily="2" charset="0"/>
              <a:ea typeface="Open Sans Light" pitchFamily="2" charset="0"/>
              <a:cs typeface="Open Sans Light" pitchFamily="2" charset="0"/>
            </a:endParaRPr>
          </a:p>
          <a:p>
            <a:pPr marL="0" indent="0" algn="ctr">
              <a:lnSpc>
                <a:spcPts val="3900"/>
              </a:lnSpc>
              <a:buNone/>
            </a:pPr>
            <a:r>
              <a:rPr lang="en-US" sz="3000" dirty="0">
                <a:latin typeface="Open Sans Light" pitchFamily="2" charset="0"/>
                <a:ea typeface="Open Sans Light" pitchFamily="2" charset="0"/>
                <a:cs typeface="Open Sans Light" pitchFamily="2" charset="0"/>
              </a:rPr>
              <a:t>Our passion is connecting talented Physicians, Dentists, Anesthesiologists, CRNAs, APPs, and Allied Health providers with rewarding jobs at the best facilities nationwide.</a:t>
            </a:r>
          </a:p>
          <a:p>
            <a:pPr marL="0" indent="0">
              <a:buNone/>
            </a:pPr>
            <a:endParaRPr lang="en-US"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407229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4BA3-2306-F90B-3457-55210E574772}"/>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Our Mission</a:t>
            </a:r>
          </a:p>
        </p:txBody>
      </p:sp>
      <p:sp>
        <p:nvSpPr>
          <p:cNvPr id="3" name="Content Placeholder 2">
            <a:extLst>
              <a:ext uri="{FF2B5EF4-FFF2-40B4-BE49-F238E27FC236}">
                <a16:creationId xmlns:a16="http://schemas.microsoft.com/office/drawing/2014/main" id="{ECDB9729-28AC-0892-517B-2257D86A0BCE}"/>
              </a:ext>
            </a:extLst>
          </p:cNvPr>
          <p:cNvSpPr>
            <a:spLocks noGrp="1"/>
          </p:cNvSpPr>
          <p:nvPr>
            <p:ph idx="1"/>
          </p:nvPr>
        </p:nvSpPr>
        <p:spPr>
          <a:xfrm>
            <a:off x="1386665" y="3918857"/>
            <a:ext cx="15530643" cy="4527730"/>
          </a:xfrm>
        </p:spPr>
        <p:txBody>
          <a:bodyPr>
            <a:normAutofit/>
          </a:bodyPr>
          <a:lstStyle/>
          <a:p>
            <a:pPr marL="0" indent="0" algn="ctr">
              <a:lnSpc>
                <a:spcPts val="3900"/>
              </a:lnSpc>
              <a:buNone/>
            </a:pPr>
            <a:r>
              <a:rPr lang="en-US" sz="5400" dirty="0">
                <a:latin typeface="Open Sans Light" pitchFamily="2" charset="0"/>
                <a:ea typeface="Open Sans Light" pitchFamily="2" charset="0"/>
                <a:cs typeface="Open Sans Light" pitchFamily="2" charset="0"/>
              </a:rPr>
              <a:t>Do good, do well, save lives.</a:t>
            </a:r>
          </a:p>
        </p:txBody>
      </p:sp>
    </p:spTree>
    <p:extLst>
      <p:ext uri="{BB962C8B-B14F-4D97-AF65-F5344CB8AC3E}">
        <p14:creationId xmlns:p14="http://schemas.microsoft.com/office/powerpoint/2010/main" val="234578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4BA3-2306-F90B-3457-55210E574772}"/>
              </a:ext>
            </a:extLst>
          </p:cNvPr>
          <p:cNvSpPr>
            <a:spLocks noGrp="1"/>
          </p:cNvSpPr>
          <p:nvPr>
            <p:ph type="title"/>
          </p:nvPr>
        </p:nvSpPr>
        <p:spPr/>
        <p:txBody>
          <a:bodyPr vert="horz" lIns="91440" tIns="45720" rIns="91440" bIns="45720" rtlCol="0" anchor="ctr">
            <a:normAutofit/>
          </a:bodyPr>
          <a:lstStyle/>
          <a:p>
            <a:r>
              <a:rPr lang="en-US" sz="7200" dirty="0">
                <a:latin typeface="Avenir Book" panose="02000503020000020003" pitchFamily="2" charset="0"/>
              </a:rPr>
              <a:t>Our Core Values</a:t>
            </a:r>
          </a:p>
        </p:txBody>
      </p:sp>
      <p:grpSp>
        <p:nvGrpSpPr>
          <p:cNvPr id="115" name="Group 114">
            <a:extLst>
              <a:ext uri="{FF2B5EF4-FFF2-40B4-BE49-F238E27FC236}">
                <a16:creationId xmlns:a16="http://schemas.microsoft.com/office/drawing/2014/main" id="{23E4AB70-CD37-F988-3E52-2000AB62B106}"/>
              </a:ext>
            </a:extLst>
          </p:cNvPr>
          <p:cNvGrpSpPr/>
          <p:nvPr/>
        </p:nvGrpSpPr>
        <p:grpSpPr>
          <a:xfrm>
            <a:off x="10971823" y="3573788"/>
            <a:ext cx="3242648" cy="3242648"/>
            <a:chOff x="10524706" y="3573788"/>
            <a:chExt cx="3242648" cy="3242648"/>
          </a:xfrm>
        </p:grpSpPr>
        <p:grpSp>
          <p:nvGrpSpPr>
            <p:cNvPr id="7" name="Group 15">
              <a:extLst>
                <a:ext uri="{FF2B5EF4-FFF2-40B4-BE49-F238E27FC236}">
                  <a16:creationId xmlns:a16="http://schemas.microsoft.com/office/drawing/2014/main" id="{7F937EEE-72FB-E166-DCCA-2FAA10F22439}"/>
                </a:ext>
              </a:extLst>
            </p:cNvPr>
            <p:cNvGrpSpPr/>
            <p:nvPr/>
          </p:nvGrpSpPr>
          <p:grpSpPr>
            <a:xfrm>
              <a:off x="10524706" y="3573788"/>
              <a:ext cx="3242648" cy="3242648"/>
              <a:chOff x="0" y="0"/>
              <a:chExt cx="812800" cy="812800"/>
            </a:xfrm>
          </p:grpSpPr>
          <p:sp>
            <p:nvSpPr>
              <p:cNvPr id="9" name="Freeform 16">
                <a:extLst>
                  <a:ext uri="{FF2B5EF4-FFF2-40B4-BE49-F238E27FC236}">
                    <a16:creationId xmlns:a16="http://schemas.microsoft.com/office/drawing/2014/main" id="{731B4548-1B9E-E550-31BE-7D546EA9B2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79FBD"/>
              </a:solidFill>
            </p:spPr>
            <p:txBody>
              <a:bodyPr/>
              <a:lstStyle/>
              <a:p>
                <a:endParaRPr lang="en-US" sz="2000"/>
              </a:p>
            </p:txBody>
          </p:sp>
          <p:sp>
            <p:nvSpPr>
              <p:cNvPr id="10" name="TextBox 17">
                <a:extLst>
                  <a:ext uri="{FF2B5EF4-FFF2-40B4-BE49-F238E27FC236}">
                    <a16:creationId xmlns:a16="http://schemas.microsoft.com/office/drawing/2014/main" id="{1E0BA4AE-423F-5146-7234-2AAE5C718FF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8" name="TextBox 21">
              <a:extLst>
                <a:ext uri="{FF2B5EF4-FFF2-40B4-BE49-F238E27FC236}">
                  <a16:creationId xmlns:a16="http://schemas.microsoft.com/office/drawing/2014/main" id="{ADC8F8E2-DF12-8C56-69F6-BABFFA037AF3}"/>
                </a:ext>
              </a:extLst>
            </p:cNvPr>
            <p:cNvSpPr txBox="1"/>
            <p:nvPr/>
          </p:nvSpPr>
          <p:spPr>
            <a:xfrm>
              <a:off x="10783828" y="4937189"/>
              <a:ext cx="2724405" cy="529119"/>
            </a:xfrm>
            <a:prstGeom prst="rect">
              <a:avLst/>
            </a:prstGeom>
          </p:spPr>
          <p:txBody>
            <a:bodyPr wrap="square" lIns="0" tIns="0" rIns="0" bIns="0" rtlCol="0" anchor="t">
              <a:spAutoFit/>
            </a:bodyPr>
            <a:lstStyle/>
            <a:p>
              <a:pPr algn="ctr">
                <a:lnSpc>
                  <a:spcPts val="4373"/>
                </a:lnSpc>
              </a:pPr>
              <a:r>
                <a:rPr lang="en-US" sz="3200" dirty="0">
                  <a:solidFill>
                    <a:srgbClr val="FFFFFF"/>
                  </a:solidFill>
                  <a:latin typeface="Open Sans Light"/>
                </a:rPr>
                <a:t>Caring</a:t>
              </a:r>
            </a:p>
          </p:txBody>
        </p:sp>
      </p:grpSp>
      <p:grpSp>
        <p:nvGrpSpPr>
          <p:cNvPr id="114" name="Group 113">
            <a:extLst>
              <a:ext uri="{FF2B5EF4-FFF2-40B4-BE49-F238E27FC236}">
                <a16:creationId xmlns:a16="http://schemas.microsoft.com/office/drawing/2014/main" id="{293EF6A9-A372-4F4F-CE2C-66FE8A9AB8CA}"/>
              </a:ext>
            </a:extLst>
          </p:cNvPr>
          <p:cNvGrpSpPr/>
          <p:nvPr/>
        </p:nvGrpSpPr>
        <p:grpSpPr>
          <a:xfrm>
            <a:off x="7586172" y="3573788"/>
            <a:ext cx="3242648" cy="3242648"/>
            <a:chOff x="8021975" y="3573788"/>
            <a:chExt cx="3242648" cy="3242648"/>
          </a:xfrm>
        </p:grpSpPr>
        <p:grpSp>
          <p:nvGrpSpPr>
            <p:cNvPr id="12" name="Group 6">
              <a:extLst>
                <a:ext uri="{FF2B5EF4-FFF2-40B4-BE49-F238E27FC236}">
                  <a16:creationId xmlns:a16="http://schemas.microsoft.com/office/drawing/2014/main" id="{303C7517-0D3A-6459-9348-E8D9C5644AAA}"/>
                </a:ext>
              </a:extLst>
            </p:cNvPr>
            <p:cNvGrpSpPr/>
            <p:nvPr/>
          </p:nvGrpSpPr>
          <p:grpSpPr>
            <a:xfrm>
              <a:off x="8021975" y="3573788"/>
              <a:ext cx="3242648" cy="3242648"/>
              <a:chOff x="0" y="0"/>
              <a:chExt cx="812800" cy="812800"/>
            </a:xfrm>
          </p:grpSpPr>
          <p:sp>
            <p:nvSpPr>
              <p:cNvPr id="14" name="Freeform 7">
                <a:extLst>
                  <a:ext uri="{FF2B5EF4-FFF2-40B4-BE49-F238E27FC236}">
                    <a16:creationId xmlns:a16="http://schemas.microsoft.com/office/drawing/2014/main" id="{72481C4B-1222-8FA1-EFEC-AB77C5A62B0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964AF"/>
              </a:solidFill>
            </p:spPr>
            <p:txBody>
              <a:bodyPr/>
              <a:lstStyle/>
              <a:p>
                <a:endParaRPr lang="en-US" sz="2000"/>
              </a:p>
            </p:txBody>
          </p:sp>
          <p:sp>
            <p:nvSpPr>
              <p:cNvPr id="15" name="TextBox 8">
                <a:extLst>
                  <a:ext uri="{FF2B5EF4-FFF2-40B4-BE49-F238E27FC236}">
                    <a16:creationId xmlns:a16="http://schemas.microsoft.com/office/drawing/2014/main" id="{7F3535E1-DCD5-6AEC-40F3-846F0FE34C6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13" name="TextBox 25">
              <a:extLst>
                <a:ext uri="{FF2B5EF4-FFF2-40B4-BE49-F238E27FC236}">
                  <a16:creationId xmlns:a16="http://schemas.microsoft.com/office/drawing/2014/main" id="{22C3380D-F3F7-1528-0199-2CE82142544D}"/>
                </a:ext>
              </a:extLst>
            </p:cNvPr>
            <p:cNvSpPr txBox="1"/>
            <p:nvPr/>
          </p:nvSpPr>
          <p:spPr>
            <a:xfrm>
              <a:off x="8432213" y="4937189"/>
              <a:ext cx="2422173" cy="529119"/>
            </a:xfrm>
            <a:prstGeom prst="rect">
              <a:avLst/>
            </a:prstGeom>
          </p:spPr>
          <p:txBody>
            <a:bodyPr wrap="square" lIns="0" tIns="0" rIns="0" bIns="0" rtlCol="0" anchor="t">
              <a:spAutoFit/>
            </a:bodyPr>
            <a:lstStyle/>
            <a:p>
              <a:pPr algn="ctr">
                <a:lnSpc>
                  <a:spcPts val="4373"/>
                </a:lnSpc>
              </a:pPr>
              <a:r>
                <a:rPr lang="en-US" sz="3200" dirty="0">
                  <a:solidFill>
                    <a:srgbClr val="FFFFFF"/>
                  </a:solidFill>
                  <a:latin typeface="Open Sans Light"/>
                </a:rPr>
                <a:t>Dedicated</a:t>
              </a:r>
            </a:p>
          </p:txBody>
        </p:sp>
      </p:grpSp>
      <p:grpSp>
        <p:nvGrpSpPr>
          <p:cNvPr id="113" name="Group 112">
            <a:extLst>
              <a:ext uri="{FF2B5EF4-FFF2-40B4-BE49-F238E27FC236}">
                <a16:creationId xmlns:a16="http://schemas.microsoft.com/office/drawing/2014/main" id="{B438D824-34F6-D7C8-BC19-9E5B61B675DA}"/>
              </a:ext>
            </a:extLst>
          </p:cNvPr>
          <p:cNvGrpSpPr/>
          <p:nvPr/>
        </p:nvGrpSpPr>
        <p:grpSpPr>
          <a:xfrm>
            <a:off x="4200521" y="3573788"/>
            <a:ext cx="3242648" cy="3242648"/>
            <a:chOff x="5519243" y="3573788"/>
            <a:chExt cx="3242648" cy="3242648"/>
          </a:xfrm>
        </p:grpSpPr>
        <p:grpSp>
          <p:nvGrpSpPr>
            <p:cNvPr id="17" name="Group 9">
              <a:extLst>
                <a:ext uri="{FF2B5EF4-FFF2-40B4-BE49-F238E27FC236}">
                  <a16:creationId xmlns:a16="http://schemas.microsoft.com/office/drawing/2014/main" id="{CF929476-C091-7063-1353-7219A55A832F}"/>
                </a:ext>
              </a:extLst>
            </p:cNvPr>
            <p:cNvGrpSpPr/>
            <p:nvPr/>
          </p:nvGrpSpPr>
          <p:grpSpPr>
            <a:xfrm>
              <a:off x="5519243" y="3573788"/>
              <a:ext cx="3242648" cy="3242648"/>
              <a:chOff x="0" y="0"/>
              <a:chExt cx="812800" cy="812800"/>
            </a:xfrm>
          </p:grpSpPr>
          <p:sp>
            <p:nvSpPr>
              <p:cNvPr id="19" name="Freeform 10">
                <a:extLst>
                  <a:ext uri="{FF2B5EF4-FFF2-40B4-BE49-F238E27FC236}">
                    <a16:creationId xmlns:a16="http://schemas.microsoft.com/office/drawing/2014/main" id="{8258E2AB-98A4-0CF4-0FA8-5CDCB23DD44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8DCA"/>
              </a:solidFill>
            </p:spPr>
            <p:txBody>
              <a:bodyPr/>
              <a:lstStyle/>
              <a:p>
                <a:endParaRPr lang="en-US" sz="2000"/>
              </a:p>
            </p:txBody>
          </p:sp>
          <p:sp>
            <p:nvSpPr>
              <p:cNvPr id="20" name="TextBox 11">
                <a:extLst>
                  <a:ext uri="{FF2B5EF4-FFF2-40B4-BE49-F238E27FC236}">
                    <a16:creationId xmlns:a16="http://schemas.microsoft.com/office/drawing/2014/main" id="{E2C16AC5-812C-5072-31E8-07C90247EC0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18" name="TextBox 26">
              <a:extLst>
                <a:ext uri="{FF2B5EF4-FFF2-40B4-BE49-F238E27FC236}">
                  <a16:creationId xmlns:a16="http://schemas.microsoft.com/office/drawing/2014/main" id="{75A3962A-6408-B90B-6E7D-0F1641CF0564}"/>
                </a:ext>
              </a:extLst>
            </p:cNvPr>
            <p:cNvSpPr txBox="1"/>
            <p:nvPr/>
          </p:nvSpPr>
          <p:spPr>
            <a:xfrm>
              <a:off x="6044415" y="4937189"/>
              <a:ext cx="2192305" cy="529119"/>
            </a:xfrm>
            <a:prstGeom prst="rect">
              <a:avLst/>
            </a:prstGeom>
          </p:spPr>
          <p:txBody>
            <a:bodyPr wrap="square" lIns="0" tIns="0" rIns="0" bIns="0" rtlCol="0" anchor="t">
              <a:spAutoFit/>
            </a:bodyPr>
            <a:lstStyle/>
            <a:p>
              <a:pPr algn="ctr">
                <a:lnSpc>
                  <a:spcPts val="4373"/>
                </a:lnSpc>
              </a:pPr>
              <a:r>
                <a:rPr lang="en-US" sz="3200" dirty="0">
                  <a:solidFill>
                    <a:srgbClr val="FFFFFF"/>
                  </a:solidFill>
                  <a:latin typeface="Open Sans Light"/>
                </a:rPr>
                <a:t>Fearless</a:t>
              </a:r>
            </a:p>
          </p:txBody>
        </p:sp>
      </p:grpSp>
      <p:grpSp>
        <p:nvGrpSpPr>
          <p:cNvPr id="112" name="Group 111">
            <a:extLst>
              <a:ext uri="{FF2B5EF4-FFF2-40B4-BE49-F238E27FC236}">
                <a16:creationId xmlns:a16="http://schemas.microsoft.com/office/drawing/2014/main" id="{05DF9F3B-37C0-2A1B-8A05-782C7DDA82D5}"/>
              </a:ext>
            </a:extLst>
          </p:cNvPr>
          <p:cNvGrpSpPr/>
          <p:nvPr/>
        </p:nvGrpSpPr>
        <p:grpSpPr>
          <a:xfrm>
            <a:off x="814870" y="3573788"/>
            <a:ext cx="3242648" cy="3242648"/>
            <a:chOff x="3016512" y="3573788"/>
            <a:chExt cx="3242648" cy="3242648"/>
          </a:xfrm>
        </p:grpSpPr>
        <p:grpSp>
          <p:nvGrpSpPr>
            <p:cNvPr id="22" name="Group 22">
              <a:extLst>
                <a:ext uri="{FF2B5EF4-FFF2-40B4-BE49-F238E27FC236}">
                  <a16:creationId xmlns:a16="http://schemas.microsoft.com/office/drawing/2014/main" id="{8379C646-B74C-F590-5846-ED37BFF6B93D}"/>
                </a:ext>
              </a:extLst>
            </p:cNvPr>
            <p:cNvGrpSpPr/>
            <p:nvPr/>
          </p:nvGrpSpPr>
          <p:grpSpPr>
            <a:xfrm>
              <a:off x="3016512" y="3573788"/>
              <a:ext cx="3242648" cy="3242648"/>
              <a:chOff x="0" y="0"/>
              <a:chExt cx="812800" cy="812800"/>
            </a:xfrm>
          </p:grpSpPr>
          <p:sp>
            <p:nvSpPr>
              <p:cNvPr id="24" name="Freeform 23">
                <a:extLst>
                  <a:ext uri="{FF2B5EF4-FFF2-40B4-BE49-F238E27FC236}">
                    <a16:creationId xmlns:a16="http://schemas.microsoft.com/office/drawing/2014/main" id="{1BF8A877-FDCF-FDDE-2626-4E9A7819A5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ECF"/>
              </a:solidFill>
            </p:spPr>
            <p:txBody>
              <a:bodyPr/>
              <a:lstStyle/>
              <a:p>
                <a:endParaRPr lang="en-US" sz="2000"/>
              </a:p>
            </p:txBody>
          </p:sp>
          <p:sp>
            <p:nvSpPr>
              <p:cNvPr id="25" name="TextBox 24">
                <a:extLst>
                  <a:ext uri="{FF2B5EF4-FFF2-40B4-BE49-F238E27FC236}">
                    <a16:creationId xmlns:a16="http://schemas.microsoft.com/office/drawing/2014/main" id="{78F8D571-38E4-0C6C-1E56-32FE8BFA052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23" name="TextBox 27">
              <a:extLst>
                <a:ext uri="{FF2B5EF4-FFF2-40B4-BE49-F238E27FC236}">
                  <a16:creationId xmlns:a16="http://schemas.microsoft.com/office/drawing/2014/main" id="{3B3CEF90-9C37-20CB-68B7-FF1604928EE2}"/>
                </a:ext>
              </a:extLst>
            </p:cNvPr>
            <p:cNvSpPr txBox="1"/>
            <p:nvPr/>
          </p:nvSpPr>
          <p:spPr>
            <a:xfrm>
              <a:off x="3427632" y="4937189"/>
              <a:ext cx="2420409" cy="529119"/>
            </a:xfrm>
            <a:prstGeom prst="rect">
              <a:avLst/>
            </a:prstGeom>
          </p:spPr>
          <p:txBody>
            <a:bodyPr wrap="square" lIns="0" tIns="0" rIns="0" bIns="0" rtlCol="0" anchor="t">
              <a:spAutoFit/>
            </a:bodyPr>
            <a:lstStyle/>
            <a:p>
              <a:pPr algn="ctr">
                <a:lnSpc>
                  <a:spcPts val="4373"/>
                </a:lnSpc>
              </a:pPr>
              <a:r>
                <a:rPr lang="en-US" sz="3200" dirty="0">
                  <a:solidFill>
                    <a:srgbClr val="FFFFFF"/>
                  </a:solidFill>
                  <a:latin typeface="Open Sans Light"/>
                </a:rPr>
                <a:t>Genuine</a:t>
              </a:r>
            </a:p>
          </p:txBody>
        </p:sp>
      </p:grpSp>
      <p:grpSp>
        <p:nvGrpSpPr>
          <p:cNvPr id="111" name="Group 110">
            <a:extLst>
              <a:ext uri="{FF2B5EF4-FFF2-40B4-BE49-F238E27FC236}">
                <a16:creationId xmlns:a16="http://schemas.microsoft.com/office/drawing/2014/main" id="{D66D6193-9D00-5640-1558-41FF24E33931}"/>
              </a:ext>
            </a:extLst>
          </p:cNvPr>
          <p:cNvGrpSpPr/>
          <p:nvPr/>
        </p:nvGrpSpPr>
        <p:grpSpPr>
          <a:xfrm>
            <a:off x="14357475" y="3573788"/>
            <a:ext cx="3242648" cy="3242648"/>
            <a:chOff x="14357475" y="3573788"/>
            <a:chExt cx="3242648" cy="3242648"/>
          </a:xfrm>
        </p:grpSpPr>
        <p:grpSp>
          <p:nvGrpSpPr>
            <p:cNvPr id="27" name="Group 12">
              <a:extLst>
                <a:ext uri="{FF2B5EF4-FFF2-40B4-BE49-F238E27FC236}">
                  <a16:creationId xmlns:a16="http://schemas.microsoft.com/office/drawing/2014/main" id="{66E1996A-78A8-F807-85B7-E2ACFAF287C2}"/>
                </a:ext>
              </a:extLst>
            </p:cNvPr>
            <p:cNvGrpSpPr/>
            <p:nvPr/>
          </p:nvGrpSpPr>
          <p:grpSpPr>
            <a:xfrm>
              <a:off x="14357475" y="3573788"/>
              <a:ext cx="3242648" cy="3242648"/>
              <a:chOff x="0" y="0"/>
              <a:chExt cx="812800" cy="812800"/>
            </a:xfrm>
          </p:grpSpPr>
          <p:sp>
            <p:nvSpPr>
              <p:cNvPr id="29" name="Freeform 13">
                <a:extLst>
                  <a:ext uri="{FF2B5EF4-FFF2-40B4-BE49-F238E27FC236}">
                    <a16:creationId xmlns:a16="http://schemas.microsoft.com/office/drawing/2014/main" id="{F75D6116-D447-F323-1A6E-7693AC2E3E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99C4"/>
              </a:solidFill>
            </p:spPr>
            <p:txBody>
              <a:bodyPr/>
              <a:lstStyle/>
              <a:p>
                <a:endParaRPr lang="en-US" sz="2000"/>
              </a:p>
            </p:txBody>
          </p:sp>
          <p:sp>
            <p:nvSpPr>
              <p:cNvPr id="30" name="TextBox 14">
                <a:extLst>
                  <a:ext uri="{FF2B5EF4-FFF2-40B4-BE49-F238E27FC236}">
                    <a16:creationId xmlns:a16="http://schemas.microsoft.com/office/drawing/2014/main" id="{E710D3AB-E845-2A15-9D0C-F20DDCDC680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2000"/>
              </a:p>
            </p:txBody>
          </p:sp>
        </p:grpSp>
        <p:sp>
          <p:nvSpPr>
            <p:cNvPr id="28" name="TextBox 28">
              <a:extLst>
                <a:ext uri="{FF2B5EF4-FFF2-40B4-BE49-F238E27FC236}">
                  <a16:creationId xmlns:a16="http://schemas.microsoft.com/office/drawing/2014/main" id="{95342536-F447-B727-8636-A085B103ABA7}"/>
                </a:ext>
              </a:extLst>
            </p:cNvPr>
            <p:cNvSpPr txBox="1"/>
            <p:nvPr/>
          </p:nvSpPr>
          <p:spPr>
            <a:xfrm>
              <a:off x="14484468" y="4937189"/>
              <a:ext cx="2988662" cy="529119"/>
            </a:xfrm>
            <a:prstGeom prst="rect">
              <a:avLst/>
            </a:prstGeom>
          </p:spPr>
          <p:txBody>
            <a:bodyPr wrap="square" lIns="0" tIns="0" rIns="0" bIns="0" rtlCol="0" anchor="t">
              <a:spAutoFit/>
            </a:bodyPr>
            <a:lstStyle/>
            <a:p>
              <a:pPr algn="ctr">
                <a:lnSpc>
                  <a:spcPts val="4373"/>
                </a:lnSpc>
              </a:pPr>
              <a:r>
                <a:rPr lang="en-US" sz="3200" dirty="0">
                  <a:solidFill>
                    <a:srgbClr val="FFFFFF"/>
                  </a:solidFill>
                  <a:latin typeface="Open Sans Light"/>
                </a:rPr>
                <a:t>Grateful</a:t>
              </a:r>
            </a:p>
          </p:txBody>
        </p:sp>
      </p:grpSp>
    </p:spTree>
    <p:extLst>
      <p:ext uri="{BB962C8B-B14F-4D97-AF65-F5344CB8AC3E}">
        <p14:creationId xmlns:p14="http://schemas.microsoft.com/office/powerpoint/2010/main" val="167929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additive="base">
                                        <p:cTn id="12" dur="500" fill="hold"/>
                                        <p:tgtEl>
                                          <p:spTgt spid="115"/>
                                        </p:tgtEl>
                                        <p:attrNameLst>
                                          <p:attrName>ppt_x</p:attrName>
                                        </p:attrNameLst>
                                      </p:cBhvr>
                                      <p:tavLst>
                                        <p:tav tm="0">
                                          <p:val>
                                            <p:strVal val="#ppt_x"/>
                                          </p:val>
                                        </p:tav>
                                        <p:tav tm="100000">
                                          <p:val>
                                            <p:strVal val="#ppt_x"/>
                                          </p:val>
                                        </p:tav>
                                      </p:tavLst>
                                    </p:anim>
                                    <p:anim calcmode="lin" valueType="num">
                                      <p:cBhvr additive="base">
                                        <p:cTn id="13" dur="500" fill="hold"/>
                                        <p:tgtEl>
                                          <p:spTgt spid="1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4"/>
                                        </p:tgtEl>
                                        <p:attrNameLst>
                                          <p:attrName>style.visibility</p:attrName>
                                        </p:attrNameLst>
                                      </p:cBhvr>
                                      <p:to>
                                        <p:strVal val="visible"/>
                                      </p:to>
                                    </p:set>
                                    <p:anim calcmode="lin" valueType="num">
                                      <p:cBhvr additive="base">
                                        <p:cTn id="16" dur="500" fill="hold"/>
                                        <p:tgtEl>
                                          <p:spTgt spid="114"/>
                                        </p:tgtEl>
                                        <p:attrNameLst>
                                          <p:attrName>ppt_x</p:attrName>
                                        </p:attrNameLst>
                                      </p:cBhvr>
                                      <p:tavLst>
                                        <p:tav tm="0">
                                          <p:val>
                                            <p:strVal val="#ppt_x"/>
                                          </p:val>
                                        </p:tav>
                                        <p:tav tm="100000">
                                          <p:val>
                                            <p:strVal val="#ppt_x"/>
                                          </p:val>
                                        </p:tav>
                                      </p:tavLst>
                                    </p:anim>
                                    <p:anim calcmode="lin" valueType="num">
                                      <p:cBhvr additive="base">
                                        <p:cTn id="17" dur="500" fill="hold"/>
                                        <p:tgtEl>
                                          <p:spTgt spid="1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3"/>
                                        </p:tgtEl>
                                        <p:attrNameLst>
                                          <p:attrName>style.visibility</p:attrName>
                                        </p:attrNameLst>
                                      </p:cBhvr>
                                      <p:to>
                                        <p:strVal val="visible"/>
                                      </p:to>
                                    </p:set>
                                    <p:anim calcmode="lin" valueType="num">
                                      <p:cBhvr additive="base">
                                        <p:cTn id="20" dur="500" fill="hold"/>
                                        <p:tgtEl>
                                          <p:spTgt spid="113"/>
                                        </p:tgtEl>
                                        <p:attrNameLst>
                                          <p:attrName>ppt_x</p:attrName>
                                        </p:attrNameLst>
                                      </p:cBhvr>
                                      <p:tavLst>
                                        <p:tav tm="0">
                                          <p:val>
                                            <p:strVal val="#ppt_x"/>
                                          </p:val>
                                        </p:tav>
                                        <p:tav tm="100000">
                                          <p:val>
                                            <p:strVal val="#ppt_x"/>
                                          </p:val>
                                        </p:tav>
                                      </p:tavLst>
                                    </p:anim>
                                    <p:anim calcmode="lin" valueType="num">
                                      <p:cBhvr additive="base">
                                        <p:cTn id="21" dur="500" fill="hold"/>
                                        <p:tgtEl>
                                          <p:spTgt spid="1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cBhvr additive="base">
                                        <p:cTn id="24" dur="500" fill="hold"/>
                                        <p:tgtEl>
                                          <p:spTgt spid="112"/>
                                        </p:tgtEl>
                                        <p:attrNameLst>
                                          <p:attrName>ppt_x</p:attrName>
                                        </p:attrNameLst>
                                      </p:cBhvr>
                                      <p:tavLst>
                                        <p:tav tm="0">
                                          <p:val>
                                            <p:strVal val="#ppt_x"/>
                                          </p:val>
                                        </p:tav>
                                        <p:tav tm="100000">
                                          <p:val>
                                            <p:strVal val="#ppt_x"/>
                                          </p:val>
                                        </p:tav>
                                      </p:tavLst>
                                    </p:anim>
                                    <p:anim calcmode="lin" valueType="num">
                                      <p:cBhvr additive="base">
                                        <p:cTn id="25" dur="500" fill="hold"/>
                                        <p:tgtEl>
                                          <p:spTgt spid="1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1"/>
                                        </p:tgtEl>
                                        <p:attrNameLst>
                                          <p:attrName>style.visibility</p:attrName>
                                        </p:attrNameLst>
                                      </p:cBhvr>
                                      <p:to>
                                        <p:strVal val="visible"/>
                                      </p:to>
                                    </p:set>
                                    <p:anim calcmode="lin" valueType="num">
                                      <p:cBhvr additive="base">
                                        <p:cTn id="28" dur="500" fill="hold"/>
                                        <p:tgtEl>
                                          <p:spTgt spid="111"/>
                                        </p:tgtEl>
                                        <p:attrNameLst>
                                          <p:attrName>ppt_x</p:attrName>
                                        </p:attrNameLst>
                                      </p:cBhvr>
                                      <p:tavLst>
                                        <p:tav tm="0">
                                          <p:val>
                                            <p:strVal val="#ppt_x"/>
                                          </p:val>
                                        </p:tav>
                                        <p:tav tm="100000">
                                          <p:val>
                                            <p:strVal val="#ppt_x"/>
                                          </p:val>
                                        </p:tav>
                                      </p:tavLst>
                                    </p:anim>
                                    <p:anim calcmode="lin" valueType="num">
                                      <p:cBhvr additive="base">
                                        <p:cTn id="29"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99FC-D3F6-4556-B14D-C9CBE1F2A988}"/>
              </a:ext>
            </a:extLst>
          </p:cNvPr>
          <p:cNvSpPr>
            <a:spLocks noGrp="1"/>
          </p:cNvSpPr>
          <p:nvPr>
            <p:ph type="title"/>
          </p:nvPr>
        </p:nvSpPr>
        <p:spPr>
          <a:xfrm>
            <a:off x="1370693" y="914401"/>
            <a:ext cx="15530642" cy="1989482"/>
          </a:xfrm>
        </p:spPr>
        <p:txBody>
          <a:bodyPr vert="horz" lIns="91440" tIns="45720" rIns="91440" bIns="45720" rtlCol="0" anchor="ctr">
            <a:normAutofit/>
          </a:bodyPr>
          <a:lstStyle/>
          <a:p>
            <a:r>
              <a:rPr lang="en-US" sz="7200" dirty="0">
                <a:latin typeface="Avenir Book" panose="02000503020000020003" pitchFamily="2" charset="0"/>
              </a:rPr>
              <a:t>State of Healthcare Today</a:t>
            </a:r>
          </a:p>
        </p:txBody>
      </p:sp>
      <p:sp>
        <p:nvSpPr>
          <p:cNvPr id="9" name="Rounded Rectangle 8">
            <a:extLst>
              <a:ext uri="{FF2B5EF4-FFF2-40B4-BE49-F238E27FC236}">
                <a16:creationId xmlns:a16="http://schemas.microsoft.com/office/drawing/2014/main" id="{A04DFF19-00AF-A740-296F-813EE67F1EFF}"/>
              </a:ext>
            </a:extLst>
          </p:cNvPr>
          <p:cNvSpPr/>
          <p:nvPr/>
        </p:nvSpPr>
        <p:spPr>
          <a:xfrm>
            <a:off x="1252132" y="2498332"/>
            <a:ext cx="2935577" cy="3213394"/>
          </a:xfrm>
          <a:prstGeom prst="roundRect">
            <a:avLst/>
          </a:prstGeom>
          <a:solidFill>
            <a:srgbClr val="679F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ounded Rectangle 9">
            <a:extLst>
              <a:ext uri="{FF2B5EF4-FFF2-40B4-BE49-F238E27FC236}">
                <a16:creationId xmlns:a16="http://schemas.microsoft.com/office/drawing/2014/main" id="{2EA4CE17-C95D-A4D7-4EFC-511FF99366BC}"/>
              </a:ext>
            </a:extLst>
          </p:cNvPr>
          <p:cNvSpPr/>
          <p:nvPr/>
        </p:nvSpPr>
        <p:spPr>
          <a:xfrm>
            <a:off x="4303348" y="2498333"/>
            <a:ext cx="4530407" cy="3213394"/>
          </a:xfrm>
          <a:prstGeom prst="roundRect">
            <a:avLst/>
          </a:prstGeom>
          <a:solidFill>
            <a:srgbClr val="1E5E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ounded Rectangle 10">
            <a:extLst>
              <a:ext uri="{FF2B5EF4-FFF2-40B4-BE49-F238E27FC236}">
                <a16:creationId xmlns:a16="http://schemas.microsoft.com/office/drawing/2014/main" id="{64B0701B-9F5A-48E7-A586-29EA24FEE90A}"/>
              </a:ext>
            </a:extLst>
          </p:cNvPr>
          <p:cNvSpPr/>
          <p:nvPr/>
        </p:nvSpPr>
        <p:spPr>
          <a:xfrm>
            <a:off x="1252132" y="5814060"/>
            <a:ext cx="2905245" cy="2752141"/>
          </a:xfrm>
          <a:prstGeom prst="roundRect">
            <a:avLst/>
          </a:prstGeom>
          <a:solidFill>
            <a:srgbClr val="4999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ounded Rectangle 11">
            <a:extLst>
              <a:ext uri="{FF2B5EF4-FFF2-40B4-BE49-F238E27FC236}">
                <a16:creationId xmlns:a16="http://schemas.microsoft.com/office/drawing/2014/main" id="{6C668B58-6FE3-B53C-2224-FB19E04E49AD}"/>
              </a:ext>
            </a:extLst>
          </p:cNvPr>
          <p:cNvSpPr/>
          <p:nvPr/>
        </p:nvSpPr>
        <p:spPr>
          <a:xfrm>
            <a:off x="4325653" y="5814060"/>
            <a:ext cx="2969815" cy="2752141"/>
          </a:xfrm>
          <a:prstGeom prst="roundRect">
            <a:avLst/>
          </a:prstGeom>
          <a:solidFill>
            <a:srgbClr val="1142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ounded Rectangle 12">
            <a:extLst>
              <a:ext uri="{FF2B5EF4-FFF2-40B4-BE49-F238E27FC236}">
                <a16:creationId xmlns:a16="http://schemas.microsoft.com/office/drawing/2014/main" id="{4C57FAF1-A2E7-4A35-1737-04955C70FEA7}"/>
              </a:ext>
            </a:extLst>
          </p:cNvPr>
          <p:cNvSpPr/>
          <p:nvPr/>
        </p:nvSpPr>
        <p:spPr>
          <a:xfrm>
            <a:off x="8948057" y="2498332"/>
            <a:ext cx="8543356" cy="1482636"/>
          </a:xfrm>
          <a:prstGeom prst="roundRect">
            <a:avLst/>
          </a:prstGeom>
          <a:solidFill>
            <a:srgbClr val="1D8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3EBAFAC0-E997-9712-883B-37AF277E9061}"/>
              </a:ext>
            </a:extLst>
          </p:cNvPr>
          <p:cNvSpPr txBox="1"/>
          <p:nvPr/>
        </p:nvSpPr>
        <p:spPr>
          <a:xfrm>
            <a:off x="1430087" y="2670969"/>
            <a:ext cx="2604217" cy="2554545"/>
          </a:xfrm>
          <a:prstGeom prst="rect">
            <a:avLst/>
          </a:prstGeom>
          <a:noFill/>
        </p:spPr>
        <p:txBody>
          <a:bodyPr wrap="square">
            <a:spAutoFit/>
          </a:bodyPr>
          <a:lstStyle/>
          <a:p>
            <a:r>
              <a:rPr lang="en-US" sz="2000" dirty="0"/>
              <a:t>AAMC, the Association of American Medical Colleges, estimates a shortage of between 13,500 and 86,000 physicians by 2036.</a:t>
            </a:r>
          </a:p>
        </p:txBody>
      </p:sp>
      <p:sp>
        <p:nvSpPr>
          <p:cNvPr id="19" name="TextBox 18">
            <a:extLst>
              <a:ext uri="{FF2B5EF4-FFF2-40B4-BE49-F238E27FC236}">
                <a16:creationId xmlns:a16="http://schemas.microsoft.com/office/drawing/2014/main" id="{8BCEBD83-8F0B-C3C7-C092-615F66647683}"/>
              </a:ext>
            </a:extLst>
          </p:cNvPr>
          <p:cNvSpPr txBox="1"/>
          <p:nvPr/>
        </p:nvSpPr>
        <p:spPr>
          <a:xfrm>
            <a:off x="4487047" y="2710056"/>
            <a:ext cx="4163007" cy="2862322"/>
          </a:xfrm>
          <a:prstGeom prst="rect">
            <a:avLst/>
          </a:prstGeom>
          <a:noFill/>
        </p:spPr>
        <p:txBody>
          <a:bodyPr wrap="square">
            <a:spAutoFit/>
          </a:bodyPr>
          <a:lstStyle/>
          <a:p>
            <a:r>
              <a:rPr lang="en-US" sz="2000" dirty="0"/>
              <a:t>The total supply of RNs decreased by more than 100,000 from 2020 to 2021 – the largest drop than ever observed over the past four decades. </a:t>
            </a:r>
          </a:p>
          <a:p>
            <a:endParaRPr lang="en-US" sz="2000" dirty="0"/>
          </a:p>
          <a:p>
            <a:r>
              <a:rPr lang="en-US" sz="2000" dirty="0"/>
              <a:t>A significant number of these were under the age of 35, and most were employed in hospitals.</a:t>
            </a:r>
          </a:p>
        </p:txBody>
      </p:sp>
      <p:sp>
        <p:nvSpPr>
          <p:cNvPr id="21" name="TextBox 20">
            <a:extLst>
              <a:ext uri="{FF2B5EF4-FFF2-40B4-BE49-F238E27FC236}">
                <a16:creationId xmlns:a16="http://schemas.microsoft.com/office/drawing/2014/main" id="{76110591-31D1-5A0D-D340-D0A03DA72A2C}"/>
              </a:ext>
            </a:extLst>
          </p:cNvPr>
          <p:cNvSpPr txBox="1"/>
          <p:nvPr/>
        </p:nvSpPr>
        <p:spPr>
          <a:xfrm>
            <a:off x="9111342" y="2785885"/>
            <a:ext cx="8001000" cy="1015663"/>
          </a:xfrm>
          <a:prstGeom prst="rect">
            <a:avLst/>
          </a:prstGeom>
          <a:noFill/>
        </p:spPr>
        <p:txBody>
          <a:bodyPr wrap="square">
            <a:spAutoFit/>
          </a:bodyPr>
          <a:lstStyle>
            <a:defPPr>
              <a:defRPr lang="en-US"/>
            </a:defPPr>
            <a:lvl1pPr>
              <a:defRPr sz="2000"/>
            </a:lvl1pPr>
          </a:lstStyle>
          <a:p>
            <a:r>
              <a:rPr lang="en-US" dirty="0"/>
              <a:t>The RN workforce is expected to grow by 6% over the next decade, from 3.1 million in 2021 to 3.3 million in 2031, an increase of 195,400 nurses. </a:t>
            </a:r>
          </a:p>
        </p:txBody>
      </p:sp>
      <p:sp>
        <p:nvSpPr>
          <p:cNvPr id="22" name="Rounded Rectangle 21">
            <a:extLst>
              <a:ext uri="{FF2B5EF4-FFF2-40B4-BE49-F238E27FC236}">
                <a16:creationId xmlns:a16="http://schemas.microsoft.com/office/drawing/2014/main" id="{DEF4F43A-32D9-1F13-7A43-9DF995082C38}"/>
              </a:ext>
            </a:extLst>
          </p:cNvPr>
          <p:cNvSpPr/>
          <p:nvPr/>
        </p:nvSpPr>
        <p:spPr>
          <a:xfrm>
            <a:off x="7463744" y="5814060"/>
            <a:ext cx="2969815" cy="2752141"/>
          </a:xfrm>
          <a:prstGeom prst="roundRect">
            <a:avLst/>
          </a:prstGeom>
          <a:solidFill>
            <a:srgbClr val="CBCE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ounded Rectangle 22">
            <a:extLst>
              <a:ext uri="{FF2B5EF4-FFF2-40B4-BE49-F238E27FC236}">
                <a16:creationId xmlns:a16="http://schemas.microsoft.com/office/drawing/2014/main" id="{84A605AC-8720-7E2A-5DF8-0759EC94B8EC}"/>
              </a:ext>
            </a:extLst>
          </p:cNvPr>
          <p:cNvSpPr/>
          <p:nvPr/>
        </p:nvSpPr>
        <p:spPr>
          <a:xfrm>
            <a:off x="10601835" y="5814061"/>
            <a:ext cx="2969815" cy="2752140"/>
          </a:xfrm>
          <a:prstGeom prst="roundRect">
            <a:avLst/>
          </a:prstGeom>
          <a:solidFill>
            <a:srgbClr val="66A0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ounded Rectangle 23">
            <a:extLst>
              <a:ext uri="{FF2B5EF4-FFF2-40B4-BE49-F238E27FC236}">
                <a16:creationId xmlns:a16="http://schemas.microsoft.com/office/drawing/2014/main" id="{DCD5D90B-94A5-8848-2BD3-3BDADA550FAD}"/>
              </a:ext>
            </a:extLst>
          </p:cNvPr>
          <p:cNvSpPr/>
          <p:nvPr/>
        </p:nvSpPr>
        <p:spPr>
          <a:xfrm>
            <a:off x="13739925" y="5814060"/>
            <a:ext cx="3751488" cy="2752141"/>
          </a:xfrm>
          <a:prstGeom prst="roundRect">
            <a:avLst/>
          </a:prstGeom>
          <a:solidFill>
            <a:srgbClr val="4999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TextBox 25">
            <a:extLst>
              <a:ext uri="{FF2B5EF4-FFF2-40B4-BE49-F238E27FC236}">
                <a16:creationId xmlns:a16="http://schemas.microsoft.com/office/drawing/2014/main" id="{D3513AC7-CE1A-55CF-9809-079A06676B11}"/>
              </a:ext>
            </a:extLst>
          </p:cNvPr>
          <p:cNvSpPr txBox="1"/>
          <p:nvPr/>
        </p:nvSpPr>
        <p:spPr>
          <a:xfrm>
            <a:off x="1428212" y="6077670"/>
            <a:ext cx="2606092" cy="1631216"/>
          </a:xfrm>
          <a:prstGeom prst="rect">
            <a:avLst/>
          </a:prstGeom>
          <a:noFill/>
        </p:spPr>
        <p:txBody>
          <a:bodyPr wrap="square">
            <a:spAutoFit/>
          </a:bodyPr>
          <a:lstStyle>
            <a:defPPr>
              <a:defRPr lang="en-US"/>
            </a:defPPr>
            <a:lvl1pPr>
              <a:defRPr sz="2000"/>
            </a:lvl1pPr>
          </a:lstStyle>
          <a:p>
            <a:r>
              <a:rPr lang="en-US" dirty="0"/>
              <a:t>Medical and nursing school enrollment is not growing fast enough to meet the projected demand.</a:t>
            </a:r>
          </a:p>
        </p:txBody>
      </p:sp>
      <p:sp>
        <p:nvSpPr>
          <p:cNvPr id="28" name="TextBox 27">
            <a:extLst>
              <a:ext uri="{FF2B5EF4-FFF2-40B4-BE49-F238E27FC236}">
                <a16:creationId xmlns:a16="http://schemas.microsoft.com/office/drawing/2014/main" id="{CE958B79-26DF-AA86-BED8-8BA5FBBF9E37}"/>
              </a:ext>
            </a:extLst>
          </p:cNvPr>
          <p:cNvSpPr txBox="1"/>
          <p:nvPr/>
        </p:nvSpPr>
        <p:spPr>
          <a:xfrm>
            <a:off x="4454170" y="6108142"/>
            <a:ext cx="2844827" cy="1015663"/>
          </a:xfrm>
          <a:prstGeom prst="rect">
            <a:avLst/>
          </a:prstGeom>
          <a:noFill/>
        </p:spPr>
        <p:txBody>
          <a:bodyPr wrap="square">
            <a:spAutoFit/>
          </a:bodyPr>
          <a:lstStyle>
            <a:defPPr>
              <a:defRPr lang="en-US"/>
            </a:defPPr>
            <a:lvl1pPr>
              <a:defRPr sz="2000"/>
            </a:lvl1pPr>
          </a:lstStyle>
          <a:p>
            <a:r>
              <a:rPr lang="en-US" dirty="0"/>
              <a:t>A shortage of school faculty is restricting program enrollments.</a:t>
            </a:r>
          </a:p>
        </p:txBody>
      </p:sp>
      <p:sp>
        <p:nvSpPr>
          <p:cNvPr id="30" name="TextBox 29">
            <a:extLst>
              <a:ext uri="{FF2B5EF4-FFF2-40B4-BE49-F238E27FC236}">
                <a16:creationId xmlns:a16="http://schemas.microsoft.com/office/drawing/2014/main" id="{B0179C8C-4415-DF04-2A4A-70BD7ECA9BFB}"/>
              </a:ext>
            </a:extLst>
          </p:cNvPr>
          <p:cNvSpPr txBox="1"/>
          <p:nvPr/>
        </p:nvSpPr>
        <p:spPr>
          <a:xfrm>
            <a:off x="7704802" y="6025782"/>
            <a:ext cx="2549540" cy="2246769"/>
          </a:xfrm>
          <a:prstGeom prst="rect">
            <a:avLst/>
          </a:prstGeom>
          <a:noFill/>
        </p:spPr>
        <p:txBody>
          <a:bodyPr wrap="square">
            <a:spAutoFit/>
          </a:bodyPr>
          <a:lstStyle>
            <a:defPPr>
              <a:defRPr lang="en-US"/>
            </a:defPPr>
            <a:lvl1pPr>
              <a:defRPr sz="2000"/>
            </a:lvl1pPr>
          </a:lstStyle>
          <a:p>
            <a:r>
              <a:rPr lang="en-US" dirty="0"/>
              <a:t>A significant segment of the healthcare provider population (physicians and nurses) is nearing retirement age.</a:t>
            </a:r>
          </a:p>
        </p:txBody>
      </p:sp>
      <p:sp>
        <p:nvSpPr>
          <p:cNvPr id="32" name="TextBox 31">
            <a:extLst>
              <a:ext uri="{FF2B5EF4-FFF2-40B4-BE49-F238E27FC236}">
                <a16:creationId xmlns:a16="http://schemas.microsoft.com/office/drawing/2014/main" id="{3C04A354-9789-5065-16C1-0416442D2FD8}"/>
              </a:ext>
            </a:extLst>
          </p:cNvPr>
          <p:cNvSpPr txBox="1"/>
          <p:nvPr/>
        </p:nvSpPr>
        <p:spPr>
          <a:xfrm>
            <a:off x="10718864" y="6108142"/>
            <a:ext cx="2720884" cy="1631216"/>
          </a:xfrm>
          <a:prstGeom prst="rect">
            <a:avLst/>
          </a:prstGeom>
          <a:noFill/>
        </p:spPr>
        <p:txBody>
          <a:bodyPr wrap="square">
            <a:spAutoFit/>
          </a:bodyPr>
          <a:lstStyle>
            <a:defPPr>
              <a:defRPr lang="en-US"/>
            </a:defPPr>
            <a:lvl1pPr>
              <a:defRPr sz="2000"/>
            </a:lvl1pPr>
          </a:lstStyle>
          <a:p>
            <a:r>
              <a:rPr lang="en-US" dirty="0"/>
              <a:t>Changing demographics signal a need for more providers to care for our aging population.</a:t>
            </a:r>
          </a:p>
        </p:txBody>
      </p:sp>
      <p:sp>
        <p:nvSpPr>
          <p:cNvPr id="34" name="TextBox 33">
            <a:extLst>
              <a:ext uri="{FF2B5EF4-FFF2-40B4-BE49-F238E27FC236}">
                <a16:creationId xmlns:a16="http://schemas.microsoft.com/office/drawing/2014/main" id="{F4D06330-C6DD-7138-AE52-F630D8CE643E}"/>
              </a:ext>
            </a:extLst>
          </p:cNvPr>
          <p:cNvSpPr txBox="1"/>
          <p:nvPr/>
        </p:nvSpPr>
        <p:spPr>
          <a:xfrm>
            <a:off x="13768514" y="6077670"/>
            <a:ext cx="3572077" cy="1938992"/>
          </a:xfrm>
          <a:prstGeom prst="rect">
            <a:avLst/>
          </a:prstGeom>
          <a:noFill/>
        </p:spPr>
        <p:txBody>
          <a:bodyPr wrap="square">
            <a:spAutoFit/>
          </a:bodyPr>
          <a:lstStyle>
            <a:defPPr>
              <a:defRPr lang="en-US"/>
            </a:defPPr>
            <a:lvl1pPr>
              <a:defRPr sz="2000"/>
            </a:lvl1pPr>
          </a:lstStyle>
          <a:p>
            <a:r>
              <a:rPr lang="en-US" dirty="0"/>
              <a:t>Amplified by the pandemic, insufficient staffing is raising the stress levels, impacting job satisfaction, and driving many healthcare providers to leave the profession.</a:t>
            </a:r>
          </a:p>
        </p:txBody>
      </p:sp>
      <p:sp>
        <p:nvSpPr>
          <p:cNvPr id="70" name="Rounded Rectangle 69">
            <a:extLst>
              <a:ext uri="{FF2B5EF4-FFF2-40B4-BE49-F238E27FC236}">
                <a16:creationId xmlns:a16="http://schemas.microsoft.com/office/drawing/2014/main" id="{D2DCDF85-DD31-B9F9-A80A-6B5D4B3FD14B}"/>
              </a:ext>
            </a:extLst>
          </p:cNvPr>
          <p:cNvSpPr/>
          <p:nvPr/>
        </p:nvSpPr>
        <p:spPr>
          <a:xfrm>
            <a:off x="8948057" y="4091001"/>
            <a:ext cx="8543356" cy="1620725"/>
          </a:xfrm>
          <a:prstGeom prst="roundRect">
            <a:avLst/>
          </a:prstGeom>
          <a:solidFill>
            <a:srgbClr val="1142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highlight>
                <a:srgbClr val="114281"/>
              </a:highlight>
            </a:endParaRPr>
          </a:p>
        </p:txBody>
      </p:sp>
      <p:sp>
        <p:nvSpPr>
          <p:cNvPr id="71" name="TextBox 70">
            <a:extLst>
              <a:ext uri="{FF2B5EF4-FFF2-40B4-BE49-F238E27FC236}">
                <a16:creationId xmlns:a16="http://schemas.microsoft.com/office/drawing/2014/main" id="{20E88834-6489-F33F-591D-9B3DD1A60D66}"/>
              </a:ext>
            </a:extLst>
          </p:cNvPr>
          <p:cNvSpPr txBox="1"/>
          <p:nvPr/>
        </p:nvSpPr>
        <p:spPr>
          <a:xfrm>
            <a:off x="9219234" y="4245596"/>
            <a:ext cx="8001000" cy="1323439"/>
          </a:xfrm>
          <a:prstGeom prst="rect">
            <a:avLst/>
          </a:prstGeom>
          <a:noFill/>
        </p:spPr>
        <p:txBody>
          <a:bodyPr wrap="square">
            <a:spAutoFit/>
          </a:bodyPr>
          <a:lstStyle>
            <a:defPPr>
              <a:defRPr lang="en-US"/>
            </a:defPPr>
            <a:lvl1pPr>
              <a:defRPr sz="2000"/>
            </a:lvl1pPr>
          </a:lstStyle>
          <a:p>
            <a:r>
              <a:rPr lang="en-US" dirty="0"/>
              <a:t>The Advanced Practice Registered Nurse workforce, including Nurse Practitioners, Nurse Anesthetists, and Nurse Midwives, is expected to grow much faster than average for all occupation, by 40% from 2021 through 2031.</a:t>
            </a:r>
          </a:p>
        </p:txBody>
      </p:sp>
    </p:spTree>
    <p:extLst>
      <p:ext uri="{BB962C8B-B14F-4D97-AF65-F5344CB8AC3E}">
        <p14:creationId xmlns:p14="http://schemas.microsoft.com/office/powerpoint/2010/main" val="376488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additive="base">
                                        <p:cTn id="72" dur="500" fill="hold"/>
                                        <p:tgtEl>
                                          <p:spTgt spid="34"/>
                                        </p:tgtEl>
                                        <p:attrNameLst>
                                          <p:attrName>ppt_x</p:attrName>
                                        </p:attrNameLst>
                                      </p:cBhvr>
                                      <p:tavLst>
                                        <p:tav tm="0">
                                          <p:val>
                                            <p:strVal val="#ppt_x"/>
                                          </p:val>
                                        </p:tav>
                                        <p:tav tm="100000">
                                          <p:val>
                                            <p:strVal val="#ppt_x"/>
                                          </p:val>
                                        </p:tav>
                                      </p:tavLst>
                                    </p:anim>
                                    <p:anim calcmode="lin" valueType="num">
                                      <p:cBhvr additive="base">
                                        <p:cTn id="73" dur="500" fill="hold"/>
                                        <p:tgtEl>
                                          <p:spTgt spid="34"/>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anim calcmode="lin" valueType="num">
                                      <p:cBhvr additive="base">
                                        <p:cTn id="76" dur="500" fill="hold"/>
                                        <p:tgtEl>
                                          <p:spTgt spid="70"/>
                                        </p:tgtEl>
                                        <p:attrNameLst>
                                          <p:attrName>ppt_x</p:attrName>
                                        </p:attrNameLst>
                                      </p:cBhvr>
                                      <p:tavLst>
                                        <p:tav tm="0">
                                          <p:val>
                                            <p:strVal val="#ppt_x"/>
                                          </p:val>
                                        </p:tav>
                                        <p:tav tm="100000">
                                          <p:val>
                                            <p:strVal val="#ppt_x"/>
                                          </p:val>
                                        </p:tav>
                                      </p:tavLst>
                                    </p:anim>
                                    <p:anim calcmode="lin" valueType="num">
                                      <p:cBhvr additive="base">
                                        <p:cTn id="77" dur="500" fill="hold"/>
                                        <p:tgtEl>
                                          <p:spTgt spid="70"/>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71"/>
                                        </p:tgtEl>
                                        <p:attrNameLst>
                                          <p:attrName>style.visibility</p:attrName>
                                        </p:attrNameLst>
                                      </p:cBhvr>
                                      <p:to>
                                        <p:strVal val="visible"/>
                                      </p:to>
                                    </p:set>
                                    <p:anim calcmode="lin" valueType="num">
                                      <p:cBhvr additive="base">
                                        <p:cTn id="80" dur="500" fill="hold"/>
                                        <p:tgtEl>
                                          <p:spTgt spid="71"/>
                                        </p:tgtEl>
                                        <p:attrNameLst>
                                          <p:attrName>ppt_x</p:attrName>
                                        </p:attrNameLst>
                                      </p:cBhvr>
                                      <p:tavLst>
                                        <p:tav tm="0">
                                          <p:val>
                                            <p:strVal val="#ppt_x"/>
                                          </p:val>
                                        </p:tav>
                                        <p:tav tm="100000">
                                          <p:val>
                                            <p:strVal val="#ppt_x"/>
                                          </p:val>
                                        </p:tav>
                                      </p:tavLst>
                                    </p:anim>
                                    <p:anim calcmode="lin" valueType="num">
                                      <p:cBhvr additive="base">
                                        <p:cTn id="81"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1" grpId="0" animBg="1"/>
      <p:bldP spid="12" grpId="0" animBg="1"/>
      <p:bldP spid="13" grpId="0" animBg="1"/>
      <p:bldP spid="15" grpId="0"/>
      <p:bldP spid="19" grpId="0"/>
      <p:bldP spid="21" grpId="0"/>
      <p:bldP spid="22" grpId="0" animBg="1"/>
      <p:bldP spid="23" grpId="0" animBg="1"/>
      <p:bldP spid="24" grpId="0" animBg="1"/>
      <p:bldP spid="26" grpId="0"/>
      <p:bldP spid="28" grpId="0"/>
      <p:bldP spid="30" grpId="0"/>
      <p:bldP spid="32" grpId="0"/>
      <p:bldP spid="34" grpId="0"/>
      <p:bldP spid="70" grpId="0" animBg="1"/>
      <p:bldP spid="7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 IMN PPT Theme 3.26.2024">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Custom 2">
      <a:majorFont>
        <a:latin typeface="Aptos"/>
        <a:ea typeface=""/>
        <a:cs typeface=""/>
      </a:majorFont>
      <a:minorFont>
        <a:latin typeface="Open Sans"/>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New IMN PPT Theme 3.26.2024" id="{7E30E83E-2FEF-4C10-89B7-BC4BFFFE0873}" vid="{358D24B6-8197-4D2D-AE6D-29EBC29D18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fa7f6a5-7126-4b6b-be56-df839cbf53ea">
      <Terms xmlns="http://schemas.microsoft.com/office/infopath/2007/PartnerControls"/>
    </lcf76f155ced4ddcb4097134ff3c332f>
    <TaxCatchAll xmlns="c8a21844-3f3d-4688-87f1-b5538b7faa92" xsi:nil="true"/>
    <SharedWithUsers xmlns="c8a21844-3f3d-4688-87f1-b5538b7faa92">
      <UserInfo>
        <DisplayName>Paige Robinson</DisplayName>
        <AccountId>14</AccountId>
        <AccountType/>
      </UserInfo>
      <UserInfo>
        <DisplayName>Ashley Simpson</DisplayName>
        <AccountId>40</AccountId>
        <AccountType/>
      </UserInfo>
      <UserInfo>
        <DisplayName>Janet Elkin</DisplayName>
        <AccountId>86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A103AFB2242B43936E88C96FD4CB35" ma:contentTypeVersion="15" ma:contentTypeDescription="Create a new document." ma:contentTypeScope="" ma:versionID="d4a6cde93064fb61965a8217e1b20297">
  <xsd:schema xmlns:xsd="http://www.w3.org/2001/XMLSchema" xmlns:xs="http://www.w3.org/2001/XMLSchema" xmlns:p="http://schemas.microsoft.com/office/2006/metadata/properties" xmlns:ns2="bfa7f6a5-7126-4b6b-be56-df839cbf53ea" xmlns:ns3="c8a21844-3f3d-4688-87f1-b5538b7faa92" targetNamespace="http://schemas.microsoft.com/office/2006/metadata/properties" ma:root="true" ma:fieldsID="6306970eaba0d9e245715c4144958ff4" ns2:_="" ns3:_="">
    <xsd:import namespace="bfa7f6a5-7126-4b6b-be56-df839cbf53ea"/>
    <xsd:import namespace="c8a21844-3f3d-4688-87f1-b5538b7faa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7f6a5-7126-4b6b-be56-df839cbf53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c2972a5-49f8-4429-bd07-f0d23328419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a21844-3f3d-4688-87f1-b5538b7faa9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34f5ec7-5b8a-4a70-a60a-b093c4a3e7bc}" ma:internalName="TaxCatchAll" ma:showField="CatchAllData" ma:web="c8a21844-3f3d-4688-87f1-b5538b7faa9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8D5C0C-8876-43C2-965C-06246B09C94C}">
  <ds:schemaRefs>
    <ds:schemaRef ds:uri="http://schemas.microsoft.com/sharepoint/v3/contenttype/forms"/>
  </ds:schemaRefs>
</ds:datastoreItem>
</file>

<file path=customXml/itemProps2.xml><?xml version="1.0" encoding="utf-8"?>
<ds:datastoreItem xmlns:ds="http://schemas.openxmlformats.org/officeDocument/2006/customXml" ds:itemID="{6A0A3D91-BE7C-46FD-8F03-A85150E8E1D0}">
  <ds:schemaRefs>
    <ds:schemaRef ds:uri="http://www.w3.org/XML/1998/namespace"/>
    <ds:schemaRef ds:uri="http://schemas.openxmlformats.org/package/2006/metadata/core-properties"/>
    <ds:schemaRef ds:uri="http://purl.org/dc/terms/"/>
    <ds:schemaRef ds:uri="http://schemas.microsoft.com/office/infopath/2007/PartnerControls"/>
    <ds:schemaRef ds:uri="http://purl.org/dc/elements/1.1/"/>
    <ds:schemaRef ds:uri="c8a21844-3f3d-4688-87f1-b5538b7faa92"/>
    <ds:schemaRef ds:uri="http://schemas.microsoft.com/office/2006/documentManagement/types"/>
    <ds:schemaRef ds:uri="bfa7f6a5-7126-4b6b-be56-df839cbf53ea"/>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CDC96C2-DF58-4C3D-8344-656CC18A8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7f6a5-7126-4b6b-be56-df839cbf53ea"/>
    <ds:schemaRef ds:uri="c8a21844-3f3d-4688-87f1-b5538b7faa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IMN PPT Theme 3.26</Template>
  <TotalTime>7783</TotalTime>
  <Words>3478</Words>
  <Application>Microsoft Macintosh PowerPoint</Application>
  <PresentationFormat>Custom</PresentationFormat>
  <Paragraphs>691</Paragraphs>
  <Slides>46</Slides>
  <Notes>2</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Gidole</vt:lpstr>
      <vt:lpstr>Rockwell</vt:lpstr>
      <vt:lpstr>Avenir Book</vt:lpstr>
      <vt:lpstr>Georgia</vt:lpstr>
      <vt:lpstr>Avenir Medium</vt:lpstr>
      <vt:lpstr>Wingdings</vt:lpstr>
      <vt:lpstr>Open Sans Light</vt:lpstr>
      <vt:lpstr>Aptos</vt:lpstr>
      <vt:lpstr>Times New Roman</vt:lpstr>
      <vt:lpstr>Arial</vt:lpstr>
      <vt:lpstr>Abadi</vt:lpstr>
      <vt:lpstr>Open Sauce</vt:lpstr>
      <vt:lpstr>New IMN PPT Theme 3.26.2024</vt:lpstr>
      <vt:lpstr>The Future of Healthcare Staffing</vt:lpstr>
      <vt:lpstr>Learning Objectives</vt:lpstr>
      <vt:lpstr>Agenda</vt:lpstr>
      <vt:lpstr>Janet Elkin</vt:lpstr>
      <vt:lpstr>Ashley Simpson</vt:lpstr>
      <vt:lpstr>About IMN</vt:lpstr>
      <vt:lpstr>Our Mission</vt:lpstr>
      <vt:lpstr>Our Core Values</vt:lpstr>
      <vt:lpstr>State of Healthcare Today</vt:lpstr>
      <vt:lpstr>PowerPoint Presentation</vt:lpstr>
      <vt:lpstr>Highlights from “Beyond the Surge”</vt:lpstr>
      <vt:lpstr>1. Burnout is real, and more avoidable than believed</vt:lpstr>
      <vt:lpstr>PowerPoint Presentation</vt:lpstr>
      <vt:lpstr>PowerPoint Presentation</vt:lpstr>
      <vt:lpstr>PowerPoint Presentation</vt:lpstr>
      <vt:lpstr>JoAnn Lee</vt:lpstr>
      <vt:lpstr>PowerPoint Presentation</vt:lpstr>
      <vt:lpstr>2. Platform usage will accelerate, but unfilled “last mile” needs remain</vt:lpstr>
      <vt:lpstr>Acceptance of platform tech closely linked with age</vt:lpstr>
      <vt:lpstr>Nurse future preferences indicate significant platform  growth among all age cohorts</vt:lpstr>
      <vt:lpstr>Many nurses seek at least minimum recruiter contact  in assignment selection</vt:lpstr>
      <vt:lpstr>PowerPoint Presentation</vt:lpstr>
      <vt:lpstr>Leaders make nurses feel supported and keep their promises</vt:lpstr>
      <vt:lpstr>Trends in Allied Healthcare</vt:lpstr>
      <vt:lpstr>Allied Staffing Revenue Grew in 1H23</vt:lpstr>
      <vt:lpstr>1H23 Allied Healthcare Staffing Revenue by Occupation</vt:lpstr>
      <vt:lpstr>Majority of Allied Occupations Grew</vt:lpstr>
      <vt:lpstr>Therapy Among the Most Difficult to Recruit</vt:lpstr>
      <vt:lpstr>Trends in Locum Tenens</vt:lpstr>
      <vt:lpstr>History of Locum Tenens</vt:lpstr>
      <vt:lpstr>Physician Compensation Increases for Many Specialties</vt:lpstr>
      <vt:lpstr>Shift to Telehealth May Expand Supply of Locums Candidates</vt:lpstr>
      <vt:lpstr>Projected Employment: Physicians and Surgeons</vt:lpstr>
      <vt:lpstr>Advanced Practice Providers Can Minimize the Effects of the Physician Shortage</vt:lpstr>
      <vt:lpstr>Retail Clinics Are Providing More Care</vt:lpstr>
      <vt:lpstr>Employment Options for Providers</vt:lpstr>
      <vt:lpstr>Why Would a Facility Use Locum Providers?</vt:lpstr>
      <vt:lpstr>Ensuring Quality Locum Providers</vt:lpstr>
      <vt:lpstr>Why Would a Provider Choose Locums Life?</vt:lpstr>
      <vt:lpstr>Joseph M. Sturdivant, MD</vt:lpstr>
      <vt:lpstr>PowerPoint Presentation</vt:lpstr>
      <vt:lpstr>The Risk of Not Staffing Locums</vt:lpstr>
      <vt:lpstr>The Future of Healthcare Staffing</vt:lpstr>
      <vt:lpstr>Future of Nurse Staffing</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(One and Only) Dream Team</dc:title>
  <dc:creator>Paige Robinson</dc:creator>
  <cp:lastModifiedBy>Kierren Tenney</cp:lastModifiedBy>
  <cp:revision>9</cp:revision>
  <dcterms:created xsi:type="dcterms:W3CDTF">2024-04-04T16:08:06Z</dcterms:created>
  <dcterms:modified xsi:type="dcterms:W3CDTF">2024-05-30T13:29:05Z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0x0101002CA103AFB2242B43936E88C96FD4CB35</vt:lpwstr>
  </property>
  <property fmtid="{D5CDD505-2E9C-101B-9397-08002B2CF9AE}" pid="3" name="MediaServiceImageTags">
    <vt:lpwstr/>
  </property>
</Properties>
</file>